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7"/>
  </p:notesMasterIdLst>
  <p:sldIdLst>
    <p:sldId id="279" r:id="rId4"/>
    <p:sldId id="258" r:id="rId5"/>
    <p:sldId id="306" r:id="rId6"/>
    <p:sldId id="307" r:id="rId7"/>
    <p:sldId id="305" r:id="rId8"/>
    <p:sldId id="288" r:id="rId9"/>
    <p:sldId id="289" r:id="rId10"/>
    <p:sldId id="290" r:id="rId11"/>
    <p:sldId id="291" r:id="rId12"/>
    <p:sldId id="292" r:id="rId13"/>
    <p:sldId id="304" r:id="rId14"/>
    <p:sldId id="294" r:id="rId15"/>
    <p:sldId id="277" r:id="rId16"/>
  </p:sldIdLst>
  <p:sldSz cx="12193588" cy="6858000"/>
  <p:notesSz cx="7559675" cy="1069181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47CC6-A1C7-4F0A-B31B-0AA1CFA502E3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01688"/>
            <a:ext cx="71278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9EB36-416F-4367-99DA-3AEC2C08F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6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body"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body"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 type="body"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29" name="PlaceHolder 5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3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35" name="PlaceHolder 6"/>
          <p:cNvSpPr>
            <a:spLocks noGrp="1"/>
          </p:cNvSpPr>
          <p:nvPr>
            <p:ph type="body"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36" name="PlaceHolder 7"/>
          <p:cNvSpPr>
            <a:spLocks noGrp="1"/>
          </p:cNvSpPr>
          <p:nvPr>
            <p:ph type="body"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creativecommons.org/licenses/by-nc-sa/3.0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hyperlink" Target="http://creativecommons.org/licenses/by-nc-sa/3.0" TargetMode="Externa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18" Type="http://schemas.openxmlformats.org/officeDocument/2006/relationships/hyperlink" Target="https://help.trikset.com/" TargetMode="External"/><Relationship Id="rId3" Type="http://schemas.openxmlformats.org/officeDocument/2006/relationships/slideLayout" Target="../slideLayouts/slideLayout27.xml"/><Relationship Id="rId21" Type="http://schemas.openxmlformats.org/officeDocument/2006/relationships/hyperlink" Target="https://trikset.com/" TargetMode="Externa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hyperlink" Target="mailto:support@trikset.com" TargetMode="Externa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2.pn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hyperlink" Target="http://creativecommons.org/licenses/by-nc-sa/3.0" TargetMode="External"/><Relationship Id="rId10" Type="http://schemas.openxmlformats.org/officeDocument/2006/relationships/slideLayout" Target="../slideLayouts/slideLayout34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2;p11"/>
          <p:cNvPicPr/>
          <p:nvPr/>
        </p:nvPicPr>
        <p:blipFill>
          <a:blip r:embed="rId14"/>
          <a:srcRect l="6973" t="36979" r="7355" b="36972"/>
          <a:stretch>
            <a:fillRect/>
          </a:stretch>
        </p:blipFill>
        <p:spPr>
          <a:xfrm>
            <a:off x="9946080" y="396000"/>
            <a:ext cx="1780560" cy="538560"/>
          </a:xfrm>
          <a:prstGeom prst="rect">
            <a:avLst/>
          </a:prstGeom>
          <a:ln>
            <a:noFill/>
          </a:ln>
        </p:spPr>
      </p:pic>
      <p:sp>
        <p:nvSpPr>
          <p:cNvPr id="2" name="CustomShape 1"/>
          <p:cNvSpPr/>
          <p:nvPr/>
        </p:nvSpPr>
        <p:spPr>
          <a:xfrm>
            <a:off x="1581120" y="6314760"/>
            <a:ext cx="2427840" cy="4546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Распространяется по лицензии </a:t>
            </a:r>
            <a:r>
              <a:rPr lang="ru-RU" sz="1200" b="0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15"/>
              </a:rPr>
              <a:t>Creative Commons BY-NC-SA</a:t>
            </a:r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4162680" y="6314760"/>
            <a:ext cx="3913560" cy="4546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ООО «КиберТех»</a:t>
            </a:r>
            <a:endParaRPr lang="ru-RU" sz="1200" b="0" strike="noStrike" spc="-1"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Санкт-Петербург, 2020</a:t>
            </a:r>
            <a:endParaRPr lang="ru-RU" sz="1200" b="0" strike="noStrike" spc="-1">
              <a:latin typeface="Arial" panose="020B0604020202020204"/>
            </a:endParaRPr>
          </a:p>
        </p:txBody>
      </p:sp>
      <p:pic>
        <p:nvPicPr>
          <p:cNvPr id="4" name="Google Shape;15;p11"/>
          <p:cNvPicPr/>
          <p:nvPr/>
        </p:nvPicPr>
        <p:blipFill>
          <a:blip r:embed="rId16"/>
          <a:stretch>
            <a:fillRect/>
          </a:stretch>
        </p:blipFill>
        <p:spPr>
          <a:xfrm>
            <a:off x="828720" y="6434280"/>
            <a:ext cx="738000" cy="257400"/>
          </a:xfrm>
          <a:prstGeom prst="rect">
            <a:avLst/>
          </a:prstGeom>
          <a:ln>
            <a:noFill/>
          </a:ln>
        </p:spPr>
      </p:pic>
      <p:sp>
        <p:nvSpPr>
          <p:cNvPr id="5" name="CustomShape 3"/>
          <p:cNvSpPr/>
          <p:nvPr/>
        </p:nvSpPr>
        <p:spPr>
          <a:xfrm>
            <a:off x="1971720" y="1646640"/>
            <a:ext cx="8265240" cy="172656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</p:sp>
      <p:pic>
        <p:nvPicPr>
          <p:cNvPr id="6" name="Google Shape;20;p12"/>
          <p:cNvPicPr/>
          <p:nvPr/>
        </p:nvPicPr>
        <p:blipFill>
          <a:blip r:embed="rId17"/>
          <a:srcRect l="3021" t="11552" r="3074" b="11236"/>
          <a:stretch>
            <a:fillRect/>
          </a:stretch>
        </p:blipFill>
        <p:spPr>
          <a:xfrm>
            <a:off x="838080" y="480960"/>
            <a:ext cx="2926440" cy="560160"/>
          </a:xfrm>
          <a:prstGeom prst="rect">
            <a:avLst/>
          </a:prstGeom>
          <a:ln>
            <a:noFill/>
          </a:ln>
        </p:spPr>
      </p:pic>
      <p:pic>
        <p:nvPicPr>
          <p:cNvPr id="7" name="Google Shape;21;p12"/>
          <p:cNvPicPr/>
          <p:nvPr/>
        </p:nvPicPr>
        <p:blipFill>
          <a:blip r:embed="rId18"/>
          <a:stretch>
            <a:fillRect/>
          </a:stretch>
        </p:blipFill>
        <p:spPr>
          <a:xfrm>
            <a:off x="4534200" y="3158280"/>
            <a:ext cx="3123000" cy="3122640"/>
          </a:xfrm>
          <a:prstGeom prst="rect">
            <a:avLst/>
          </a:prstGeom>
          <a:ln>
            <a:noFill/>
          </a:ln>
        </p:spPr>
      </p:pic>
      <p:sp>
        <p:nvSpPr>
          <p:cNvPr id="8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 panose="020B0604020202020204"/>
              </a:rPr>
              <a:t>Для правки текста заглавия щёлкните мышью</a:t>
            </a:r>
          </a:p>
        </p:txBody>
      </p:sp>
      <p:sp>
        <p:nvSpPr>
          <p:cNvPr id="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3200" b="0" strike="noStrike" spc="-1">
                <a:latin typeface="Arial" panose="020B0604020202020204"/>
              </a:rPr>
              <a:t>Для правки структуры щёлкните мышью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800" b="0" strike="noStrike" spc="-1">
                <a:latin typeface="Arial" panose="020B0604020202020204"/>
              </a:rPr>
              <a:t>Второй уровень структуры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400" b="0" strike="noStrike" spc="-1">
                <a:latin typeface="Arial" panose="020B0604020202020204"/>
              </a:rPr>
              <a:t>Третий уровень структуры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000" b="0" strike="noStrike" spc="-1">
                <a:latin typeface="Arial" panose="020B0604020202020204"/>
              </a:rPr>
              <a:t>Четвёртый уровень структуры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Пятый уровень структуры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Шестой уровень структуры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12;p11"/>
          <p:cNvPicPr/>
          <p:nvPr/>
        </p:nvPicPr>
        <p:blipFill>
          <a:blip r:embed="rId14"/>
          <a:srcRect l="6973" t="36979" r="7355" b="36972"/>
          <a:stretch>
            <a:fillRect/>
          </a:stretch>
        </p:blipFill>
        <p:spPr>
          <a:xfrm>
            <a:off x="9946080" y="396000"/>
            <a:ext cx="1780560" cy="538560"/>
          </a:xfrm>
          <a:prstGeom prst="rect">
            <a:avLst/>
          </a:prstGeom>
          <a:ln>
            <a:noFill/>
          </a:ln>
        </p:spPr>
      </p:pic>
      <p:sp>
        <p:nvSpPr>
          <p:cNvPr id="46" name="CustomShape 1"/>
          <p:cNvSpPr/>
          <p:nvPr/>
        </p:nvSpPr>
        <p:spPr>
          <a:xfrm>
            <a:off x="1581120" y="6314760"/>
            <a:ext cx="2427840" cy="4546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Распространяется по лицензии </a:t>
            </a:r>
            <a:r>
              <a:rPr lang="ru-RU" sz="1200" b="0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15"/>
              </a:rPr>
              <a:t>Creative Commons BY-NC-SA</a:t>
            </a:r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47" name="CustomShape 2"/>
          <p:cNvSpPr/>
          <p:nvPr/>
        </p:nvSpPr>
        <p:spPr>
          <a:xfrm>
            <a:off x="4162680" y="6314760"/>
            <a:ext cx="3913560" cy="4546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ООО «КиберТех»</a:t>
            </a:r>
            <a:endParaRPr lang="ru-RU" sz="1200" b="0" strike="noStrike" spc="-1"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Санкт-Петербург, 2020</a:t>
            </a:r>
            <a:endParaRPr lang="ru-RU" sz="1200" b="0" strike="noStrike" spc="-1">
              <a:latin typeface="Arial" panose="020B0604020202020204"/>
            </a:endParaRPr>
          </a:p>
        </p:txBody>
      </p:sp>
      <p:pic>
        <p:nvPicPr>
          <p:cNvPr id="48" name="Google Shape;15;p11"/>
          <p:cNvPicPr/>
          <p:nvPr/>
        </p:nvPicPr>
        <p:blipFill>
          <a:blip r:embed="rId16"/>
          <a:stretch>
            <a:fillRect/>
          </a:stretch>
        </p:blipFill>
        <p:spPr>
          <a:xfrm>
            <a:off x="828720" y="6434280"/>
            <a:ext cx="738000" cy="257400"/>
          </a:xfrm>
          <a:prstGeom prst="rect">
            <a:avLst/>
          </a:prstGeom>
          <a:ln>
            <a:noFill/>
          </a:ln>
        </p:spPr>
      </p:pic>
      <p:sp>
        <p:nvSpPr>
          <p:cNvPr id="49" name="CustomShape 3"/>
          <p:cNvSpPr/>
          <p:nvPr/>
        </p:nvSpPr>
        <p:spPr>
          <a:xfrm>
            <a:off x="838080" y="360000"/>
            <a:ext cx="8802000" cy="61056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</p:sp>
      <p:sp>
        <p:nvSpPr>
          <p:cNvPr id="50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 panose="020B0604020202020204"/>
              </a:rPr>
              <a:t>Для правки текста заглавия щёлкните мышью</a:t>
            </a:r>
          </a:p>
        </p:txBody>
      </p:sp>
      <p:sp>
        <p:nvSpPr>
          <p:cNvPr id="5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3200" b="0" strike="noStrike" spc="-1">
                <a:latin typeface="Arial" panose="020B0604020202020204"/>
              </a:rPr>
              <a:t>Для правки структуры щёлкните мышью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800" b="0" strike="noStrike" spc="-1">
                <a:latin typeface="Arial" panose="020B0604020202020204"/>
              </a:rPr>
              <a:t>Второй уровень структуры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400" b="0" strike="noStrike" spc="-1">
                <a:latin typeface="Arial" panose="020B0604020202020204"/>
              </a:rPr>
              <a:t>Третий уровень структуры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000" b="0" strike="noStrike" spc="-1">
                <a:latin typeface="Arial" panose="020B0604020202020204"/>
              </a:rPr>
              <a:t>Четвёртый уровень структуры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Пятый уровень структуры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Шестой уровень структуры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12;p11"/>
          <p:cNvPicPr/>
          <p:nvPr/>
        </p:nvPicPr>
        <p:blipFill>
          <a:blip r:embed="rId14"/>
          <a:srcRect l="6973" t="36979" r="7355" b="36972"/>
          <a:stretch>
            <a:fillRect/>
          </a:stretch>
        </p:blipFill>
        <p:spPr>
          <a:xfrm>
            <a:off x="9946080" y="396000"/>
            <a:ext cx="1780560" cy="538560"/>
          </a:xfrm>
          <a:prstGeom prst="rect">
            <a:avLst/>
          </a:prstGeom>
          <a:ln>
            <a:noFill/>
          </a:ln>
        </p:spPr>
      </p:pic>
      <p:sp>
        <p:nvSpPr>
          <p:cNvPr id="89" name="CustomShape 1"/>
          <p:cNvSpPr/>
          <p:nvPr/>
        </p:nvSpPr>
        <p:spPr>
          <a:xfrm>
            <a:off x="1581120" y="6314760"/>
            <a:ext cx="2427840" cy="4546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Распространяется по лицензии </a:t>
            </a:r>
            <a:r>
              <a:rPr lang="ru-RU" sz="1200" b="0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15"/>
              </a:rPr>
              <a:t>Creative Commons BY-NC-SA</a:t>
            </a:r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90" name="CustomShape 2"/>
          <p:cNvSpPr/>
          <p:nvPr/>
        </p:nvSpPr>
        <p:spPr>
          <a:xfrm>
            <a:off x="4162680" y="6314760"/>
            <a:ext cx="3913560" cy="4546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ООО «КиберТех»</a:t>
            </a:r>
            <a:endParaRPr lang="ru-RU" sz="1200" b="0" strike="noStrike" spc="-1"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Санкт-Петербург, 2020</a:t>
            </a:r>
            <a:endParaRPr lang="ru-RU" sz="1200" b="0" strike="noStrike" spc="-1">
              <a:latin typeface="Arial" panose="020B0604020202020204"/>
            </a:endParaRPr>
          </a:p>
        </p:txBody>
      </p:sp>
      <p:pic>
        <p:nvPicPr>
          <p:cNvPr id="91" name="Google Shape;15;p11"/>
          <p:cNvPicPr/>
          <p:nvPr/>
        </p:nvPicPr>
        <p:blipFill>
          <a:blip r:embed="rId16"/>
          <a:stretch>
            <a:fillRect/>
          </a:stretch>
        </p:blipFill>
        <p:spPr>
          <a:xfrm>
            <a:off x="828720" y="6434280"/>
            <a:ext cx="738000" cy="257400"/>
          </a:xfrm>
          <a:prstGeom prst="rect">
            <a:avLst/>
          </a:prstGeom>
          <a:ln>
            <a:noFill/>
          </a:ln>
        </p:spPr>
      </p:pic>
      <p:sp>
        <p:nvSpPr>
          <p:cNvPr id="92" name="CustomShape 3"/>
          <p:cNvSpPr/>
          <p:nvPr/>
        </p:nvSpPr>
        <p:spPr>
          <a:xfrm>
            <a:off x="838080" y="360000"/>
            <a:ext cx="8802000" cy="61056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</p:sp>
      <p:sp>
        <p:nvSpPr>
          <p:cNvPr id="93" name="CustomShape 4"/>
          <p:cNvSpPr/>
          <p:nvPr/>
        </p:nvSpPr>
        <p:spPr>
          <a:xfrm>
            <a:off x="4786200" y="1648440"/>
            <a:ext cx="6031800" cy="252684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Поддержка ТРИК:</a:t>
            </a: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3200" b="0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17"/>
              </a:rPr>
              <a:t>support@trikset.com</a:t>
            </a: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Справочный центр ТРИК:</a:t>
            </a: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3200" b="0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18"/>
              </a:rPr>
              <a:t>help.trikset.com</a:t>
            </a:r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94" name="CustomShape 5"/>
          <p:cNvSpPr/>
          <p:nvPr/>
        </p:nvSpPr>
        <p:spPr>
          <a:xfrm flipH="1">
            <a:off x="836640" y="322560"/>
            <a:ext cx="880236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Информация и контакты</a:t>
            </a:r>
            <a:endParaRPr lang="ru-RU" sz="3600" b="0" strike="noStrike" spc="-1">
              <a:latin typeface="Arial" panose="020B0604020202020204"/>
            </a:endParaRPr>
          </a:p>
        </p:txBody>
      </p:sp>
      <p:pic>
        <p:nvPicPr>
          <p:cNvPr id="95" name="Google Shape;33;p14"/>
          <p:cNvPicPr/>
          <p:nvPr/>
        </p:nvPicPr>
        <p:blipFill>
          <a:blip r:embed="rId19"/>
          <a:stretch>
            <a:fillRect/>
          </a:stretch>
        </p:blipFill>
        <p:spPr>
          <a:xfrm>
            <a:off x="375480" y="2214720"/>
            <a:ext cx="3591720" cy="3591360"/>
          </a:xfrm>
          <a:prstGeom prst="rect">
            <a:avLst/>
          </a:prstGeom>
          <a:ln>
            <a:noFill/>
          </a:ln>
        </p:spPr>
      </p:pic>
      <p:pic>
        <p:nvPicPr>
          <p:cNvPr id="96" name="Google Shape;34;p14"/>
          <p:cNvPicPr/>
          <p:nvPr/>
        </p:nvPicPr>
        <p:blipFill>
          <a:blip r:embed="rId20"/>
          <a:stretch>
            <a:fillRect/>
          </a:stretch>
        </p:blipFill>
        <p:spPr>
          <a:xfrm>
            <a:off x="4814640" y="5054040"/>
            <a:ext cx="2580120" cy="398520"/>
          </a:xfrm>
          <a:prstGeom prst="rect">
            <a:avLst/>
          </a:prstGeom>
          <a:ln>
            <a:noFill/>
          </a:ln>
        </p:spPr>
      </p:pic>
      <p:sp>
        <p:nvSpPr>
          <p:cNvPr id="97" name="CustomShape 6"/>
          <p:cNvSpPr/>
          <p:nvPr/>
        </p:nvSpPr>
        <p:spPr>
          <a:xfrm>
            <a:off x="7485480" y="5025960"/>
            <a:ext cx="10040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trikset</a:t>
            </a:r>
            <a:endParaRPr lang="ru-RU" sz="2400" b="0" strike="noStrike" spc="-1">
              <a:latin typeface="Arial" panose="020B0604020202020204"/>
            </a:endParaRPr>
          </a:p>
        </p:txBody>
      </p:sp>
      <p:sp>
        <p:nvSpPr>
          <p:cNvPr id="98" name="CustomShape 7"/>
          <p:cNvSpPr/>
          <p:nvPr/>
        </p:nvSpPr>
        <p:spPr>
          <a:xfrm>
            <a:off x="965520" y="1581120"/>
            <a:ext cx="256248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1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21"/>
              </a:rPr>
              <a:t>trikset.com</a:t>
            </a:r>
            <a:endParaRPr lang="ru-RU" sz="3600" b="0" strike="noStrike" spc="-1">
              <a:latin typeface="Arial" panose="020B0604020202020204"/>
            </a:endParaRPr>
          </a:p>
        </p:txBody>
      </p:sp>
      <p:sp>
        <p:nvSpPr>
          <p:cNvPr id="99" name="PlaceHolder 8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 panose="020B0604020202020204"/>
              </a:rPr>
              <a:t>Для правки текста заглавия щёлкните мышью</a:t>
            </a:r>
          </a:p>
        </p:txBody>
      </p:sp>
      <p:sp>
        <p:nvSpPr>
          <p:cNvPr id="100" name="PlaceHolder 9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3200" b="0" strike="noStrike" spc="-1">
                <a:latin typeface="Arial" panose="020B0604020202020204"/>
              </a:rPr>
              <a:t>Для правки структуры щёлкните мышью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800" b="0" strike="noStrike" spc="-1">
                <a:latin typeface="Arial" panose="020B0604020202020204"/>
              </a:rPr>
              <a:t>Второй уровень структуры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400" b="0" strike="noStrike" spc="-1">
                <a:latin typeface="Arial" panose="020B0604020202020204"/>
              </a:rPr>
              <a:t>Третий уровень структуры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000" b="0" strike="noStrike" spc="-1">
                <a:latin typeface="Arial" panose="020B0604020202020204"/>
              </a:rPr>
              <a:t>Четвёртый уровень структуры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Пятый уровень структуры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Шестой уровень структуры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7799" y="1914468"/>
            <a:ext cx="8264337" cy="1231106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strike="noStrike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 </a:t>
            </a:r>
            <a:r>
              <a:rPr lang="ru-RU" sz="4000" b="1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Система команд Исполнителя 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14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5BDDABC5-15DE-48E4-B2AB-751AD1D6591F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10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1079608" y="428676"/>
            <a:ext cx="8245112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800" b="1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Самостоятельно</a:t>
            </a:r>
            <a:endParaRPr lang="ru-RU" sz="2800" spc="-1" dirty="0"/>
          </a:p>
        </p:txBody>
      </p:sp>
      <p:sp>
        <p:nvSpPr>
          <p:cNvPr id="9" name="TextBox 8"/>
          <p:cNvSpPr txBox="1"/>
          <p:nvPr/>
        </p:nvSpPr>
        <p:spPr>
          <a:xfrm>
            <a:off x="2357243" y="1282158"/>
            <a:ext cx="7479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Помогите роботу добраться до красного кольца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887" y="2048301"/>
            <a:ext cx="5400045" cy="3982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8231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5BDDABC5-15DE-48E4-B2AB-751AD1D6591F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11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1079608" y="428676"/>
            <a:ext cx="8245112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800" b="1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Самостоятельно</a:t>
            </a:r>
            <a:endParaRPr lang="ru-RU" sz="2800" spc="-1" dirty="0"/>
          </a:p>
        </p:txBody>
      </p:sp>
      <p:sp>
        <p:nvSpPr>
          <p:cNvPr id="9" name="TextBox 8"/>
          <p:cNvSpPr txBox="1"/>
          <p:nvPr/>
        </p:nvSpPr>
        <p:spPr>
          <a:xfrm>
            <a:off x="2357243" y="1282158"/>
            <a:ext cx="7479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Помогите роботу добраться до красного круга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887" y="2048301"/>
            <a:ext cx="5400045" cy="3982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4632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5BDDABC5-15DE-48E4-B2AB-751AD1D6591F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12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1079608" y="428676"/>
            <a:ext cx="8245112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800" b="1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Самостоятельно</a:t>
            </a:r>
            <a:endParaRPr lang="ru-RU" sz="2800" spc="-1" dirty="0"/>
          </a:p>
        </p:txBody>
      </p:sp>
      <p:sp>
        <p:nvSpPr>
          <p:cNvPr id="9" name="TextBox 8"/>
          <p:cNvSpPr txBox="1"/>
          <p:nvPr/>
        </p:nvSpPr>
        <p:spPr>
          <a:xfrm>
            <a:off x="776140" y="1197872"/>
            <a:ext cx="81347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Как будет выглядеть программа, выполняя которую робот обходит дом по периметру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684" y="2310615"/>
            <a:ext cx="3606564" cy="359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4001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D84E170A-ACE8-400B-BC36-7400EDF135C6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13</a:t>
            </a:fld>
            <a:endParaRPr lang="ru-RU" sz="1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5BDDABC5-15DE-48E4-B2AB-751AD1D6591F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2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1079608" y="428676"/>
            <a:ext cx="8245112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800" b="1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Алгоритм</a:t>
            </a:r>
            <a:endParaRPr lang="ru-RU" sz="2800" spc="-1" dirty="0"/>
          </a:p>
        </p:txBody>
      </p:sp>
      <p:sp>
        <p:nvSpPr>
          <p:cNvPr id="2" name="TextBox 1"/>
          <p:cNvSpPr txBox="1"/>
          <p:nvPr/>
        </p:nvSpPr>
        <p:spPr>
          <a:xfrm>
            <a:off x="753904" y="1249720"/>
            <a:ext cx="106857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Алгоритм</a:t>
            </a:r>
            <a:r>
              <a:rPr lang="ru-RU" sz="4400" dirty="0">
                <a:latin typeface="Calibri" panose="020F0502020204030204" pitchFamily="34" charset="0"/>
                <a:cs typeface="Calibri" panose="020F0502020204030204" pitchFamily="34" charset="0"/>
              </a:rPr>
              <a:t> – это план достижения цели, состоящий из  шагов.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5BDDABC5-15DE-48E4-B2AB-751AD1D6591F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3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1079608" y="428676"/>
            <a:ext cx="8245112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800" b="1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Алгоритм</a:t>
            </a:r>
            <a:endParaRPr lang="ru-RU" sz="2800" spc="-1" dirty="0"/>
          </a:p>
        </p:txBody>
      </p:sp>
      <p:sp>
        <p:nvSpPr>
          <p:cNvPr id="2" name="TextBox 1"/>
          <p:cNvSpPr txBox="1"/>
          <p:nvPr/>
        </p:nvSpPr>
        <p:spPr>
          <a:xfrm>
            <a:off x="753904" y="1249720"/>
            <a:ext cx="106857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Алгоритм</a:t>
            </a:r>
            <a:r>
              <a:rPr lang="ru-RU" sz="4400" dirty="0">
                <a:latin typeface="Calibri" panose="020F0502020204030204" pitchFamily="34" charset="0"/>
                <a:cs typeface="Calibri" panose="020F0502020204030204" pitchFamily="34" charset="0"/>
              </a:rPr>
              <a:t> – это план достижения цели, состоящий из  шагов.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EA99117-975F-4FD8-AA8A-606FD842FDFA}"/>
              </a:ext>
            </a:extLst>
          </p:cNvPr>
          <p:cNvSpPr/>
          <p:nvPr/>
        </p:nvSpPr>
        <p:spPr>
          <a:xfrm>
            <a:off x="753904" y="3075057"/>
            <a:ext cx="98412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1111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Где мы можем в жизни встретить алгоритм?</a:t>
            </a:r>
            <a:endParaRPr lang="ru-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986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5BDDABC5-15DE-48E4-B2AB-751AD1D6591F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4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1079608" y="428676"/>
            <a:ext cx="8245112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800" b="1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Алгоритм</a:t>
            </a:r>
            <a:endParaRPr lang="ru-RU" sz="2800" spc="-1" dirty="0"/>
          </a:p>
        </p:txBody>
      </p:sp>
      <p:sp>
        <p:nvSpPr>
          <p:cNvPr id="2" name="TextBox 1"/>
          <p:cNvSpPr txBox="1"/>
          <p:nvPr/>
        </p:nvSpPr>
        <p:spPr>
          <a:xfrm>
            <a:off x="753904" y="1249720"/>
            <a:ext cx="106857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Алгоритм</a:t>
            </a:r>
            <a:r>
              <a:rPr lang="ru-RU" sz="4400" dirty="0">
                <a:latin typeface="Calibri" panose="020F0502020204030204" pitchFamily="34" charset="0"/>
                <a:cs typeface="Calibri" panose="020F0502020204030204" pitchFamily="34" charset="0"/>
              </a:rPr>
              <a:t> – это план достижения цели, состоящий из  шагов.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EA99117-975F-4FD8-AA8A-606FD842FDFA}"/>
              </a:ext>
            </a:extLst>
          </p:cNvPr>
          <p:cNvSpPr/>
          <p:nvPr/>
        </p:nvSpPr>
        <p:spPr>
          <a:xfrm>
            <a:off x="753904" y="3075057"/>
            <a:ext cx="98412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1111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Где мы можем в жизни встретить алгоритм?</a:t>
            </a:r>
            <a:endParaRPr lang="ru-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698101-291E-41E4-9339-CC5534E19845}"/>
              </a:ext>
            </a:extLst>
          </p:cNvPr>
          <p:cNvSpPr/>
          <p:nvPr/>
        </p:nvSpPr>
        <p:spPr>
          <a:xfrm>
            <a:off x="753904" y="4361845"/>
            <a:ext cx="1134240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1111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Кулинарный рецепт, инструкция по сборки модели</a:t>
            </a:r>
          </a:p>
          <a:p>
            <a:r>
              <a:rPr lang="en-US" sz="4000" dirty="0">
                <a:solidFill>
                  <a:srgbClr val="1111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LEGO </a:t>
            </a:r>
            <a:r>
              <a:rPr lang="ru-RU" sz="4000" dirty="0">
                <a:solidFill>
                  <a:srgbClr val="1111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или ТРИК,</a:t>
            </a:r>
            <a:r>
              <a:rPr lang="en-US" sz="4000" dirty="0">
                <a:solidFill>
                  <a:srgbClr val="1111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000" dirty="0">
                <a:solidFill>
                  <a:srgbClr val="1111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маршрут движения и т.д.</a:t>
            </a:r>
            <a:endParaRPr lang="ru-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627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5BDDABC5-15DE-48E4-B2AB-751AD1D6591F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5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1079608" y="428676"/>
            <a:ext cx="8245112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800" b="1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Графическая система команд</a:t>
            </a:r>
            <a:endParaRPr lang="ru-RU" sz="2800" spc="-1" dirty="0"/>
          </a:p>
        </p:txBody>
      </p:sp>
      <p:sp>
        <p:nvSpPr>
          <p:cNvPr id="2" name="TextBox 1"/>
          <p:cNvSpPr txBox="1"/>
          <p:nvPr/>
        </p:nvSpPr>
        <p:spPr>
          <a:xfrm>
            <a:off x="3605155" y="1167424"/>
            <a:ext cx="3194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Calibri" panose="020F0502020204030204" pitchFamily="34" charset="0"/>
                <a:cs typeface="Calibri" panose="020F0502020204030204" pitchFamily="34" charset="0"/>
              </a:rPr>
              <a:t>Операторы</a:t>
            </a:r>
          </a:p>
        </p:txBody>
      </p:sp>
      <p:pic>
        <p:nvPicPr>
          <p:cNvPr id="6" name="Picture 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682" y="2382214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673" y="2382214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682" y="4306525"/>
            <a:ext cx="1440188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673" y="4306525"/>
            <a:ext cx="1440188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231113" y="2708920"/>
            <a:ext cx="1824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начало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05470" y="2708920"/>
            <a:ext cx="1824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конец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28479" y="4764915"/>
            <a:ext cx="1824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налево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05470" y="4764915"/>
            <a:ext cx="2208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направо</a:t>
            </a:r>
          </a:p>
        </p:txBody>
      </p:sp>
    </p:spTree>
    <p:extLst>
      <p:ext uri="{BB962C8B-B14F-4D97-AF65-F5344CB8AC3E}">
        <p14:creationId xmlns:p14="http://schemas.microsoft.com/office/powerpoint/2010/main" val="410976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5BDDABC5-15DE-48E4-B2AB-751AD1D6591F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6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1079608" y="428676"/>
            <a:ext cx="8245112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800" b="1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Графическая система команд</a:t>
            </a:r>
            <a:endParaRPr lang="ru-RU" sz="2800" spc="-1" dirty="0"/>
          </a:p>
        </p:txBody>
      </p:sp>
      <p:sp>
        <p:nvSpPr>
          <p:cNvPr id="21" name="TextBox 20"/>
          <p:cNvSpPr txBox="1"/>
          <p:nvPr/>
        </p:nvSpPr>
        <p:spPr>
          <a:xfrm>
            <a:off x="2399902" y="2248746"/>
            <a:ext cx="2112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вперед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399902" y="3809681"/>
            <a:ext cx="1728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цикл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98402" y="2248746"/>
            <a:ext cx="1728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назад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98402" y="3809681"/>
            <a:ext cx="3133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подпрограмма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99902" y="5358102"/>
            <a:ext cx="3744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опустить маркер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898402" y="5358101"/>
            <a:ext cx="3288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поднять маркер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CE6173-E6B3-40B7-B19E-164C17C6FC7F}"/>
              </a:ext>
            </a:extLst>
          </p:cNvPr>
          <p:cNvSpPr txBox="1"/>
          <p:nvPr/>
        </p:nvSpPr>
        <p:spPr>
          <a:xfrm>
            <a:off x="3605155" y="1167424"/>
            <a:ext cx="3194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Calibri" panose="020F0502020204030204" pitchFamily="34" charset="0"/>
                <a:cs typeface="Calibri" panose="020F0502020204030204" pitchFamily="34" charset="0"/>
              </a:rPr>
              <a:t>Операторы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A29136-92AC-4BD6-8871-47F01EAA7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86" y="1793874"/>
            <a:ext cx="1535450" cy="150592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5C5AB29-E266-42F1-B8EA-3B8E52CCAD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692" y="1793874"/>
            <a:ext cx="1486107" cy="150592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5F00DA4-2B5B-48C6-865B-EA02182834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692" y="3405092"/>
            <a:ext cx="1486106" cy="1316638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C3DCF79-8C80-4646-A4AE-5851FF1CC3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81" y="3405092"/>
            <a:ext cx="1540161" cy="123091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695F317-8CA2-4EC7-9DAD-448D73BE90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692" y="4845882"/>
            <a:ext cx="1486106" cy="148610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3D48F54-674D-4FBC-8A79-713B713DAA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68" y="4809909"/>
            <a:ext cx="1486108" cy="1500895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080201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5BDDABC5-15DE-48E4-B2AB-751AD1D6591F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7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1079608" y="428676"/>
            <a:ext cx="8245112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800" b="1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Исполнитель</a:t>
            </a:r>
            <a:endParaRPr lang="ru-RU" sz="2800" spc="-1" dirty="0"/>
          </a:p>
        </p:txBody>
      </p:sp>
      <p:sp>
        <p:nvSpPr>
          <p:cNvPr id="15" name="TextBox 14"/>
          <p:cNvSpPr txBox="1"/>
          <p:nvPr/>
        </p:nvSpPr>
        <p:spPr>
          <a:xfrm>
            <a:off x="748464" y="1815860"/>
            <a:ext cx="6914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В программе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TRIK Studio Junior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можно менять изображение исполнителя:</a:t>
            </a:r>
          </a:p>
        </p:txBody>
      </p:sp>
      <p:pic>
        <p:nvPicPr>
          <p:cNvPr id="16" name="Picture 2" descr="C:\Users\licey\Desktop\РС\Новая папка\исполнители\roomba-886_55466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025" y="2966003"/>
            <a:ext cx="1440188" cy="138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licey\Desktop\РС\Новая папка\исполнители\тарака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278" y="3064802"/>
            <a:ext cx="1440188" cy="138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Users\licey\Desktop\РС\Новая папка\исполнители\лифт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091671" y="4650871"/>
            <a:ext cx="1213649" cy="112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C:\Users\licey\Desktop\РС\Новая папка (2)\колобок\колобок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657" y="4570325"/>
            <a:ext cx="1440188" cy="129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928" y="4570325"/>
            <a:ext cx="1440188" cy="129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12C602-A497-4758-90C9-849E7FD569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032617" y="3099907"/>
            <a:ext cx="1213649" cy="121364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57F759-5610-4D2A-B302-A0937D4B8B7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720" y="2940657"/>
            <a:ext cx="1362957" cy="14564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C2FE48-F9F0-4725-9EAE-5F3F5453D40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66" y="4570325"/>
            <a:ext cx="1207008" cy="12897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4DC572A-A68B-4D3C-A371-216B7CEDFF63}"/>
              </a:ext>
            </a:extLst>
          </p:cNvPr>
          <p:cNvSpPr txBox="1"/>
          <p:nvPr/>
        </p:nvSpPr>
        <p:spPr>
          <a:xfrm>
            <a:off x="748464" y="1095203"/>
            <a:ext cx="11069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Исполнитель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 – тот, кто исполняет алгоритм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321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5BDDABC5-15DE-48E4-B2AB-751AD1D6591F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8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1079608" y="428676"/>
            <a:ext cx="8245112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800" b="1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Первые программы</a:t>
            </a:r>
            <a:endParaRPr lang="ru-RU" sz="2800" spc="-1" dirty="0"/>
          </a:p>
        </p:txBody>
      </p:sp>
      <p:sp>
        <p:nvSpPr>
          <p:cNvPr id="11" name="TextBox 10"/>
          <p:cNvSpPr txBox="1"/>
          <p:nvPr/>
        </p:nvSpPr>
        <p:spPr>
          <a:xfrm>
            <a:off x="5388471" y="1566761"/>
            <a:ext cx="33608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Результат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выполнения?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88471" y="3214904"/>
            <a:ext cx="2688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Результат выполнения?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88471" y="5032737"/>
            <a:ext cx="2688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Результат выполнения?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77120" y="3214904"/>
            <a:ext cx="33608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Количество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– двигаться 1 клетку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77120" y="5032738"/>
            <a:ext cx="33608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Количество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2 – двигаться 2 клетки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0FC993-86A4-41CC-8FAE-89BEBCFBF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02" y="2801916"/>
            <a:ext cx="3999362" cy="165697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352CAF-D25A-411B-BF0B-A75171320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02" y="1323464"/>
            <a:ext cx="3999362" cy="13175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1254DA-35D9-4CF9-8D33-9F8D7D6DA5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02" y="4619750"/>
            <a:ext cx="3954292" cy="1656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964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5BDDABC5-15DE-48E4-B2AB-751AD1D6591F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9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1079608" y="428676"/>
            <a:ext cx="8245112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800" b="1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Миры исполнителя</a:t>
            </a:r>
            <a:endParaRPr lang="ru-RU" sz="2800" spc="-1" dirty="0"/>
          </a:p>
        </p:txBody>
      </p:sp>
      <p:sp>
        <p:nvSpPr>
          <p:cNvPr id="10" name="TextBox 9"/>
          <p:cNvSpPr txBox="1"/>
          <p:nvPr/>
        </p:nvSpPr>
        <p:spPr>
          <a:xfrm>
            <a:off x="752187" y="1181992"/>
            <a:ext cx="8899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Все, что окружает исполнителя – это его мир.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14" y="2204787"/>
            <a:ext cx="2655134" cy="166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372" y="3001675"/>
            <a:ext cx="2194290" cy="2022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14" y="4408180"/>
            <a:ext cx="2586051" cy="166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0C54A9-2E89-44A4-B753-E465723A5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794" y="2157675"/>
            <a:ext cx="1342680" cy="40707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ABBE32-FC60-492D-8624-A556B970C8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281" y="1914399"/>
            <a:ext cx="3052407" cy="20985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180063-0B5C-45BF-A6E3-8AA32ACCAF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281" y="4209970"/>
            <a:ext cx="3052407" cy="206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53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TRIKtheme2019 (1)</Template>
  <TotalTime>814</TotalTime>
  <Words>175</Words>
  <Application>Microsoft Office PowerPoint</Application>
  <PresentationFormat>Произвольный</PresentationFormat>
  <Paragraphs>55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Symbol</vt:lpstr>
      <vt:lpstr>Verdana</vt:lpstr>
      <vt:lpstr>Wingdings</vt:lpstr>
      <vt:lpstr>Office Theme</vt:lpstr>
      <vt:lpstr>Office Theme</vt:lpstr>
      <vt:lpstr>Office Theme</vt:lpstr>
      <vt:lpstr> Система команд Исполнителя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Мерецкая</dc:creator>
  <cp:lastModifiedBy>Илья</cp:lastModifiedBy>
  <cp:revision>79</cp:revision>
  <dcterms:created xsi:type="dcterms:W3CDTF">2019-08-15T11:46:00Z</dcterms:created>
  <dcterms:modified xsi:type="dcterms:W3CDTF">2020-04-29T22:43:36Z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20</vt:i4>
  </property>
  <property fmtid="{D5CDD505-2E9C-101B-9397-08002B2CF9AE}" pid="12" name="KSOProductBuildVer">
    <vt:lpwstr>1049-11.2.0.9150</vt:lpwstr>
  </property>
</Properties>
</file>