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1" r:id="rId1"/>
  </p:sldMasterIdLst>
  <p:notesMasterIdLst>
    <p:notesMasterId r:id="rId22"/>
  </p:notesMasterIdLst>
  <p:sldIdLst>
    <p:sldId id="303" r:id="rId2"/>
    <p:sldId id="330" r:id="rId3"/>
    <p:sldId id="331" r:id="rId4"/>
    <p:sldId id="300" r:id="rId5"/>
    <p:sldId id="313" r:id="rId6"/>
    <p:sldId id="306" r:id="rId7"/>
    <p:sldId id="334" r:id="rId8"/>
    <p:sldId id="332" r:id="rId9"/>
    <p:sldId id="333" r:id="rId10"/>
    <p:sldId id="316" r:id="rId11"/>
    <p:sldId id="324" r:id="rId12"/>
    <p:sldId id="307" r:id="rId13"/>
    <p:sldId id="319" r:id="rId14"/>
    <p:sldId id="320" r:id="rId15"/>
    <p:sldId id="321" r:id="rId16"/>
    <p:sldId id="335" r:id="rId17"/>
    <p:sldId id="329" r:id="rId18"/>
    <p:sldId id="317" r:id="rId19"/>
    <p:sldId id="318" r:id="rId20"/>
    <p:sldId id="336" r:id="rId21"/>
  </p:sldIdLst>
  <p:sldSz cx="12193588" cy="6858000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астасия Мерецкая" initials="АМ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1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47CC6-A1C7-4F0A-B31B-0AA1CFA502E3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9EB36-416F-4367-99DA-3AEC2C08F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6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trikset.com/" TargetMode="External"/><Relationship Id="rId2" Type="http://schemas.openxmlformats.org/officeDocument/2006/relationships/hyperlink" Target="mailto:support@trikset.com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rikset.com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к" preserve="1">
  <p:cSld name="Титульник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1954536" y="1810871"/>
            <a:ext cx="8280000" cy="1440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971932" y="1810871"/>
            <a:ext cx="826712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  <a:defRPr sz="48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ru-RU" dirty="0"/>
              <a:t>Образец заголовка</a:t>
            </a:r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>
            <a:alphaModFix/>
          </a:blip>
          <a:srcRect l="3016" t="11569" r="3069" b="11220"/>
          <a:stretch/>
        </p:blipFill>
        <p:spPr>
          <a:xfrm>
            <a:off x="838310" y="480894"/>
            <a:ext cx="2927818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4491" y="3158115"/>
            <a:ext cx="3124606" cy="3124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522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preserve="1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Google Shape;24;p13"/>
          <p:cNvSpPr/>
          <p:nvPr/>
        </p:nvSpPr>
        <p:spPr>
          <a:xfrm>
            <a:off x="838308" y="393585"/>
            <a:ext cx="8803904" cy="54483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308" y="1206013"/>
            <a:ext cx="1051697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234" y="377092"/>
            <a:ext cx="8804047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Образец заголовка</a:t>
            </a:r>
            <a:endParaRPr lang="ru-RU"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85236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олько заголовок" preserve="1">
  <p:cSld name="2_Только заголовок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/>
        </p:nvSpPr>
        <p:spPr>
          <a:xfrm>
            <a:off x="838308" y="393585"/>
            <a:ext cx="8803904" cy="54483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1" name="Google Shape;31;p14"/>
          <p:cNvSpPr txBox="1"/>
          <p:nvPr/>
        </p:nvSpPr>
        <p:spPr>
          <a:xfrm>
            <a:off x="4786628" y="1648441"/>
            <a:ext cx="603376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Поддержка ТРИК: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support@trikset.com</a:t>
            </a:r>
            <a:endParaRPr lang="ru-RU" sz="32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Справочный центр ТРИК: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help.trikset.com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4"/>
          <p:cNvSpPr txBox="1"/>
          <p:nvPr/>
        </p:nvSpPr>
        <p:spPr>
          <a:xfrm flipH="1">
            <a:off x="838234" y="322646"/>
            <a:ext cx="880404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rPr>
              <a:t>Информация и контакты</a:t>
            </a:r>
            <a:endParaRPr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Google Shape;3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356" y="2214584"/>
            <a:ext cx="3593254" cy="3592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14754" y="5054082"/>
            <a:ext cx="2581611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4"/>
          <p:cNvSpPr txBox="1"/>
          <p:nvPr/>
        </p:nvSpPr>
        <p:spPr>
          <a:xfrm>
            <a:off x="7485933" y="5026124"/>
            <a:ext cx="100566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trikset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965806" y="1580971"/>
            <a:ext cx="2564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trikset.com</a:t>
            </a:r>
            <a:endParaRPr lang="ru-RU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4615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body" idx="1"/>
          </p:nvPr>
        </p:nvSpPr>
        <p:spPr>
          <a:xfrm>
            <a:off x="838308" y="1518250"/>
            <a:ext cx="1051697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Google Shape;12;p11"/>
          <p:cNvPicPr preferRelativeResize="0"/>
          <p:nvPr/>
        </p:nvPicPr>
        <p:blipFill rotWithShape="1">
          <a:blip r:embed="rId5">
            <a:alphaModFix/>
          </a:blip>
          <a:srcRect l="6972" t="36957" r="7355" b="36954"/>
          <a:stretch/>
        </p:blipFill>
        <p:spPr>
          <a:xfrm>
            <a:off x="9946575" y="396000"/>
            <a:ext cx="1782233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 txBox="1"/>
          <p:nvPr/>
        </p:nvSpPr>
        <p:spPr>
          <a:xfrm>
            <a:off x="1581356" y="6314627"/>
            <a:ext cx="242919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Creative Commons BY-NC-SA</a:t>
            </a:r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1"/>
          <p:cNvSpPr txBox="1"/>
          <p:nvPr/>
        </p:nvSpPr>
        <p:spPr>
          <a:xfrm>
            <a:off x="4162968" y="6314626"/>
            <a:ext cx="39152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endParaRPr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8784" y="6434126"/>
            <a:ext cx="739713" cy="2587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03309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5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3234" y="2174489"/>
            <a:ext cx="8267120" cy="702526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buNone/>
            </a:pP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Ввод и вывод данных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37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947" y="1095325"/>
            <a:ext cx="10743899" cy="831950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ользовательский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ввод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ввода данных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9EC4E6-9ADF-49A7-A7EF-83DF7EE1E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319" y="2658925"/>
            <a:ext cx="6019800" cy="28289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88123" y="1801911"/>
            <a:ext cx="9988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Оператор запрашивает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пользователя значение переменной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71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6162" y="2435118"/>
            <a:ext cx="3327867" cy="2207468"/>
          </a:xfrm>
        </p:spPr>
        <p:txBody>
          <a:bodyPr>
            <a:normAutofit fontScale="92500"/>
          </a:bodyPr>
          <a:lstStyle/>
          <a:p>
            <a:pPr marL="114300" indent="0" algn="just">
              <a:buNone/>
            </a:pP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Задача:</a:t>
            </a:r>
          </a:p>
          <a:p>
            <a:pPr marL="114300" indent="0" algn="just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Запуская программу доберитесь до выбранного  вами яблока.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" t="4312" r="5471" b="5483"/>
          <a:stretch/>
        </p:blipFill>
        <p:spPr bwMode="auto">
          <a:xfrm>
            <a:off x="4784270" y="1019806"/>
            <a:ext cx="7066417" cy="503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47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Вывод данных</a:t>
            </a:r>
            <a:endParaRPr lang="ru-RU" dirty="0"/>
          </a:p>
        </p:txBody>
      </p:sp>
      <p:sp>
        <p:nvSpPr>
          <p:cNvPr id="6" name="Текст 12">
            <a:extLst>
              <a:ext uri="{FF2B5EF4-FFF2-40B4-BE49-F238E27FC236}">
                <a16:creationId xmlns:a16="http://schemas.microsoft.com/office/drawing/2014/main" id="{F558BE7F-1895-4E6C-886B-3C499A911ACB}"/>
              </a:ext>
            </a:extLst>
          </p:cNvPr>
          <p:cNvSpPr txBox="1">
            <a:spLocks/>
          </p:cNvSpPr>
          <p:nvPr/>
        </p:nvSpPr>
        <p:spPr>
          <a:xfrm>
            <a:off x="838234" y="1202306"/>
            <a:ext cx="10556597" cy="152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just">
              <a:buNone/>
            </a:pPr>
            <a:r>
              <a:rPr lang="ru-RU" dirty="0" smtClean="0"/>
              <a:t>Для того, чтобы увидеть результат выполнения программы, обработанные данные можно вывести в удобной для пользователя форме.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8" t="6894" r="4079" b="6586"/>
          <a:stretch/>
        </p:blipFill>
        <p:spPr bwMode="auto">
          <a:xfrm>
            <a:off x="3628590" y="3473982"/>
            <a:ext cx="4033158" cy="2649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36231" y="2982351"/>
            <a:ext cx="3825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Операторы вывода</a:t>
            </a:r>
            <a:r>
              <a:rPr lang="ru-RU" sz="2800" dirty="0" smtClean="0"/>
              <a:t>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205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Вывод данных</a:t>
            </a:r>
            <a:endParaRPr lang="ru-RU" dirty="0"/>
          </a:p>
        </p:txBody>
      </p:sp>
      <p:sp>
        <p:nvSpPr>
          <p:cNvPr id="6" name="Текст 12">
            <a:extLst>
              <a:ext uri="{FF2B5EF4-FFF2-40B4-BE49-F238E27FC236}">
                <a16:creationId xmlns:a16="http://schemas.microsoft.com/office/drawing/2014/main" id="{F558BE7F-1895-4E6C-886B-3C499A911ACB}"/>
              </a:ext>
            </a:extLst>
          </p:cNvPr>
          <p:cNvSpPr txBox="1">
            <a:spLocks/>
          </p:cNvSpPr>
          <p:nvPr/>
        </p:nvSpPr>
        <p:spPr>
          <a:xfrm>
            <a:off x="2424140" y="1872619"/>
            <a:ext cx="3761901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just">
              <a:buNone/>
            </a:pPr>
            <a:r>
              <a:rPr lang="ru-RU" b="1" dirty="0"/>
              <a:t>Оператор </a:t>
            </a:r>
            <a:r>
              <a:rPr lang="ru-RU" b="1" dirty="0" smtClean="0"/>
              <a:t>«Сказать</a:t>
            </a:r>
            <a:r>
              <a:rPr lang="ru-RU" b="1" dirty="0"/>
              <a:t>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0E17F4-524B-4CC1-BFC7-DA66BF4F5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3041" y="1202307"/>
            <a:ext cx="2743200" cy="19526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1DF62B-FFC2-4A14-A366-F1EB76DC2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061" y="4627988"/>
            <a:ext cx="7639050" cy="1571625"/>
          </a:xfrm>
          <a:prstGeom prst="rect">
            <a:avLst/>
          </a:prstGeom>
        </p:spPr>
      </p:pic>
      <p:sp>
        <p:nvSpPr>
          <p:cNvPr id="4" name="Текст 12">
            <a:extLst>
              <a:ext uri="{FF2B5EF4-FFF2-40B4-BE49-F238E27FC236}">
                <a16:creationId xmlns:a16="http://schemas.microsoft.com/office/drawing/2014/main" id="{89BC607B-7D53-4CAA-AE65-8C3C7C0958DB}"/>
              </a:ext>
            </a:extLst>
          </p:cNvPr>
          <p:cNvSpPr txBox="1">
            <a:spLocks/>
          </p:cNvSpPr>
          <p:nvPr/>
        </p:nvSpPr>
        <p:spPr>
          <a:xfrm>
            <a:off x="838234" y="3429000"/>
            <a:ext cx="10570664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just">
              <a:buNone/>
            </a:pPr>
            <a:r>
              <a:rPr lang="ru-RU" dirty="0"/>
              <a:t>С помощью этого оператора </a:t>
            </a:r>
            <a:r>
              <a:rPr lang="ru-RU" dirty="0" smtClean="0"/>
              <a:t>текст выводится в </a:t>
            </a:r>
            <a:r>
              <a:rPr lang="ru-RU" dirty="0"/>
              <a:t>диалоговом </a:t>
            </a:r>
            <a:r>
              <a:rPr lang="ru-RU" dirty="0" smtClean="0"/>
              <a:t>окне.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73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Вывод данных</a:t>
            </a:r>
            <a:endParaRPr lang="ru-RU" dirty="0"/>
          </a:p>
        </p:txBody>
      </p:sp>
      <p:sp>
        <p:nvSpPr>
          <p:cNvPr id="6" name="Текст 12">
            <a:extLst>
              <a:ext uri="{FF2B5EF4-FFF2-40B4-BE49-F238E27FC236}">
                <a16:creationId xmlns:a16="http://schemas.microsoft.com/office/drawing/2014/main" id="{F558BE7F-1895-4E6C-886B-3C499A911ACB}"/>
              </a:ext>
            </a:extLst>
          </p:cNvPr>
          <p:cNvSpPr txBox="1">
            <a:spLocks/>
          </p:cNvSpPr>
          <p:nvPr/>
        </p:nvSpPr>
        <p:spPr>
          <a:xfrm>
            <a:off x="1553978" y="1904214"/>
            <a:ext cx="5154603" cy="701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just">
              <a:buNone/>
            </a:pPr>
            <a:r>
              <a:rPr lang="ru-RU" b="1" dirty="0"/>
              <a:t>Оператор </a:t>
            </a:r>
            <a:r>
              <a:rPr lang="ru-RU" b="1" dirty="0" smtClean="0"/>
              <a:t>«Напечатать </a:t>
            </a:r>
            <a:r>
              <a:rPr lang="ru-RU" b="1" dirty="0"/>
              <a:t>текст»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0B3DBF-83C9-4CFC-B20E-906868DD6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8581" y="1413432"/>
            <a:ext cx="2933700" cy="3314700"/>
          </a:xfrm>
          <a:prstGeom prst="rect">
            <a:avLst/>
          </a:prstGeom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EB2C1146-683C-4937-8753-632867167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506" y="2728333"/>
            <a:ext cx="3504879" cy="31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37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Вывод данных</a:t>
            </a:r>
            <a:endParaRPr lang="ru-RU" dirty="0"/>
          </a:p>
        </p:txBody>
      </p:sp>
      <p:sp>
        <p:nvSpPr>
          <p:cNvPr id="6" name="Текст 12">
            <a:extLst>
              <a:ext uri="{FF2B5EF4-FFF2-40B4-BE49-F238E27FC236}">
                <a16:creationId xmlns:a16="http://schemas.microsoft.com/office/drawing/2014/main" id="{F558BE7F-1895-4E6C-886B-3C499A911ACB}"/>
              </a:ext>
            </a:extLst>
          </p:cNvPr>
          <p:cNvSpPr txBox="1">
            <a:spLocks/>
          </p:cNvSpPr>
          <p:nvPr/>
        </p:nvSpPr>
        <p:spPr>
          <a:xfrm>
            <a:off x="838234" y="1202307"/>
            <a:ext cx="10477466" cy="1179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just">
              <a:buNone/>
            </a:pPr>
            <a:r>
              <a:rPr lang="ru-RU" dirty="0"/>
              <a:t>С помощью этого оператора </a:t>
            </a:r>
            <a:r>
              <a:rPr lang="ru-RU" dirty="0" smtClean="0"/>
              <a:t>текст выводится на дисплей </a:t>
            </a:r>
            <a:r>
              <a:rPr lang="ru-RU" dirty="0"/>
              <a:t>контроллера.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590E1C-D90C-40E5-956D-0A49BFA18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94" y="2230913"/>
            <a:ext cx="6762750" cy="38290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D06A32-B9D4-4625-870E-D525E41B2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1222" y="2381691"/>
            <a:ext cx="2314283" cy="341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3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 значения переменной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28700" y="1649186"/>
            <a:ext cx="106952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Calibri" panose="020F0502020204030204" pitchFamily="34" charset="0"/>
              </a:rPr>
              <a:t>При </a:t>
            </a:r>
            <a:r>
              <a:rPr lang="ru-RU" sz="2800" dirty="0">
                <a:latin typeface="Calibri" panose="020F0502020204030204" pitchFamily="34" charset="0"/>
              </a:rPr>
              <a:t>выводе </a:t>
            </a:r>
            <a:r>
              <a:rPr lang="ru-RU" sz="2800" b="1" dirty="0">
                <a:latin typeface="Calibri" panose="020F0502020204030204" pitchFamily="34" charset="0"/>
              </a:rPr>
              <a:t>значения</a:t>
            </a:r>
            <a:r>
              <a:rPr lang="ru-RU" sz="2800" dirty="0">
                <a:latin typeface="Calibri" panose="020F0502020204030204" pitchFamily="34" charset="0"/>
              </a:rPr>
              <a:t> </a:t>
            </a:r>
            <a:r>
              <a:rPr lang="ru-RU" sz="2800" dirty="0" smtClean="0">
                <a:latin typeface="Calibri" panose="020F0502020204030204" pitchFamily="34" charset="0"/>
              </a:rPr>
              <a:t>переменной свойство </a:t>
            </a:r>
            <a:r>
              <a:rPr lang="ru-RU" sz="2800" dirty="0">
                <a:latin typeface="Calibri" panose="020F0502020204030204" pitchFamily="34" charset="0"/>
              </a:rPr>
              <a:t>«Вычислять» </a:t>
            </a:r>
            <a:r>
              <a:rPr lang="ru-RU" sz="2800" dirty="0" smtClean="0">
                <a:latin typeface="Calibri" panose="020F0502020204030204" pitchFamily="34" charset="0"/>
              </a:rPr>
              <a:t> </a:t>
            </a:r>
            <a:r>
              <a:rPr lang="ru-RU" sz="2800" dirty="0">
                <a:latin typeface="Calibri" panose="020F0502020204030204" pitchFamily="34" charset="0"/>
              </a:rPr>
              <a:t>операторов </a:t>
            </a:r>
            <a:r>
              <a:rPr lang="ru-RU" sz="2800" dirty="0" smtClean="0">
                <a:latin typeface="Calibri" panose="020F0502020204030204" pitchFamily="34" charset="0"/>
              </a:rPr>
              <a:t>«Сказать» или «Напечатать текст» должно </a:t>
            </a:r>
            <a:r>
              <a:rPr lang="ru-RU" sz="2800" dirty="0">
                <a:latin typeface="Calibri" panose="020F0502020204030204" pitchFamily="34" charset="0"/>
              </a:rPr>
              <a:t>быть истинным </a:t>
            </a:r>
            <a:r>
              <a:rPr lang="ru-RU" sz="2800" dirty="0" smtClean="0">
                <a:latin typeface="Calibri" panose="020F0502020204030204" pitchFamily="34" charset="0"/>
              </a:rPr>
              <a:t>(в редакторе свойств необходимо </a:t>
            </a:r>
            <a:r>
              <a:rPr lang="ru-RU" sz="2800" dirty="0">
                <a:latin typeface="Calibri" panose="020F0502020204030204" pitchFamily="34" charset="0"/>
              </a:rPr>
              <a:t>поставить галочку</a:t>
            </a:r>
            <a:r>
              <a:rPr lang="ru-RU" sz="2800" dirty="0" smtClean="0">
                <a:latin typeface="Calibri" panose="020F0502020204030204" pitchFamily="34" charset="0"/>
              </a:rPr>
              <a:t>).</a:t>
            </a:r>
            <a:endParaRPr lang="ru-RU" sz="2800" dirty="0">
              <a:latin typeface="Calibri" panose="020F0502020204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694" y="3397057"/>
            <a:ext cx="33623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750" y="3180474"/>
            <a:ext cx="336232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вал 7"/>
          <p:cNvSpPr/>
          <p:nvPr/>
        </p:nvSpPr>
        <p:spPr>
          <a:xfrm>
            <a:off x="1518557" y="3837214"/>
            <a:ext cx="3902529" cy="5225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130493" y="3640394"/>
            <a:ext cx="3902529" cy="5225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28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892" y="2006114"/>
            <a:ext cx="3668378" cy="3300672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ru-RU" b="1" dirty="0" smtClean="0"/>
              <a:t>Задача:</a:t>
            </a:r>
          </a:p>
          <a:p>
            <a:pPr marL="114300" indent="0" algn="just">
              <a:buNone/>
            </a:pPr>
            <a:r>
              <a:rPr lang="ru-RU" sz="2600" dirty="0" smtClean="0"/>
              <a:t>Выведите при помощи операторов «Сказать» и «Напечатать текст» количество шагов, которое прошел исполнитель.</a:t>
            </a:r>
          </a:p>
          <a:p>
            <a:pPr marL="11430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</a:t>
            </a:r>
            <a:r>
              <a:rPr lang="ru-RU" dirty="0" smtClean="0"/>
              <a:t>адача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" t="4312" r="5471" b="5483"/>
          <a:stretch/>
        </p:blipFill>
        <p:spPr bwMode="auto">
          <a:xfrm>
            <a:off x="4784270" y="1019806"/>
            <a:ext cx="7066417" cy="503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43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Консоль ошибок</a:t>
            </a:r>
          </a:p>
        </p:txBody>
      </p:sp>
      <p:sp>
        <p:nvSpPr>
          <p:cNvPr id="6" name="Текст 12">
            <a:extLst>
              <a:ext uri="{FF2B5EF4-FFF2-40B4-BE49-F238E27FC236}">
                <a16:creationId xmlns:a16="http://schemas.microsoft.com/office/drawing/2014/main" id="{F558BE7F-1895-4E6C-886B-3C499A911ACB}"/>
              </a:ext>
            </a:extLst>
          </p:cNvPr>
          <p:cNvSpPr txBox="1">
            <a:spLocks/>
          </p:cNvSpPr>
          <p:nvPr/>
        </p:nvSpPr>
        <p:spPr>
          <a:xfrm>
            <a:off x="610951" y="1180734"/>
            <a:ext cx="10709601" cy="965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just">
              <a:buNone/>
            </a:pPr>
            <a:r>
              <a:rPr lang="ru-RU" dirty="0" smtClean="0"/>
              <a:t>В случае, когда в программе допущена ошибка, появляется окошко с </a:t>
            </a:r>
            <a:r>
              <a:rPr lang="ru-RU" dirty="0"/>
              <a:t>«</a:t>
            </a:r>
            <a:r>
              <a:rPr lang="ru-RU" dirty="0" smtClean="0"/>
              <a:t>подсказкой».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81E5EAB-5E09-4EA8-9DC5-2F3D7C7B8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7557" y="2484720"/>
            <a:ext cx="5747010" cy="692113"/>
          </a:xfrm>
          <a:prstGeom prst="rect">
            <a:avLst/>
          </a:prstGeom>
        </p:spPr>
      </p:pic>
      <p:sp>
        <p:nvSpPr>
          <p:cNvPr id="3" name="Текст 12">
            <a:extLst>
              <a:ext uri="{FF2B5EF4-FFF2-40B4-BE49-F238E27FC236}">
                <a16:creationId xmlns:a16="http://schemas.microsoft.com/office/drawing/2014/main" id="{A9C9E3BD-0F22-4CE0-95E1-3841A9D87672}"/>
              </a:ext>
            </a:extLst>
          </p:cNvPr>
          <p:cNvSpPr txBox="1">
            <a:spLocks/>
          </p:cNvSpPr>
          <p:nvPr/>
        </p:nvSpPr>
        <p:spPr>
          <a:xfrm>
            <a:off x="838234" y="3681167"/>
            <a:ext cx="10482318" cy="2278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Самые популярные подсказки:</a:t>
            </a:r>
          </a:p>
          <a:p>
            <a:pPr marL="1143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/>
              <a:t>	«</a:t>
            </a:r>
            <a:r>
              <a:rPr lang="ru-RU" dirty="0"/>
              <a:t>Слишком много исходящих связей»</a:t>
            </a:r>
          </a:p>
          <a:p>
            <a:pPr marL="1143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/>
              <a:t>	«</a:t>
            </a:r>
            <a:r>
              <a:rPr lang="ru-RU" dirty="0"/>
              <a:t>Неизвестная лексема»</a:t>
            </a:r>
          </a:p>
          <a:p>
            <a:pPr marL="1143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/>
              <a:t>	«</a:t>
            </a:r>
            <a:r>
              <a:rPr lang="ru-RU" dirty="0"/>
              <a:t>Исходящая связь ни к чему не подключена»</a:t>
            </a:r>
          </a:p>
          <a:p>
            <a:pPr marL="11430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DE438C-F052-495D-98D4-092D27336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642" y="3953132"/>
            <a:ext cx="2807302" cy="239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36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Консоль ошибок</a:t>
            </a:r>
          </a:p>
        </p:txBody>
      </p:sp>
      <p:sp>
        <p:nvSpPr>
          <p:cNvPr id="6" name="Текст 12">
            <a:extLst>
              <a:ext uri="{FF2B5EF4-FFF2-40B4-BE49-F238E27FC236}">
                <a16:creationId xmlns:a16="http://schemas.microsoft.com/office/drawing/2014/main" id="{F558BE7F-1895-4E6C-886B-3C499A911ACB}"/>
              </a:ext>
            </a:extLst>
          </p:cNvPr>
          <p:cNvSpPr txBox="1">
            <a:spLocks/>
          </p:cNvSpPr>
          <p:nvPr/>
        </p:nvSpPr>
        <p:spPr>
          <a:xfrm>
            <a:off x="610951" y="1180734"/>
            <a:ext cx="10709601" cy="965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just">
              <a:buNone/>
            </a:pPr>
            <a:r>
              <a:rPr lang="ru-RU" dirty="0" smtClean="0"/>
              <a:t>Кликнув 2 раза левой кнопкой мыши на сообщении об ошибке, можно увидеть оператор, в котором она допущена.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81E5EAB-5E09-4EA8-9DC5-2F3D7C7B8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594" y="2338234"/>
            <a:ext cx="7166399" cy="863050"/>
          </a:xfrm>
          <a:prstGeom prst="rect">
            <a:avLst/>
          </a:prstGeom>
        </p:spPr>
      </p:pic>
      <p:sp>
        <p:nvSpPr>
          <p:cNvPr id="3" name="Текст 12">
            <a:extLst>
              <a:ext uri="{FF2B5EF4-FFF2-40B4-BE49-F238E27FC236}">
                <a16:creationId xmlns:a16="http://schemas.microsoft.com/office/drawing/2014/main" id="{A9C9E3BD-0F22-4CE0-95E1-3841A9D87672}"/>
              </a:ext>
            </a:extLst>
          </p:cNvPr>
          <p:cNvSpPr txBox="1">
            <a:spLocks/>
          </p:cNvSpPr>
          <p:nvPr/>
        </p:nvSpPr>
        <p:spPr>
          <a:xfrm>
            <a:off x="838234" y="3398363"/>
            <a:ext cx="10709601" cy="2861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just">
              <a:buNone/>
            </a:pPr>
            <a:r>
              <a:rPr lang="ru-RU" dirty="0"/>
              <a:t>Решения:</a:t>
            </a:r>
          </a:p>
          <a:p>
            <a:pPr marL="114300" indent="0" algn="just">
              <a:buNone/>
            </a:pPr>
            <a:r>
              <a:rPr lang="ru-RU" dirty="0" smtClean="0"/>
              <a:t>	Проверить </a:t>
            </a:r>
            <a:r>
              <a:rPr lang="ru-RU" dirty="0"/>
              <a:t>в блоке количество связей, оставить необходимое.</a:t>
            </a:r>
          </a:p>
          <a:p>
            <a:pPr marL="114300" indent="0" algn="just">
              <a:buNone/>
            </a:pPr>
            <a:r>
              <a:rPr lang="ru-RU" dirty="0" smtClean="0"/>
              <a:t>	Проверить </a:t>
            </a:r>
            <a:r>
              <a:rPr lang="ru-RU" dirty="0"/>
              <a:t>написание переменных или синтаксиса.</a:t>
            </a:r>
          </a:p>
          <a:p>
            <a:pPr marL="114300" indent="0" algn="just">
              <a:buNone/>
            </a:pPr>
            <a:r>
              <a:rPr lang="ru-RU" dirty="0" smtClean="0"/>
              <a:t>	Проверить </a:t>
            </a:r>
            <a:r>
              <a:rPr lang="ru-RU" dirty="0"/>
              <a:t>программу на наличие красных связей. Если они </a:t>
            </a:r>
            <a:r>
              <a:rPr lang="ru-RU" dirty="0" smtClean="0"/>
              <a:t>	есть</a:t>
            </a:r>
            <a:r>
              <a:rPr lang="ru-RU" dirty="0"/>
              <a:t>, нажать левой клавишей один раз.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660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57" y="1206014"/>
            <a:ext cx="11690252" cy="1312104"/>
          </a:xfrm>
        </p:spPr>
        <p:txBody>
          <a:bodyPr/>
          <a:lstStyle/>
          <a:p>
            <a:pPr marL="114300" indent="0" algn="ctr">
              <a:buNone/>
            </a:pPr>
            <a:r>
              <a:rPr lang="ru-RU" sz="3200" b="1" i="1" dirty="0" smtClean="0"/>
              <a:t>Информатика – наука, изучающая способы получения, хранения, переработки и передачи информации.</a:t>
            </a:r>
          </a:p>
          <a:p>
            <a:pPr marL="114300" indent="0">
              <a:buNone/>
            </a:pPr>
            <a:endParaRPr lang="ru-RU" dirty="0" smtClean="0"/>
          </a:p>
          <a:p>
            <a:pPr marL="11430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определения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992837" y="4529798"/>
            <a:ext cx="60913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latin typeface="Calibri" panose="020F0502020204030204" pitchFamily="34" charset="0"/>
              </a:rPr>
              <a:t>Программа для компьютера </a:t>
            </a:r>
            <a:r>
              <a:rPr lang="ru-RU" sz="2800" dirty="0">
                <a:latin typeface="Calibri" panose="020F0502020204030204" pitchFamily="34" charset="0"/>
              </a:rPr>
              <a:t>– алгоритм, записанный командами, которые понимает компьютер</a:t>
            </a:r>
            <a:r>
              <a:rPr lang="ru-RU" sz="2800" dirty="0" smtClean="0">
                <a:latin typeface="Calibri" panose="020F0502020204030204" pitchFamily="34" charset="0"/>
              </a:rPr>
              <a:t>.</a:t>
            </a:r>
            <a:endParaRPr lang="ru-RU" sz="280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7285" y="2349305"/>
            <a:ext cx="71323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latin typeface="Calibri" panose="020F0502020204030204" pitchFamily="34" charset="0"/>
              </a:rPr>
              <a:t>Компьютер</a:t>
            </a:r>
            <a:r>
              <a:rPr lang="ru-RU" sz="2800" dirty="0">
                <a:latin typeface="Calibri" panose="020F0502020204030204" pitchFamily="34" charset="0"/>
              </a:rPr>
              <a:t> – универсальная машина для обработки информации. Как обрабатывать информацию компьютер узнает из программы, инструкции что и как он должен делать</a:t>
            </a:r>
            <a:r>
              <a:rPr lang="ru-RU" sz="2800" dirty="0" smtClean="0">
                <a:latin typeface="Calibri" panose="020F0502020204030204" pitchFamily="34" charset="0"/>
              </a:rPr>
              <a:t>.</a:t>
            </a:r>
            <a:endParaRPr lang="ru-RU" sz="2800" dirty="0">
              <a:latin typeface="Calibri" panose="020F0502020204030204" pitchFamily="34" charset="0"/>
            </a:endParaRPr>
          </a:p>
        </p:txBody>
      </p:sp>
      <p:pic>
        <p:nvPicPr>
          <p:cNvPr id="1026" name="Picture 2" descr="https://c7.hotpng.com/preview/200/135/803/computer-mouse-desktop-computers-computer-repair-technician-computer-hardware-compu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863" l="0" r="99250">
                        <a14:backgroundMark x1="11500" y1="61066" x2="11500" y2="61066"/>
                        <a14:backgroundMark x1="81500" y1="70355" x2="81500" y2="70355"/>
                        <a14:backgroundMark x1="69125" y1="69672" x2="69125" y2="696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749" y="2349305"/>
            <a:ext cx="2546253" cy="232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347" y="4529797"/>
            <a:ext cx="3534141" cy="168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01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726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6953" y="1508364"/>
            <a:ext cx="5250124" cy="2246770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ru-RU" b="1" dirty="0" smtClean="0"/>
              <a:t>Алгоритм</a:t>
            </a:r>
            <a:r>
              <a:rPr lang="ru-RU" dirty="0" smtClean="0"/>
              <a:t> – план достижения результата, состоящий из шагов. Шаги алгоритма выполняются один за другим от начала алгоритма до его конца.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определения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16394" y="1508364"/>
            <a:ext cx="5697415" cy="224676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latin typeface="Calibri" panose="020F0502020204030204" pitchFamily="34" charset="0"/>
              </a:rPr>
              <a:t>Набор команд, понятных исполнителю (компьютер тоже является исполнителем </a:t>
            </a:r>
            <a:r>
              <a:rPr lang="ru-RU" sz="2800" dirty="0" smtClean="0">
                <a:latin typeface="Calibri" panose="020F0502020204030204" pitchFamily="34" charset="0"/>
              </a:rPr>
              <a:t>алгоритмов</a:t>
            </a:r>
            <a:r>
              <a:rPr lang="ru-RU" sz="2800" dirty="0">
                <a:latin typeface="Calibri" panose="020F0502020204030204" pitchFamily="34" charset="0"/>
              </a:rPr>
              <a:t>), называется </a:t>
            </a:r>
            <a:r>
              <a:rPr lang="ru-RU" sz="2800" b="1" dirty="0">
                <a:latin typeface="Calibri" panose="020F0502020204030204" pitchFamily="34" charset="0"/>
              </a:rPr>
              <a:t>системой команд исполнителя</a:t>
            </a:r>
            <a:r>
              <a:rPr lang="ru-RU" sz="2800" dirty="0" smtClean="0">
                <a:latin typeface="Calibri" panose="020F0502020204030204" pitchFamily="34" charset="0"/>
              </a:rPr>
              <a:t>.</a:t>
            </a:r>
            <a:endParaRPr lang="ru-RU" sz="280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88441" y="4259693"/>
            <a:ext cx="3917852" cy="18158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latin typeface="Calibri" panose="020F0502020204030204" pitchFamily="34" charset="0"/>
              </a:rPr>
              <a:t>Результат алгоритма </a:t>
            </a:r>
            <a:r>
              <a:rPr lang="ru-RU" sz="2800" dirty="0">
                <a:latin typeface="Calibri" panose="020F0502020204030204" pitchFamily="34" charset="0"/>
              </a:rPr>
              <a:t>определяется набором команд и порядком их следования. </a:t>
            </a:r>
          </a:p>
        </p:txBody>
      </p:sp>
    </p:spTree>
    <p:extLst>
      <p:ext uri="{BB962C8B-B14F-4D97-AF65-F5344CB8AC3E}">
        <p14:creationId xmlns:p14="http://schemas.microsoft.com/office/powerpoint/2010/main" val="340576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2031" y="1122218"/>
            <a:ext cx="5289452" cy="1953211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Исполнитель получает информацию от человека (входные данные), изменяет ее и передает результат (выходные данные) человеку или другим исполнителям.</a:t>
            </a:r>
            <a:endParaRPr lang="ru-RU" sz="2400" dirty="0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Trebuchet MS"/>
              </a:rPr>
              <a:t>Определение данных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19568" y="3133955"/>
            <a:ext cx="56411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Данные</a:t>
            </a:r>
            <a:r>
              <a:rPr lang="ru-RU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– информация, представленная </a:t>
            </a:r>
            <a:r>
              <a:rPr lang="ru-RU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в таком </a:t>
            </a:r>
            <a:r>
              <a:rPr lang="ru-RU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виде</a:t>
            </a:r>
            <a:r>
              <a:rPr lang="ru-RU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, который обеспечивает </a:t>
            </a:r>
            <a:r>
              <a:rPr lang="ru-RU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возможность её хранения,  обработки и передачи с помощью технических средств (компьютера</a:t>
            </a:r>
            <a:r>
              <a:rPr lang="ru-RU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77130" y="5359791"/>
            <a:ext cx="9959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Программа для исполнителя состоит из набора инструкций (что делать с информацией) и данных (обрабатываемая информация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https://i.ytimg.com/vi/8oppTUUP5aA/maxresdefaul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3" r="6802"/>
          <a:stretch/>
        </p:blipFill>
        <p:spPr bwMode="auto">
          <a:xfrm>
            <a:off x="1378633" y="3089006"/>
            <a:ext cx="3123029" cy="202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litgistix.com/wp-content/uploads/2016/02/computer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412" y="1172639"/>
            <a:ext cx="3023053" cy="208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63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947" y="1165661"/>
            <a:ext cx="7848912" cy="846019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Оператор</a:t>
            </a:r>
            <a:r>
              <a:rPr lang="ru-RU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команда (инструкция) исполнителю.</a:t>
            </a:r>
            <a:endParaRPr lang="ru-RU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Ввод данных для исполнителя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89982" y="4513015"/>
            <a:ext cx="7934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Calibri" panose="020F0502020204030204" pitchFamily="34" charset="0"/>
              </a:rPr>
              <a:t>Примеры операторов, не использующих данные:</a:t>
            </a:r>
            <a:endParaRPr lang="ru-RU" sz="2800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89982" y="2067951"/>
            <a:ext cx="762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Примеры операторов, использующих  данные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3" t="5224" r="4436" b="14235"/>
          <a:stretch/>
        </p:blipFill>
        <p:spPr bwMode="auto">
          <a:xfrm>
            <a:off x="2970753" y="3058046"/>
            <a:ext cx="1634513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" t="5598" r="4711" b="14235"/>
          <a:stretch/>
        </p:blipFill>
        <p:spPr bwMode="auto">
          <a:xfrm>
            <a:off x="7158326" y="2961214"/>
            <a:ext cx="1704264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" t="4780" r="2467" b="5293"/>
          <a:stretch/>
        </p:blipFill>
        <p:spPr bwMode="auto">
          <a:xfrm>
            <a:off x="5081442" y="2518046"/>
            <a:ext cx="2076884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2" t="8777" r="10928" b="12917"/>
          <a:stretch/>
        </p:blipFill>
        <p:spPr bwMode="auto">
          <a:xfrm>
            <a:off x="3707402" y="5448661"/>
            <a:ext cx="760945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6" t="8777" r="12101" b="12281"/>
          <a:stretch/>
        </p:blipFill>
        <p:spPr bwMode="auto">
          <a:xfrm>
            <a:off x="4804030" y="5396835"/>
            <a:ext cx="755969" cy="7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5" t="12087" r="12100" b="10371"/>
          <a:stretch/>
        </p:blipFill>
        <p:spPr bwMode="auto">
          <a:xfrm>
            <a:off x="5931754" y="5433639"/>
            <a:ext cx="741144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5" t="12087" r="12100" b="10371"/>
          <a:stretch/>
        </p:blipFill>
        <p:spPr bwMode="auto">
          <a:xfrm>
            <a:off x="7156197" y="5434443"/>
            <a:ext cx="741144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5" t="23426" r="32268" b="20439"/>
          <a:stretch/>
        </p:blipFill>
        <p:spPr bwMode="auto">
          <a:xfrm>
            <a:off x="8299938" y="5414835"/>
            <a:ext cx="755443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189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947" y="1095324"/>
            <a:ext cx="10743899" cy="1006853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 явном виде внутри операторов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ввода данных</a:t>
            </a:r>
          </a:p>
        </p:txBody>
      </p:sp>
      <p:sp>
        <p:nvSpPr>
          <p:cNvPr id="6" name="Текст 12">
            <a:extLst>
              <a:ext uri="{FF2B5EF4-FFF2-40B4-BE49-F238E27FC236}">
                <a16:creationId xmlns:a16="http://schemas.microsoft.com/office/drawing/2014/main" id="{BDFBAF46-7388-4002-9EEE-9E5C7DA59269}"/>
              </a:ext>
            </a:extLst>
          </p:cNvPr>
          <p:cNvSpPr txBox="1">
            <a:spLocks/>
          </p:cNvSpPr>
          <p:nvPr/>
        </p:nvSpPr>
        <p:spPr>
          <a:xfrm>
            <a:off x="1772289" y="1814552"/>
            <a:ext cx="8856219" cy="76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just">
              <a:buFont typeface="Arial"/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Внутри этих операторов указываются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значения данных.</a:t>
            </a:r>
            <a:endParaRPr lang="ru-RU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" t="4780" r="2467" b="5293"/>
          <a:stretch/>
        </p:blipFill>
        <p:spPr bwMode="auto">
          <a:xfrm>
            <a:off x="2212207" y="2979108"/>
            <a:ext cx="2886934" cy="1501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3" t="5224" r="4436" b="14235"/>
          <a:stretch/>
        </p:blipFill>
        <p:spPr bwMode="auto">
          <a:xfrm>
            <a:off x="7185137" y="3065301"/>
            <a:ext cx="2324624" cy="15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72289" y="5036234"/>
            <a:ext cx="4628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Задержка 1000 миллисекунд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269544" y="5036234"/>
            <a:ext cx="3545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Количество шагов - 5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4470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5" t="6040" r="7256" b="7530"/>
          <a:stretch/>
        </p:blipFill>
        <p:spPr bwMode="auto">
          <a:xfrm>
            <a:off x="4403187" y="1125415"/>
            <a:ext cx="7610622" cy="5172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58" y="1674056"/>
            <a:ext cx="407962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</a:rPr>
              <a:t>Задача: </a:t>
            </a:r>
            <a:r>
              <a:rPr lang="ru-RU" sz="2800" b="1" dirty="0" smtClean="0">
                <a:latin typeface="Calibri" panose="020F0502020204030204" pitchFamily="34" charset="0"/>
              </a:rPr>
              <a:t> </a:t>
            </a:r>
          </a:p>
          <a:p>
            <a:pPr algn="just"/>
            <a:r>
              <a:rPr lang="ru-RU" sz="2400" dirty="0" smtClean="0">
                <a:latin typeface="Calibri" panose="020F0502020204030204" pitchFamily="34" charset="0"/>
              </a:rPr>
              <a:t>Помогите Исполнителю </a:t>
            </a:r>
            <a:r>
              <a:rPr lang="ru-RU" sz="2400" dirty="0">
                <a:latin typeface="Calibri" panose="020F0502020204030204" pitchFamily="34" charset="0"/>
              </a:rPr>
              <a:t>добраться до </a:t>
            </a:r>
            <a:r>
              <a:rPr lang="ru-RU" sz="2400" dirty="0" smtClean="0">
                <a:latin typeface="Calibri" panose="020F0502020204030204" pitchFamily="34" charset="0"/>
              </a:rPr>
              <a:t>кассы, продающей билеты (клетка с адресом (М, 6)), </a:t>
            </a:r>
            <a:r>
              <a:rPr lang="ru-RU" sz="2400" dirty="0">
                <a:latin typeface="Calibri" panose="020F0502020204030204" pitchFamily="34" charset="0"/>
              </a:rPr>
              <a:t>и вернуться в исходную точку. Какие данные потребуются для написания </a:t>
            </a:r>
            <a:r>
              <a:rPr lang="ru-RU" sz="2400" dirty="0" smtClean="0">
                <a:latin typeface="Calibri" panose="020F0502020204030204" pitchFamily="34" charset="0"/>
              </a:rPr>
              <a:t>этой программы?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7928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921" y="1193798"/>
            <a:ext cx="10743899" cy="663137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 виде переменных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ввода данных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AC7FE3-690E-4F04-9EE4-5C32094D8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915" y="2592239"/>
            <a:ext cx="2286769" cy="201674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B52522-D4B4-4EB7-A4B2-2A3613986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044" y="2699009"/>
            <a:ext cx="2651690" cy="17379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61514" y="4740816"/>
            <a:ext cx="88767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alibri" panose="020F0502020204030204" pitchFamily="34" charset="0"/>
              </a:rPr>
              <a:t>Переменная</a:t>
            </a:r>
            <a:r>
              <a:rPr lang="ru-RU" sz="2800" dirty="0" smtClean="0">
                <a:latin typeface="Calibri" panose="020F0502020204030204" pitchFamily="34" charset="0"/>
              </a:rPr>
              <a:t> – объект, который имеет имя и значение. Переменная связана с ячейкой оперативной памяти, где хранится ее значение.</a:t>
            </a:r>
            <a:endParaRPr lang="ru-RU" sz="2800" dirty="0"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72223" y="1885070"/>
            <a:ext cx="8004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В программе используются значения переменных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79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128" y="2383719"/>
            <a:ext cx="6572263" cy="2792438"/>
          </a:xfrm>
        </p:spPr>
        <p:txBody>
          <a:bodyPr>
            <a:normAutofit fontScale="92500" lnSpcReduction="10000"/>
          </a:bodyPr>
          <a:lstStyle/>
          <a:p>
            <a:pPr marL="114300" indent="0" algn="just">
              <a:buNone/>
            </a:pPr>
            <a:r>
              <a:rPr lang="ru-RU" sz="3000" b="1" dirty="0" smtClean="0"/>
              <a:t>Задача:</a:t>
            </a:r>
          </a:p>
          <a:p>
            <a:pPr marL="114300" indent="0" algn="just">
              <a:buNone/>
            </a:pPr>
            <a:r>
              <a:rPr lang="ru-RU" dirty="0" smtClean="0"/>
              <a:t>Черепашке надо добраться до 12 этажа вместе со своим другом, который живет на 8 этаже. В программе используйте переменную </a:t>
            </a:r>
            <a:r>
              <a:rPr lang="en-US" dirty="0" smtClean="0"/>
              <a:t>X</a:t>
            </a:r>
            <a:r>
              <a:rPr lang="ru-RU" dirty="0" smtClean="0"/>
              <a:t>, значение которой соответствует количеству проезжаемых этажей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2" t="4019" r="14891" b="2636"/>
          <a:stretch/>
        </p:blipFill>
        <p:spPr bwMode="auto">
          <a:xfrm>
            <a:off x="7855803" y="974398"/>
            <a:ext cx="3035354" cy="5883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5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РИК2020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РИК2020" id="{8458A8B9-9527-4959-AF7F-92DF978B7C03}" vid="{F6F3B228-323E-4A15-8A1C-AB1349911E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ТРИК2020</Template>
  <TotalTime>1656</TotalTime>
  <Words>514</Words>
  <Application>Microsoft Office PowerPoint</Application>
  <PresentationFormat>Custom</PresentationFormat>
  <Paragraphs>72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Trebuchet MS</vt:lpstr>
      <vt:lpstr>Verdana</vt:lpstr>
      <vt:lpstr>1_ТРИК2020</vt:lpstr>
      <vt:lpstr>Ввод и вывод данных</vt:lpstr>
      <vt:lpstr>Основные определения</vt:lpstr>
      <vt:lpstr>Основные определения</vt:lpstr>
      <vt:lpstr>Определение данных</vt:lpstr>
      <vt:lpstr>Ввод данных для исполнителя</vt:lpstr>
      <vt:lpstr>Виды ввода данных</vt:lpstr>
      <vt:lpstr>Задача</vt:lpstr>
      <vt:lpstr>Виды ввода данных</vt:lpstr>
      <vt:lpstr>Задача</vt:lpstr>
      <vt:lpstr>Виды ввода данных</vt:lpstr>
      <vt:lpstr>Задача</vt:lpstr>
      <vt:lpstr>Вывод данных</vt:lpstr>
      <vt:lpstr>Вывод данных</vt:lpstr>
      <vt:lpstr>Вывод данных</vt:lpstr>
      <vt:lpstr>Вывод данных</vt:lpstr>
      <vt:lpstr>Вывод значения переменной</vt:lpstr>
      <vt:lpstr>Задача</vt:lpstr>
      <vt:lpstr>Консоль ошибок</vt:lpstr>
      <vt:lpstr>Консоль ошибок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Мерецкая</dc:creator>
  <cp:lastModifiedBy>A SHIROKOLOBOV</cp:lastModifiedBy>
  <cp:revision>145</cp:revision>
  <dcterms:created xsi:type="dcterms:W3CDTF">2019-08-15T11:46:00Z</dcterms:created>
  <dcterms:modified xsi:type="dcterms:W3CDTF">2020-11-05T09:57:06Z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20</vt:i4>
  </property>
  <property fmtid="{D5CDD505-2E9C-101B-9397-08002B2CF9AE}" pid="12" name="KSOProductBuildVer">
    <vt:lpwstr>1049-11.2.0.9150</vt:lpwstr>
  </property>
</Properties>
</file>