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1" r:id="rId1"/>
  </p:sldMasterIdLst>
  <p:notesMasterIdLst>
    <p:notesMasterId r:id="rId23"/>
  </p:notesMasterIdLst>
  <p:sldIdLst>
    <p:sldId id="303" r:id="rId2"/>
    <p:sldId id="353" r:id="rId3"/>
    <p:sldId id="346" r:id="rId4"/>
    <p:sldId id="354" r:id="rId5"/>
    <p:sldId id="347" r:id="rId6"/>
    <p:sldId id="355" r:id="rId7"/>
    <p:sldId id="356" r:id="rId8"/>
    <p:sldId id="357" r:id="rId9"/>
    <p:sldId id="359" r:id="rId10"/>
    <p:sldId id="360" r:id="rId11"/>
    <p:sldId id="361" r:id="rId12"/>
    <p:sldId id="362" r:id="rId13"/>
    <p:sldId id="363" r:id="rId14"/>
    <p:sldId id="364" r:id="rId15"/>
    <p:sldId id="365" r:id="rId16"/>
    <p:sldId id="366" r:id="rId17"/>
    <p:sldId id="367" r:id="rId18"/>
    <p:sldId id="368" r:id="rId19"/>
    <p:sldId id="369" r:id="rId20"/>
    <p:sldId id="338" r:id="rId21"/>
    <p:sldId id="352" r:id="rId22"/>
  </p:sldIdLst>
  <p:sldSz cx="12193588" cy="6858000"/>
  <p:notesSz cx="7559675" cy="1069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астасия Мерецкая" initials="АМ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241"/>
    <a:srgbClr val="000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1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47CC6-A1C7-4F0A-B31B-0AA1CFA502E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5900" y="801688"/>
            <a:ext cx="71278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9EB36-416F-4367-99DA-3AEC2C08F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65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.trikset.com/" TargetMode="External"/><Relationship Id="rId2" Type="http://schemas.openxmlformats.org/officeDocument/2006/relationships/hyperlink" Target="mailto:support@trikset.com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rikset.com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к" preserve="1">
  <p:cSld name="Титульник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/>
          <p:nvPr/>
        </p:nvSpPr>
        <p:spPr>
          <a:xfrm>
            <a:off x="1954536" y="1810871"/>
            <a:ext cx="8280000" cy="1440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2"/>
          <p:cNvSpPr txBox="1">
            <a:spLocks noGrp="1"/>
          </p:cNvSpPr>
          <p:nvPr>
            <p:ph type="ctrTitle"/>
          </p:nvPr>
        </p:nvSpPr>
        <p:spPr>
          <a:xfrm>
            <a:off x="1971932" y="1810871"/>
            <a:ext cx="826712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6000"/>
              <a:buFont typeface="Verdana"/>
              <a:buNone/>
              <a:defRPr sz="48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ru-RU" dirty="0"/>
              <a:t>Образец заголовка</a:t>
            </a:r>
            <a:endParaRPr dirty="0"/>
          </a:p>
        </p:txBody>
      </p:sp>
      <p:sp>
        <p:nvSpPr>
          <p:cNvPr id="19" name="Google Shape;19;p12"/>
          <p:cNvSpPr txBox="1">
            <a:spLocks noGrp="1"/>
          </p:cNvSpPr>
          <p:nvPr>
            <p:ph type="sldNum" idx="12"/>
          </p:nvPr>
        </p:nvSpPr>
        <p:spPr>
          <a:xfrm>
            <a:off x="8611722" y="6356351"/>
            <a:ext cx="27435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" name="Google Shape;20;p12"/>
          <p:cNvPicPr preferRelativeResize="0"/>
          <p:nvPr/>
        </p:nvPicPr>
        <p:blipFill rotWithShape="1">
          <a:blip r:embed="rId2">
            <a:alphaModFix/>
          </a:blip>
          <a:srcRect l="3016" t="11569" r="3069" b="11220"/>
          <a:stretch/>
        </p:blipFill>
        <p:spPr>
          <a:xfrm>
            <a:off x="838310" y="480894"/>
            <a:ext cx="2927818" cy="5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4491" y="3158115"/>
            <a:ext cx="3124606" cy="31241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522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preserve="1">
  <p:cSld name="Заголовок раздела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>
            <a:spLocks noGrp="1"/>
          </p:cNvSpPr>
          <p:nvPr>
            <p:ph type="sldNum" idx="12"/>
          </p:nvPr>
        </p:nvSpPr>
        <p:spPr>
          <a:xfrm>
            <a:off x="8611722" y="6356351"/>
            <a:ext cx="27435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Google Shape;24;p13"/>
          <p:cNvSpPr/>
          <p:nvPr/>
        </p:nvSpPr>
        <p:spPr>
          <a:xfrm>
            <a:off x="838308" y="393585"/>
            <a:ext cx="8803904" cy="54483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8308" y="1206013"/>
            <a:ext cx="1051697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Google Shape;26;p13"/>
          <p:cNvSpPr txBox="1">
            <a:spLocks noGrp="1"/>
          </p:cNvSpPr>
          <p:nvPr>
            <p:ph type="title"/>
          </p:nvPr>
        </p:nvSpPr>
        <p:spPr>
          <a:xfrm>
            <a:off x="838234" y="377092"/>
            <a:ext cx="8804047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r>
              <a:rPr lang="ru-RU" sz="3600" b="1" dirty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Образец заголовка</a:t>
            </a:r>
            <a:endParaRPr lang="ru-RU" sz="3600" b="1" dirty="0">
              <a:solidFill>
                <a:srgbClr val="99CC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85236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олько заголовок" preserve="1">
  <p:cSld name="2_Только заголовок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/>
          <p:nvPr/>
        </p:nvSpPr>
        <p:spPr>
          <a:xfrm>
            <a:off x="838308" y="393585"/>
            <a:ext cx="8803904" cy="54483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14"/>
          <p:cNvSpPr txBox="1">
            <a:spLocks noGrp="1"/>
          </p:cNvSpPr>
          <p:nvPr>
            <p:ph type="sldNum" idx="12"/>
          </p:nvPr>
        </p:nvSpPr>
        <p:spPr>
          <a:xfrm>
            <a:off x="8611722" y="6356351"/>
            <a:ext cx="27435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1" name="Google Shape;31;p14"/>
          <p:cNvSpPr txBox="1"/>
          <p:nvPr/>
        </p:nvSpPr>
        <p:spPr>
          <a:xfrm>
            <a:off x="4786628" y="1648441"/>
            <a:ext cx="6033761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Поддержка ТРИК: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support@trikset.com</a:t>
            </a:r>
            <a:endParaRPr lang="ru-RU" sz="3200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Справочный центр ТРИК: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help.trikset.com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14"/>
          <p:cNvSpPr txBox="1"/>
          <p:nvPr/>
        </p:nvSpPr>
        <p:spPr>
          <a:xfrm flipH="1">
            <a:off x="838234" y="322646"/>
            <a:ext cx="880404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rPr>
              <a:t>Информация и контакты</a:t>
            </a:r>
            <a:endParaRPr sz="3600" b="1" dirty="0">
              <a:solidFill>
                <a:srgbClr val="99CC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Google Shape;3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356" y="2214584"/>
            <a:ext cx="3593254" cy="3592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14754" y="5054082"/>
            <a:ext cx="2581611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4"/>
          <p:cNvSpPr txBox="1"/>
          <p:nvPr/>
        </p:nvSpPr>
        <p:spPr>
          <a:xfrm>
            <a:off x="7485933" y="5026124"/>
            <a:ext cx="100566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trikset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965806" y="1580971"/>
            <a:ext cx="2564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trikset.com</a:t>
            </a:r>
            <a:endParaRPr lang="ru-RU" sz="3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1025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body" idx="1"/>
          </p:nvPr>
        </p:nvSpPr>
        <p:spPr>
          <a:xfrm>
            <a:off x="838308" y="1518250"/>
            <a:ext cx="1051697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sldNum" idx="12"/>
          </p:nvPr>
        </p:nvSpPr>
        <p:spPr>
          <a:xfrm>
            <a:off x="8611722" y="6356351"/>
            <a:ext cx="27435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2" name="Google Shape;12;p11"/>
          <p:cNvPicPr preferRelativeResize="0"/>
          <p:nvPr/>
        </p:nvPicPr>
        <p:blipFill rotWithShape="1">
          <a:blip r:embed="rId5">
            <a:alphaModFix/>
          </a:blip>
          <a:srcRect l="6972" t="36957" r="7355" b="36954"/>
          <a:stretch/>
        </p:blipFill>
        <p:spPr>
          <a:xfrm>
            <a:off x="9946575" y="396000"/>
            <a:ext cx="1782233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1"/>
          <p:cNvSpPr txBox="1"/>
          <p:nvPr/>
        </p:nvSpPr>
        <p:spPr>
          <a:xfrm>
            <a:off x="1581356" y="6314627"/>
            <a:ext cx="242919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Creative Commons BY-NC-SA</a:t>
            </a:r>
            <a:endParaRPr sz="12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1"/>
          <p:cNvSpPr txBox="1"/>
          <p:nvPr/>
        </p:nvSpPr>
        <p:spPr>
          <a:xfrm>
            <a:off x="4162968" y="6314626"/>
            <a:ext cx="39152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200" b="0" i="0" u="none" strike="noStrike" cap="none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2020</a:t>
            </a:r>
            <a:endParaRPr sz="1200" b="0" i="0" u="none" strike="noStrike" cap="none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8784" y="6434126"/>
            <a:ext cx="739713" cy="2587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03309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5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63234" y="2174489"/>
            <a:ext cx="8267120" cy="702526"/>
          </a:xfrm>
          <a:prstGeom prst="rect">
            <a:avLst/>
          </a:prstGeom>
        </p:spPr>
        <p:txBody>
          <a:bodyPr anchor="t"/>
          <a:lstStyle/>
          <a:p>
            <a:pPr marL="0" indent="0" algn="ctr">
              <a:buNone/>
            </a:pP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Алгоритмы с ветвлением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37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Ветвление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FAB5B2-9D22-496E-81E8-CD1CA9755315}"/>
              </a:ext>
            </a:extLst>
          </p:cNvPr>
          <p:cNvSpPr txBox="1"/>
          <p:nvPr/>
        </p:nvSpPr>
        <p:spPr>
          <a:xfrm>
            <a:off x="838234" y="1273677"/>
            <a:ext cx="1051704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В жизни часто приходится принимать решение в зависимости от сложившейся обстановки. Если идет дождь, мы берем с собой зонт и надеваем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плащ.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Встречаются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и более сложные условия выбора. В некоторых случаях от выбранного решения зависит дальнейшая судьба человека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9">
            <a:extLst>
              <a:ext uri="{FF2B5EF4-FFF2-40B4-BE49-F238E27FC236}">
                <a16:creationId xmlns:a16="http://schemas.microsoft.com/office/drawing/2014/main" id="{334064D2-E145-4492-AABA-D490168141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39" t="7317" r="22344" b="10089"/>
          <a:stretch/>
        </p:blipFill>
        <p:spPr>
          <a:xfrm>
            <a:off x="8435796" y="3392430"/>
            <a:ext cx="2828043" cy="251110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38233" y="3900072"/>
            <a:ext cx="72275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Порядок действий, который зависит от выполнения или невыполнения некоторого условия, называется 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ветвлением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42025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Ветвление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FAB5B2-9D22-496E-81E8-CD1CA9755315}"/>
              </a:ext>
            </a:extLst>
          </p:cNvPr>
          <p:cNvSpPr txBox="1"/>
          <p:nvPr/>
        </p:nvSpPr>
        <p:spPr>
          <a:xfrm>
            <a:off x="838234" y="1180464"/>
            <a:ext cx="1051704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Ветвление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— 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алгоритм, в котором нужно ответить на вопрос, записанный в ромбе. В случае ответа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да» выполнение алгоритма продолжается по стрелке «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истина»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а в случае ответа «нет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—</a:t>
            </a:r>
          </a:p>
          <a:p>
            <a:pPr algn="l"/>
            <a:r>
              <a:rPr lang="ru-RU" sz="28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по 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стрелке «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ложь»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4">
            <a:extLst>
              <a:ext uri="{FF2B5EF4-FFF2-40B4-BE49-F238E27FC236}">
                <a16:creationId xmlns:a16="http://schemas.microsoft.com/office/drawing/2014/main" id="{778AE6C8-7386-45BA-BD74-802F2E68ACC5}"/>
              </a:ext>
            </a:extLst>
          </p:cNvPr>
          <p:cNvSpPr/>
          <p:nvPr/>
        </p:nvSpPr>
        <p:spPr>
          <a:xfrm>
            <a:off x="3176833" y="4486132"/>
            <a:ext cx="2005661" cy="67941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Не берем зонт</a:t>
            </a:r>
          </a:p>
        </p:txBody>
      </p:sp>
      <p:sp>
        <p:nvSpPr>
          <p:cNvPr id="12" name="Блок-схема: решение 5">
            <a:extLst>
              <a:ext uri="{FF2B5EF4-FFF2-40B4-BE49-F238E27FC236}">
                <a16:creationId xmlns:a16="http://schemas.microsoft.com/office/drawing/2014/main" id="{E57413E3-3682-4C3A-8A7E-2804F95E488E}"/>
              </a:ext>
            </a:extLst>
          </p:cNvPr>
          <p:cNvSpPr/>
          <p:nvPr/>
        </p:nvSpPr>
        <p:spPr>
          <a:xfrm>
            <a:off x="4775238" y="3492787"/>
            <a:ext cx="2486019" cy="1206509"/>
          </a:xfrm>
          <a:prstGeom prst="flowChartDecisi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Сегодня будет дождь?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6">
            <a:extLst>
              <a:ext uri="{FF2B5EF4-FFF2-40B4-BE49-F238E27FC236}">
                <a16:creationId xmlns:a16="http://schemas.microsoft.com/office/drawing/2014/main" id="{E6664C74-476C-4222-A660-BF26C5A90AA2}"/>
              </a:ext>
            </a:extLst>
          </p:cNvPr>
          <p:cNvSpPr/>
          <p:nvPr/>
        </p:nvSpPr>
        <p:spPr>
          <a:xfrm>
            <a:off x="7011096" y="4465374"/>
            <a:ext cx="2123477" cy="70017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Берем зонт</a:t>
            </a:r>
          </a:p>
        </p:txBody>
      </p:sp>
      <p:cxnSp>
        <p:nvCxnSpPr>
          <p:cNvPr id="14" name="Прямая соединительная линия 7">
            <a:extLst>
              <a:ext uri="{FF2B5EF4-FFF2-40B4-BE49-F238E27FC236}">
                <a16:creationId xmlns:a16="http://schemas.microsoft.com/office/drawing/2014/main" id="{9B849DEB-5CB4-4DDC-BBC6-4E807BC4FFAA}"/>
              </a:ext>
            </a:extLst>
          </p:cNvPr>
          <p:cNvCxnSpPr>
            <a:cxnSpLocks/>
          </p:cNvCxnSpPr>
          <p:nvPr/>
        </p:nvCxnSpPr>
        <p:spPr>
          <a:xfrm flipV="1">
            <a:off x="6018333" y="3158885"/>
            <a:ext cx="7940" cy="368098"/>
          </a:xfrm>
          <a:prstGeom prst="line">
            <a:avLst/>
          </a:prstGeom>
          <a:ln w="38100"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Соединитель: уступ 8">
            <a:extLst>
              <a:ext uri="{FF2B5EF4-FFF2-40B4-BE49-F238E27FC236}">
                <a16:creationId xmlns:a16="http://schemas.microsoft.com/office/drawing/2014/main" id="{E38C27F3-AFCB-4449-A65D-ECA885F09CF4}"/>
              </a:ext>
            </a:extLst>
          </p:cNvPr>
          <p:cNvCxnSpPr>
            <a:cxnSpLocks/>
            <a:stCxn id="12" idx="3"/>
            <a:endCxn id="13" idx="0"/>
          </p:cNvCxnSpPr>
          <p:nvPr/>
        </p:nvCxnSpPr>
        <p:spPr>
          <a:xfrm>
            <a:off x="7261257" y="4096042"/>
            <a:ext cx="811578" cy="369332"/>
          </a:xfrm>
          <a:prstGeom prst="bentConnector2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6" name="Соединитель: уступ 9">
            <a:extLst>
              <a:ext uri="{FF2B5EF4-FFF2-40B4-BE49-F238E27FC236}">
                <a16:creationId xmlns:a16="http://schemas.microsoft.com/office/drawing/2014/main" id="{F9FD8049-FFDF-4D10-8FB5-83E38691A9A9}"/>
              </a:ext>
            </a:extLst>
          </p:cNvPr>
          <p:cNvCxnSpPr>
            <a:cxnSpLocks/>
            <a:stCxn id="12" idx="1"/>
            <a:endCxn id="11" idx="0"/>
          </p:cNvCxnSpPr>
          <p:nvPr/>
        </p:nvCxnSpPr>
        <p:spPr>
          <a:xfrm rot="10800000" flipV="1">
            <a:off x="4179664" y="4096042"/>
            <a:ext cx="595574" cy="390090"/>
          </a:xfrm>
          <a:prstGeom prst="bentConnector2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7" name="Соединитель: уступ 10">
            <a:extLst>
              <a:ext uri="{FF2B5EF4-FFF2-40B4-BE49-F238E27FC236}">
                <a16:creationId xmlns:a16="http://schemas.microsoft.com/office/drawing/2014/main" id="{9E9238BF-9658-4716-9B9B-9492BB2FE6FC}"/>
              </a:ext>
            </a:extLst>
          </p:cNvPr>
          <p:cNvCxnSpPr>
            <a:cxnSpLocks/>
            <a:stCxn id="11" idx="2"/>
            <a:endCxn id="13" idx="2"/>
          </p:cNvCxnSpPr>
          <p:nvPr/>
        </p:nvCxnSpPr>
        <p:spPr>
          <a:xfrm rot="16200000" flipH="1">
            <a:off x="6126249" y="3218962"/>
            <a:ext cx="12700" cy="3893171"/>
          </a:xfrm>
          <a:prstGeom prst="bentConnector3">
            <a:avLst>
              <a:gd name="adj1" fmla="val 1800000"/>
            </a:avLst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2">
            <a:extLst>
              <a:ext uri="{FF2B5EF4-FFF2-40B4-BE49-F238E27FC236}">
                <a16:creationId xmlns:a16="http://schemas.microsoft.com/office/drawing/2014/main" id="{E2F9D44F-3220-4ADA-9ABA-12C4B87026B7}"/>
              </a:ext>
            </a:extLst>
          </p:cNvPr>
          <p:cNvCxnSpPr>
            <a:cxnSpLocks/>
          </p:cNvCxnSpPr>
          <p:nvPr/>
        </p:nvCxnSpPr>
        <p:spPr>
          <a:xfrm>
            <a:off x="6096794" y="5363852"/>
            <a:ext cx="0" cy="407875"/>
          </a:xfrm>
          <a:prstGeom prst="line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FBC11ED-16D0-400E-9141-D5AA8FF6D8E9}"/>
              </a:ext>
            </a:extLst>
          </p:cNvPr>
          <p:cNvSpPr txBox="1"/>
          <p:nvPr/>
        </p:nvSpPr>
        <p:spPr>
          <a:xfrm>
            <a:off x="7305811" y="3754717"/>
            <a:ext cx="724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Истина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4CE1D13-FE8A-40B2-B966-BDA31A2A7E5A}"/>
              </a:ext>
            </a:extLst>
          </p:cNvPr>
          <p:cNvSpPr txBox="1"/>
          <p:nvPr/>
        </p:nvSpPr>
        <p:spPr>
          <a:xfrm>
            <a:off x="4178600" y="3770230"/>
            <a:ext cx="596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Ложь</a:t>
            </a:r>
          </a:p>
        </p:txBody>
      </p:sp>
      <p:sp>
        <p:nvSpPr>
          <p:cNvPr id="21" name="Овал 1">
            <a:extLst>
              <a:ext uri="{FF2B5EF4-FFF2-40B4-BE49-F238E27FC236}">
                <a16:creationId xmlns:a16="http://schemas.microsoft.com/office/drawing/2014/main" id="{669C8C55-53B5-4233-8146-F26C6A4F36FB}"/>
              </a:ext>
            </a:extLst>
          </p:cNvPr>
          <p:cNvSpPr/>
          <p:nvPr/>
        </p:nvSpPr>
        <p:spPr>
          <a:xfrm>
            <a:off x="4803419" y="2825648"/>
            <a:ext cx="2486020" cy="4996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Сборы</a:t>
            </a:r>
          </a:p>
        </p:txBody>
      </p:sp>
      <p:sp>
        <p:nvSpPr>
          <p:cNvPr id="22" name="Овал 53">
            <a:extLst>
              <a:ext uri="{FF2B5EF4-FFF2-40B4-BE49-F238E27FC236}">
                <a16:creationId xmlns:a16="http://schemas.microsoft.com/office/drawing/2014/main" id="{7E7180AB-7527-49DE-BB07-9498B154EDBD}"/>
              </a:ext>
            </a:extLst>
          </p:cNvPr>
          <p:cNvSpPr/>
          <p:nvPr/>
        </p:nvSpPr>
        <p:spPr>
          <a:xfrm>
            <a:off x="4803419" y="5784227"/>
            <a:ext cx="2552363" cy="453748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Прогулка</a:t>
            </a:r>
          </a:p>
        </p:txBody>
      </p:sp>
    </p:spTree>
    <p:extLst>
      <p:ext uri="{BB962C8B-B14F-4D97-AF65-F5344CB8AC3E}">
        <p14:creationId xmlns:p14="http://schemas.microsoft.com/office/powerpoint/2010/main" val="172224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Ветвление</a:t>
            </a:r>
            <a:endParaRPr lang="ru-RU" dirty="0"/>
          </a:p>
        </p:txBody>
      </p:sp>
      <p:sp>
        <p:nvSpPr>
          <p:cNvPr id="23" name="Прямоугольник: скругленные углы 55">
            <a:extLst>
              <a:ext uri="{FF2B5EF4-FFF2-40B4-BE49-F238E27FC236}">
                <a16:creationId xmlns:a16="http://schemas.microsoft.com/office/drawing/2014/main" id="{C5A7F140-102A-4EC4-8996-17BCAC2EFB3B}"/>
              </a:ext>
            </a:extLst>
          </p:cNvPr>
          <p:cNvSpPr/>
          <p:nvPr/>
        </p:nvSpPr>
        <p:spPr>
          <a:xfrm>
            <a:off x="1353312" y="5077629"/>
            <a:ext cx="9610344" cy="119855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3">
            <a:extLst>
              <a:ext uri="{FF2B5EF4-FFF2-40B4-BE49-F238E27FC236}">
                <a16:creationId xmlns:a16="http://schemas.microsoft.com/office/drawing/2014/main" id="{A9886011-C790-434C-A75A-83C413CB0609}"/>
              </a:ext>
            </a:extLst>
          </p:cNvPr>
          <p:cNvSpPr/>
          <p:nvPr/>
        </p:nvSpPr>
        <p:spPr>
          <a:xfrm>
            <a:off x="3908408" y="3695589"/>
            <a:ext cx="1521725" cy="57512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Действие 1</a:t>
            </a:r>
          </a:p>
        </p:txBody>
      </p:sp>
      <p:sp>
        <p:nvSpPr>
          <p:cNvPr id="25" name="Блок-схема: решение 4">
            <a:extLst>
              <a:ext uri="{FF2B5EF4-FFF2-40B4-BE49-F238E27FC236}">
                <a16:creationId xmlns:a16="http://schemas.microsoft.com/office/drawing/2014/main" id="{EF7F1DB7-CF2F-4CD1-8081-71134A7D25B9}"/>
              </a:ext>
            </a:extLst>
          </p:cNvPr>
          <p:cNvSpPr/>
          <p:nvPr/>
        </p:nvSpPr>
        <p:spPr>
          <a:xfrm>
            <a:off x="5013594" y="3055293"/>
            <a:ext cx="1521725" cy="575125"/>
          </a:xfrm>
          <a:prstGeom prst="flowChartDecisi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Условие</a:t>
            </a:r>
            <a:endParaRPr lang="ru-RU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Прямоугольник 5">
            <a:extLst>
              <a:ext uri="{FF2B5EF4-FFF2-40B4-BE49-F238E27FC236}">
                <a16:creationId xmlns:a16="http://schemas.microsoft.com/office/drawing/2014/main" id="{F55E4DA2-D4B7-41F2-AFFC-304C79143E13}"/>
              </a:ext>
            </a:extLst>
          </p:cNvPr>
          <p:cNvSpPr/>
          <p:nvPr/>
        </p:nvSpPr>
        <p:spPr>
          <a:xfrm>
            <a:off x="6045125" y="3695589"/>
            <a:ext cx="1521725" cy="57512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Действие 2</a:t>
            </a:r>
          </a:p>
        </p:txBody>
      </p:sp>
      <p:sp>
        <p:nvSpPr>
          <p:cNvPr id="27" name="Прямоугольник 6">
            <a:extLst>
              <a:ext uri="{FF2B5EF4-FFF2-40B4-BE49-F238E27FC236}">
                <a16:creationId xmlns:a16="http://schemas.microsoft.com/office/drawing/2014/main" id="{24F84267-1A5A-4F03-8113-08637A6F7F42}"/>
              </a:ext>
            </a:extLst>
          </p:cNvPr>
          <p:cNvSpPr/>
          <p:nvPr/>
        </p:nvSpPr>
        <p:spPr>
          <a:xfrm>
            <a:off x="9743683" y="3721442"/>
            <a:ext cx="1521725" cy="57512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Действие</a:t>
            </a:r>
          </a:p>
        </p:txBody>
      </p:sp>
      <p:sp>
        <p:nvSpPr>
          <p:cNvPr id="28" name="Блок-схема: решение 8">
            <a:extLst>
              <a:ext uri="{FF2B5EF4-FFF2-40B4-BE49-F238E27FC236}">
                <a16:creationId xmlns:a16="http://schemas.microsoft.com/office/drawing/2014/main" id="{1A6B7211-BE5D-49E7-AC11-7F649C6DF702}"/>
              </a:ext>
            </a:extLst>
          </p:cNvPr>
          <p:cNvSpPr/>
          <p:nvPr/>
        </p:nvSpPr>
        <p:spPr>
          <a:xfrm>
            <a:off x="8384459" y="3075764"/>
            <a:ext cx="1521725" cy="575125"/>
          </a:xfrm>
          <a:prstGeom prst="flowChartDecisi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Условие</a:t>
            </a:r>
          </a:p>
        </p:txBody>
      </p:sp>
      <p:sp>
        <p:nvSpPr>
          <p:cNvPr id="29" name="Прямоугольник 10">
            <a:extLst>
              <a:ext uri="{FF2B5EF4-FFF2-40B4-BE49-F238E27FC236}">
                <a16:creationId xmlns:a16="http://schemas.microsoft.com/office/drawing/2014/main" id="{5DE600FB-953A-4003-94F7-A3F42317925A}"/>
              </a:ext>
            </a:extLst>
          </p:cNvPr>
          <p:cNvSpPr/>
          <p:nvPr/>
        </p:nvSpPr>
        <p:spPr>
          <a:xfrm>
            <a:off x="1611888" y="2362981"/>
            <a:ext cx="1521725" cy="57512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Действие 1</a:t>
            </a:r>
          </a:p>
        </p:txBody>
      </p:sp>
      <p:sp>
        <p:nvSpPr>
          <p:cNvPr id="30" name="Прямоугольник 16">
            <a:extLst>
              <a:ext uri="{FF2B5EF4-FFF2-40B4-BE49-F238E27FC236}">
                <a16:creationId xmlns:a16="http://schemas.microsoft.com/office/drawing/2014/main" id="{0B6FAEA3-0511-4010-83FE-5047AA413501}"/>
              </a:ext>
            </a:extLst>
          </p:cNvPr>
          <p:cNvSpPr/>
          <p:nvPr/>
        </p:nvSpPr>
        <p:spPr>
          <a:xfrm>
            <a:off x="1611888" y="3279983"/>
            <a:ext cx="1521725" cy="57512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Действие 2</a:t>
            </a:r>
          </a:p>
        </p:txBody>
      </p:sp>
      <p:cxnSp>
        <p:nvCxnSpPr>
          <p:cNvPr id="31" name="Прямая соединительная линия 18">
            <a:extLst>
              <a:ext uri="{FF2B5EF4-FFF2-40B4-BE49-F238E27FC236}">
                <a16:creationId xmlns:a16="http://schemas.microsoft.com/office/drawing/2014/main" id="{97A200D0-802E-49D4-81BF-787CC1490FDA}"/>
              </a:ext>
            </a:extLst>
          </p:cNvPr>
          <p:cNvCxnSpPr>
            <a:stCxn id="25" idx="0"/>
          </p:cNvCxnSpPr>
          <p:nvPr/>
        </p:nvCxnSpPr>
        <p:spPr>
          <a:xfrm flipH="1" flipV="1">
            <a:off x="5774456" y="2749662"/>
            <a:ext cx="1" cy="305631"/>
          </a:xfrm>
          <a:prstGeom prst="line">
            <a:avLst/>
          </a:prstGeom>
          <a:ln w="38100"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2" name="Соединитель: уступ 20">
            <a:extLst>
              <a:ext uri="{FF2B5EF4-FFF2-40B4-BE49-F238E27FC236}">
                <a16:creationId xmlns:a16="http://schemas.microsoft.com/office/drawing/2014/main" id="{236620DF-CB13-4A57-979D-85613F89688C}"/>
              </a:ext>
            </a:extLst>
          </p:cNvPr>
          <p:cNvCxnSpPr>
            <a:stCxn id="25" idx="3"/>
            <a:endCxn id="26" idx="0"/>
          </p:cNvCxnSpPr>
          <p:nvPr/>
        </p:nvCxnSpPr>
        <p:spPr>
          <a:xfrm>
            <a:off x="6535319" y="3342856"/>
            <a:ext cx="270669" cy="352733"/>
          </a:xfrm>
          <a:prstGeom prst="bentConnector2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3" name="Соединитель: уступ 22">
            <a:extLst>
              <a:ext uri="{FF2B5EF4-FFF2-40B4-BE49-F238E27FC236}">
                <a16:creationId xmlns:a16="http://schemas.microsoft.com/office/drawing/2014/main" id="{B324F22A-1E2A-41B7-9150-B4DFD2183620}"/>
              </a:ext>
            </a:extLst>
          </p:cNvPr>
          <p:cNvCxnSpPr>
            <a:stCxn id="25" idx="1"/>
            <a:endCxn id="24" idx="0"/>
          </p:cNvCxnSpPr>
          <p:nvPr/>
        </p:nvCxnSpPr>
        <p:spPr>
          <a:xfrm rot="10800000" flipV="1">
            <a:off x="4669272" y="3342855"/>
            <a:ext cx="344323" cy="352733"/>
          </a:xfrm>
          <a:prstGeom prst="bentConnector2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4" name="Соединитель: уступ 24">
            <a:extLst>
              <a:ext uri="{FF2B5EF4-FFF2-40B4-BE49-F238E27FC236}">
                <a16:creationId xmlns:a16="http://schemas.microsoft.com/office/drawing/2014/main" id="{CB4F45B3-B8E3-4584-A5DB-5CDCC90CEA4C}"/>
              </a:ext>
            </a:extLst>
          </p:cNvPr>
          <p:cNvCxnSpPr>
            <a:stCxn id="24" idx="2"/>
            <a:endCxn id="26" idx="2"/>
          </p:cNvCxnSpPr>
          <p:nvPr/>
        </p:nvCxnSpPr>
        <p:spPr>
          <a:xfrm rot="16200000" flipH="1">
            <a:off x="5737629" y="3202355"/>
            <a:ext cx="12700" cy="2136717"/>
          </a:xfrm>
          <a:prstGeom prst="bentConnector3">
            <a:avLst>
              <a:gd name="adj1" fmla="val 1800000"/>
            </a:avLst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26">
            <a:extLst>
              <a:ext uri="{FF2B5EF4-FFF2-40B4-BE49-F238E27FC236}">
                <a16:creationId xmlns:a16="http://schemas.microsoft.com/office/drawing/2014/main" id="{05453BC5-8F85-4384-AE81-E183254D6F14}"/>
              </a:ext>
            </a:extLst>
          </p:cNvPr>
          <p:cNvCxnSpPr>
            <a:cxnSpLocks/>
          </p:cNvCxnSpPr>
          <p:nvPr/>
        </p:nvCxnSpPr>
        <p:spPr>
          <a:xfrm>
            <a:off x="5758311" y="4504361"/>
            <a:ext cx="0" cy="169683"/>
          </a:xfrm>
          <a:prstGeom prst="line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29">
            <a:extLst>
              <a:ext uri="{FF2B5EF4-FFF2-40B4-BE49-F238E27FC236}">
                <a16:creationId xmlns:a16="http://schemas.microsoft.com/office/drawing/2014/main" id="{9E63370F-957E-4B8C-A60C-CBA7F7C36D91}"/>
              </a:ext>
            </a:extLst>
          </p:cNvPr>
          <p:cNvCxnSpPr>
            <a:cxnSpLocks/>
            <a:stCxn id="29" idx="0"/>
          </p:cNvCxnSpPr>
          <p:nvPr/>
        </p:nvCxnSpPr>
        <p:spPr>
          <a:xfrm flipH="1" flipV="1">
            <a:off x="2372750" y="2150409"/>
            <a:ext cx="1" cy="212572"/>
          </a:xfrm>
          <a:prstGeom prst="line">
            <a:avLst/>
          </a:prstGeom>
          <a:ln w="38100"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1">
            <a:extLst>
              <a:ext uri="{FF2B5EF4-FFF2-40B4-BE49-F238E27FC236}">
                <a16:creationId xmlns:a16="http://schemas.microsoft.com/office/drawing/2014/main" id="{C42FCA6C-62E7-4A45-82AF-874C5F408A3D}"/>
              </a:ext>
            </a:extLst>
          </p:cNvPr>
          <p:cNvCxnSpPr>
            <a:stCxn id="29" idx="2"/>
            <a:endCxn id="30" idx="0"/>
          </p:cNvCxnSpPr>
          <p:nvPr/>
        </p:nvCxnSpPr>
        <p:spPr>
          <a:xfrm>
            <a:off x="2372751" y="2938106"/>
            <a:ext cx="0" cy="341877"/>
          </a:xfrm>
          <a:prstGeom prst="line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3">
            <a:extLst>
              <a:ext uri="{FF2B5EF4-FFF2-40B4-BE49-F238E27FC236}">
                <a16:creationId xmlns:a16="http://schemas.microsoft.com/office/drawing/2014/main" id="{498FA1C3-8CAD-442C-8645-A7A661779631}"/>
              </a:ext>
            </a:extLst>
          </p:cNvPr>
          <p:cNvCxnSpPr>
            <a:cxnSpLocks/>
            <a:stCxn id="30" idx="2"/>
          </p:cNvCxnSpPr>
          <p:nvPr/>
        </p:nvCxnSpPr>
        <p:spPr>
          <a:xfrm flipH="1">
            <a:off x="2372750" y="3855108"/>
            <a:ext cx="1" cy="392134"/>
          </a:xfrm>
          <a:prstGeom prst="line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9" name="Соединитель: уступ 35">
            <a:extLst>
              <a:ext uri="{FF2B5EF4-FFF2-40B4-BE49-F238E27FC236}">
                <a16:creationId xmlns:a16="http://schemas.microsoft.com/office/drawing/2014/main" id="{6E3DF180-571F-4CC3-837F-C1E208B75AF6}"/>
              </a:ext>
            </a:extLst>
          </p:cNvPr>
          <p:cNvCxnSpPr>
            <a:stCxn id="28" idx="3"/>
            <a:endCxn id="27" idx="0"/>
          </p:cNvCxnSpPr>
          <p:nvPr/>
        </p:nvCxnSpPr>
        <p:spPr>
          <a:xfrm>
            <a:off x="9906184" y="3363327"/>
            <a:ext cx="598362" cy="358115"/>
          </a:xfrm>
          <a:prstGeom prst="bentConnector2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7">
            <a:extLst>
              <a:ext uri="{FF2B5EF4-FFF2-40B4-BE49-F238E27FC236}">
                <a16:creationId xmlns:a16="http://schemas.microsoft.com/office/drawing/2014/main" id="{8572322F-8F19-48D3-AE4C-AD55AF805EE9}"/>
              </a:ext>
            </a:extLst>
          </p:cNvPr>
          <p:cNvCxnSpPr>
            <a:cxnSpLocks/>
            <a:stCxn id="28" idx="2"/>
          </p:cNvCxnSpPr>
          <p:nvPr/>
        </p:nvCxnSpPr>
        <p:spPr>
          <a:xfrm>
            <a:off x="9145322" y="3650889"/>
            <a:ext cx="0" cy="1109023"/>
          </a:xfrm>
          <a:prstGeom prst="line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1" name="Соединитель: уступ 41">
            <a:extLst>
              <a:ext uri="{FF2B5EF4-FFF2-40B4-BE49-F238E27FC236}">
                <a16:creationId xmlns:a16="http://schemas.microsoft.com/office/drawing/2014/main" id="{84AAFEA1-CD6F-4634-B45C-91E06F97F27F}"/>
              </a:ext>
            </a:extLst>
          </p:cNvPr>
          <p:cNvCxnSpPr>
            <a:stCxn id="27" idx="2"/>
          </p:cNvCxnSpPr>
          <p:nvPr/>
        </p:nvCxnSpPr>
        <p:spPr>
          <a:xfrm rot="5400000">
            <a:off x="9710801" y="3731088"/>
            <a:ext cx="228266" cy="1359224"/>
          </a:xfrm>
          <a:prstGeom prst="bentConnector2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E43AAFA7-58F6-4F28-84C6-2CFDC28F3DE5}"/>
              </a:ext>
            </a:extLst>
          </p:cNvPr>
          <p:cNvSpPr txBox="1"/>
          <p:nvPr/>
        </p:nvSpPr>
        <p:spPr>
          <a:xfrm>
            <a:off x="6489067" y="2961670"/>
            <a:ext cx="724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Истина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961A56A-E991-4000-80BA-B26FC5A8E67F}"/>
              </a:ext>
            </a:extLst>
          </p:cNvPr>
          <p:cNvSpPr txBox="1"/>
          <p:nvPr/>
        </p:nvSpPr>
        <p:spPr>
          <a:xfrm>
            <a:off x="4542012" y="2962196"/>
            <a:ext cx="596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Ложь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4AA3681-0572-4173-96A2-B179346A9FD1}"/>
              </a:ext>
            </a:extLst>
          </p:cNvPr>
          <p:cNvSpPr txBox="1"/>
          <p:nvPr/>
        </p:nvSpPr>
        <p:spPr>
          <a:xfrm>
            <a:off x="9906980" y="2993995"/>
            <a:ext cx="724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Истина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9207DD0-B11F-4393-802B-C171196159C3}"/>
              </a:ext>
            </a:extLst>
          </p:cNvPr>
          <p:cNvSpPr txBox="1"/>
          <p:nvPr/>
        </p:nvSpPr>
        <p:spPr>
          <a:xfrm>
            <a:off x="8377721" y="3849734"/>
            <a:ext cx="596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Ложь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38234" y="1514837"/>
            <a:ext cx="3531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Линейный алгоритм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85581" y="1508920"/>
            <a:ext cx="4375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Алгоритмы с ветвлением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392480" y="2256695"/>
            <a:ext cx="30759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Полное ветвление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927648" y="2254264"/>
            <a:ext cx="3394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Неполное ветвление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3954" y="5083550"/>
            <a:ext cx="10427174" cy="1007015"/>
          </a:xfrm>
        </p:spPr>
        <p:txBody>
          <a:bodyPr>
            <a:noAutofit/>
          </a:bodyPr>
          <a:lstStyle/>
          <a:p>
            <a:pPr marL="11430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Ветвление всегда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содержит блок проверки условия.</a:t>
            </a:r>
          </a:p>
          <a:p>
            <a:pPr marL="11430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Если условие истинно, выполнение алгоритма идет по ветке «Истина»,</a:t>
            </a:r>
          </a:p>
          <a:p>
            <a:pPr marL="11430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если ложно — по ветке «Ложь».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23123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 в </a:t>
            </a:r>
            <a:r>
              <a:rPr lang="en-US" dirty="0" smtClean="0"/>
              <a:t>TRIK Studio Junior</a:t>
            </a:r>
            <a:endParaRPr lang="ru-RU" dirty="0"/>
          </a:p>
        </p:txBody>
      </p:sp>
      <p:pic>
        <p:nvPicPr>
          <p:cNvPr id="50" name="Рисунок 4">
            <a:extLst>
              <a:ext uri="{FF2B5EF4-FFF2-40B4-BE49-F238E27FC236}">
                <a16:creationId xmlns:a16="http://schemas.microsoft.com/office/drawing/2014/main" id="{47391465-DC87-464E-96C3-D42C47621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844" y="1191548"/>
            <a:ext cx="5543550" cy="1743075"/>
          </a:xfrm>
          <a:prstGeom prst="rect">
            <a:avLst/>
          </a:prstGeom>
        </p:spPr>
      </p:pic>
      <p:sp>
        <p:nvSpPr>
          <p:cNvPr id="51" name="Текст 2"/>
          <p:cNvSpPr>
            <a:spLocks noGrp="1"/>
          </p:cNvSpPr>
          <p:nvPr>
            <p:ph type="body" idx="1"/>
          </p:nvPr>
        </p:nvSpPr>
        <p:spPr>
          <a:xfrm>
            <a:off x="1268003" y="1650894"/>
            <a:ext cx="1793456" cy="10062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Линейный </a:t>
            </a:r>
            <a:r>
              <a:rPr lang="ru-RU" dirty="0" smtClean="0"/>
              <a:t>алгоритм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1268003" y="4511252"/>
            <a:ext cx="1990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Ветвление 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" t="9063" r="2170" b="3694"/>
          <a:stretch/>
        </p:blipFill>
        <p:spPr bwMode="auto">
          <a:xfrm>
            <a:off x="3431844" y="3481982"/>
            <a:ext cx="7457091" cy="2837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7537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Переменная</a:t>
            </a:r>
            <a:endParaRPr lang="ru-RU" dirty="0"/>
          </a:p>
        </p:txBody>
      </p:sp>
      <p:sp>
        <p:nvSpPr>
          <p:cNvPr id="9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34" y="1184159"/>
            <a:ext cx="10436318" cy="25923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Переменная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—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это объект, который имеет имя и значение.</a:t>
            </a: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Переменная связана с ячейкой оперативной памяти, где хранится ее значение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Имя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переменной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—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латинская буква (или слово), ее значение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—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цифра.</a:t>
            </a:r>
            <a:endParaRPr lang="ru-RU" dirty="0"/>
          </a:p>
        </p:txBody>
      </p:sp>
      <p:pic>
        <p:nvPicPr>
          <p:cNvPr id="10" name="Рисунок 2">
            <a:extLst>
              <a:ext uri="{FF2B5EF4-FFF2-40B4-BE49-F238E27FC236}">
                <a16:creationId xmlns:a16="http://schemas.microsoft.com/office/drawing/2014/main" id="{1B1D5D78-5CCA-4C14-8162-04477EBE5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621" y="3826768"/>
            <a:ext cx="4357559" cy="23088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BCC3A38-59F8-400A-A8BC-E5A9CCC3B989}"/>
              </a:ext>
            </a:extLst>
          </p:cNvPr>
          <p:cNvSpPr txBox="1"/>
          <p:nvPr/>
        </p:nvSpPr>
        <p:spPr>
          <a:xfrm>
            <a:off x="7558136" y="4237205"/>
            <a:ext cx="13131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a = 5;</a:t>
            </a:r>
            <a:endParaRPr lang="ru-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" name="Прямая со стрелкой 6">
            <a:extLst>
              <a:ext uri="{FF2B5EF4-FFF2-40B4-BE49-F238E27FC236}">
                <a16:creationId xmlns:a16="http://schemas.microsoft.com/office/drawing/2014/main" id="{005B1B93-8E12-4EF4-89D7-C5E9424EF7DD}"/>
              </a:ext>
            </a:extLst>
          </p:cNvPr>
          <p:cNvCxnSpPr>
            <a:cxnSpLocks/>
          </p:cNvCxnSpPr>
          <p:nvPr/>
        </p:nvCxnSpPr>
        <p:spPr>
          <a:xfrm flipH="1">
            <a:off x="8129017" y="3963396"/>
            <a:ext cx="322801" cy="50543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0E0474E-68F1-450B-97C7-9AA602BF3FEF}"/>
              </a:ext>
            </a:extLst>
          </p:cNvPr>
          <p:cNvSpPr txBox="1"/>
          <p:nvPr/>
        </p:nvSpPr>
        <p:spPr>
          <a:xfrm>
            <a:off x="7984614" y="3528147"/>
            <a:ext cx="3100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Оператор присваивания</a:t>
            </a:r>
          </a:p>
        </p:txBody>
      </p:sp>
      <p:sp>
        <p:nvSpPr>
          <p:cNvPr id="17" name="Прямоугольник: скругленные углы 55">
            <a:extLst>
              <a:ext uri="{FF2B5EF4-FFF2-40B4-BE49-F238E27FC236}">
                <a16:creationId xmlns:a16="http://schemas.microsoft.com/office/drawing/2014/main" id="{C5A7F140-102A-4EC4-8996-17BCAC2EFB3B}"/>
              </a:ext>
            </a:extLst>
          </p:cNvPr>
          <p:cNvSpPr/>
          <p:nvPr/>
        </p:nvSpPr>
        <p:spPr>
          <a:xfrm>
            <a:off x="5900642" y="5202843"/>
            <a:ext cx="5102352" cy="10483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47B190-A5FC-4258-9B51-751C48169E56}"/>
              </a:ext>
            </a:extLst>
          </p:cNvPr>
          <p:cNvSpPr txBox="1"/>
          <p:nvPr/>
        </p:nvSpPr>
        <p:spPr>
          <a:xfrm>
            <a:off x="5972815" y="5266362"/>
            <a:ext cx="50592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При записи нового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значения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старое стирается!</a:t>
            </a:r>
          </a:p>
        </p:txBody>
      </p:sp>
    </p:spTree>
    <p:extLst>
      <p:ext uri="{BB962C8B-B14F-4D97-AF65-F5344CB8AC3E}">
        <p14:creationId xmlns:p14="http://schemas.microsoft.com/office/powerpoint/2010/main" val="246217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Операторы </a:t>
            </a:r>
            <a:r>
              <a:rPr lang="en-US" dirty="0" smtClean="0"/>
              <a:t>TRIK Studio Junior</a:t>
            </a:r>
            <a:endParaRPr lang="ru-RU" dirty="0"/>
          </a:p>
        </p:txBody>
      </p:sp>
      <p:sp>
        <p:nvSpPr>
          <p:cNvPr id="14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0497" y="1344168"/>
            <a:ext cx="4684444" cy="6517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Блок «условие» в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TRIK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Studio</a:t>
            </a:r>
            <a:endParaRPr lang="ru-RU" dirty="0"/>
          </a:p>
        </p:txBody>
      </p:sp>
      <p:pic>
        <p:nvPicPr>
          <p:cNvPr id="15" name="Рисунок 1">
            <a:extLst>
              <a:ext uri="{FF2B5EF4-FFF2-40B4-BE49-F238E27FC236}">
                <a16:creationId xmlns:a16="http://schemas.microsoft.com/office/drawing/2014/main" id="{98330331-5B04-4569-B1D0-8BE1F4F78A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725" y="2054431"/>
            <a:ext cx="1926606" cy="1691381"/>
          </a:xfrm>
          <a:prstGeom prst="rect">
            <a:avLst/>
          </a:prstGeom>
        </p:spPr>
      </p:pic>
      <p:pic>
        <p:nvPicPr>
          <p:cNvPr id="16" name="Рисунок 2">
            <a:extLst>
              <a:ext uri="{FF2B5EF4-FFF2-40B4-BE49-F238E27FC236}">
                <a16:creationId xmlns:a16="http://schemas.microsoft.com/office/drawing/2014/main" id="{B1B569C2-FB46-4E79-8368-8FA8FCD1C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299" y="3878419"/>
            <a:ext cx="2676525" cy="16954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195628" y="1445237"/>
            <a:ext cx="5094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Оператор «Случайное число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Рисунок 4">
            <a:extLst>
              <a:ext uri="{FF2B5EF4-FFF2-40B4-BE49-F238E27FC236}">
                <a16:creationId xmlns:a16="http://schemas.microsoft.com/office/drawing/2014/main" id="{D4102725-E4DD-4FC4-9C0F-0482B6267C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3660" y="1995889"/>
            <a:ext cx="2418078" cy="2829364"/>
          </a:xfrm>
          <a:prstGeom prst="rect">
            <a:avLst/>
          </a:prstGeom>
        </p:spPr>
      </p:pic>
      <p:pic>
        <p:nvPicPr>
          <p:cNvPr id="21" name="Рисунок 5">
            <a:extLst>
              <a:ext uri="{FF2B5EF4-FFF2-40B4-BE49-F238E27FC236}">
                <a16:creationId xmlns:a16="http://schemas.microsoft.com/office/drawing/2014/main" id="{E95B7044-717F-4146-AC14-2F4FE9B392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5505" y="5013152"/>
            <a:ext cx="3194388" cy="112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388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Оператор «Условие»</a:t>
            </a:r>
            <a:endParaRPr lang="ru-RU" dirty="0"/>
          </a:p>
        </p:txBody>
      </p:sp>
      <p:sp>
        <p:nvSpPr>
          <p:cNvPr id="12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34" y="1323699"/>
            <a:ext cx="10416684" cy="5416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Напишем задачу с использованием случайного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выбора.</a:t>
            </a:r>
            <a:endParaRPr lang="ru-RU" dirty="0"/>
          </a:p>
        </p:txBody>
      </p:sp>
      <p:pic>
        <p:nvPicPr>
          <p:cNvPr id="13" name="Рисунок 2">
            <a:extLst>
              <a:ext uri="{FF2B5EF4-FFF2-40B4-BE49-F238E27FC236}">
                <a16:creationId xmlns:a16="http://schemas.microsoft.com/office/drawing/2014/main" id="{C9B49241-2CCB-4612-BC55-3BCDCF452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818" y="2154263"/>
            <a:ext cx="955357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52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Оператор «Условие»</a:t>
            </a:r>
            <a:endParaRPr lang="ru-RU" dirty="0"/>
          </a:p>
        </p:txBody>
      </p:sp>
      <p:sp>
        <p:nvSpPr>
          <p:cNvPr id="7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33" y="1195683"/>
            <a:ext cx="10517045" cy="11784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Ветки необходимо подписывать «истина» и «ложь» в редакторе свойств блока.</a:t>
            </a:r>
            <a:endParaRPr lang="ru-RU" dirty="0"/>
          </a:p>
        </p:txBody>
      </p:sp>
      <p:pic>
        <p:nvPicPr>
          <p:cNvPr id="8" name="Рисунок 3">
            <a:extLst>
              <a:ext uri="{FF2B5EF4-FFF2-40B4-BE49-F238E27FC236}">
                <a16:creationId xmlns:a16="http://schemas.microsoft.com/office/drawing/2014/main" id="{FBB79AC8-6E3A-4FE2-B64D-C22B9848E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7735" y="3315239"/>
            <a:ext cx="2695575" cy="1676400"/>
          </a:xfrm>
          <a:prstGeom prst="rect">
            <a:avLst/>
          </a:prstGeom>
        </p:spPr>
      </p:pic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04590EC9-BE4A-4F96-B26A-F14675411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790" y="2267489"/>
            <a:ext cx="3371850" cy="3771900"/>
          </a:xfrm>
          <a:prstGeom prst="rect">
            <a:avLst/>
          </a:prstGeom>
        </p:spPr>
      </p:pic>
      <p:sp>
        <p:nvSpPr>
          <p:cNvPr id="10" name="Овал 1"/>
          <p:cNvSpPr/>
          <p:nvPr/>
        </p:nvSpPr>
        <p:spPr>
          <a:xfrm>
            <a:off x="7612083" y="2968831"/>
            <a:ext cx="3752603" cy="16981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847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Оператор «Условие»</a:t>
            </a:r>
            <a:endParaRPr lang="ru-RU" dirty="0"/>
          </a:p>
        </p:txBody>
      </p:sp>
      <p:sp>
        <p:nvSpPr>
          <p:cNvPr id="11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34" y="1332843"/>
            <a:ext cx="10416684" cy="683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Условие необходимо закрывать фигурной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скобкой.</a:t>
            </a:r>
            <a:endParaRPr lang="ru-RU" dirty="0"/>
          </a:p>
        </p:txBody>
      </p:sp>
      <p:pic>
        <p:nvPicPr>
          <p:cNvPr id="12" name="Рисунок 3">
            <a:extLst>
              <a:ext uri="{FF2B5EF4-FFF2-40B4-BE49-F238E27FC236}">
                <a16:creationId xmlns:a16="http://schemas.microsoft.com/office/drawing/2014/main" id="{FBB79AC8-6E3A-4FE2-B64D-C22B9848E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7223" y="2938167"/>
            <a:ext cx="2695575" cy="1676400"/>
          </a:xfrm>
          <a:prstGeom prst="rect">
            <a:avLst/>
          </a:prstGeom>
        </p:spPr>
      </p:pic>
      <p:pic>
        <p:nvPicPr>
          <p:cNvPr id="13" name="Рисунок 1">
            <a:extLst>
              <a:ext uri="{FF2B5EF4-FFF2-40B4-BE49-F238E27FC236}">
                <a16:creationId xmlns:a16="http://schemas.microsoft.com/office/drawing/2014/main" id="{27019759-3907-40B4-81C2-042D93B98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907" y="2111587"/>
            <a:ext cx="4324350" cy="3457575"/>
          </a:xfrm>
          <a:prstGeom prst="rect">
            <a:avLst/>
          </a:prstGeom>
        </p:spPr>
      </p:pic>
      <p:sp>
        <p:nvSpPr>
          <p:cNvPr id="14" name="Овал 2"/>
          <p:cNvSpPr/>
          <p:nvPr/>
        </p:nvSpPr>
        <p:spPr>
          <a:xfrm>
            <a:off x="3968265" y="3075327"/>
            <a:ext cx="1852550" cy="11588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567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Оператор «Условие»</a:t>
            </a:r>
            <a:endParaRPr lang="ru-RU" dirty="0"/>
          </a:p>
        </p:txBody>
      </p:sp>
      <p:sp>
        <p:nvSpPr>
          <p:cNvPr id="9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0677" y="1512990"/>
            <a:ext cx="10416684" cy="11784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Таймер отвечает за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время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отображения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смайлика на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экране.</a:t>
            </a:r>
            <a:endParaRPr lang="ru-RU" dirty="0"/>
          </a:p>
        </p:txBody>
      </p:sp>
      <p:pic>
        <p:nvPicPr>
          <p:cNvPr id="10" name="Рисунок 2">
            <a:extLst>
              <a:ext uri="{FF2B5EF4-FFF2-40B4-BE49-F238E27FC236}">
                <a16:creationId xmlns:a16="http://schemas.microsoft.com/office/drawing/2014/main" id="{12252C46-9F5E-4807-AD01-EA0E80A94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522" y="2374137"/>
            <a:ext cx="7694536" cy="2697686"/>
          </a:xfrm>
          <a:prstGeom prst="rect">
            <a:avLst/>
          </a:prstGeom>
        </p:spPr>
      </p:pic>
      <p:pic>
        <p:nvPicPr>
          <p:cNvPr id="15" name="Рисунок 4">
            <a:extLst>
              <a:ext uri="{FF2B5EF4-FFF2-40B4-BE49-F238E27FC236}">
                <a16:creationId xmlns:a16="http://schemas.microsoft.com/office/drawing/2014/main" id="{35B094F7-3D85-4F97-8E8D-29036362B8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28" t="4951" r="11733" b="9974"/>
          <a:stretch/>
        </p:blipFill>
        <p:spPr>
          <a:xfrm>
            <a:off x="9290304" y="2194560"/>
            <a:ext cx="2064975" cy="330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618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Высказывания</a:t>
            </a:r>
            <a:endParaRPr lang="ru-RU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id="{1ECF0BF6-9CE3-49C8-9D7D-6145B846A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35" y="1642070"/>
            <a:ext cx="6522176" cy="1752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Высказывание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—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это предложение, о котором можно точно сказать ложное оно или истинное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36" y="3729649"/>
            <a:ext cx="65221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Любое другое предложение высказыванием не является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 descr="https://shalopay.org/wp-content/uploads/2019/12/Evrik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85"/>
          <a:stretch/>
        </p:blipFill>
        <p:spPr bwMode="auto">
          <a:xfrm>
            <a:off x="6922008" y="3023387"/>
            <a:ext cx="4549519" cy="294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413017" y="2028063"/>
            <a:ext cx="30585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Calibri" panose="020F0502020204030204" pitchFamily="34" charset="0"/>
                <a:cs typeface="Calibri" panose="020F0502020204030204" pitchFamily="34" charset="0"/>
              </a:rPr>
              <a:t>—</a:t>
            </a:r>
            <a:r>
              <a:rPr lang="ru-RU" sz="4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dirty="0" smtClean="0">
                <a:latin typeface="Calibri" panose="020F0502020204030204" pitchFamily="34" charset="0"/>
                <a:cs typeface="Calibri" panose="020F0502020204030204" pitchFamily="34" charset="0"/>
              </a:rPr>
              <a:t>Эврика</a:t>
            </a:r>
            <a:r>
              <a:rPr lang="ru-RU" sz="4800" dirty="0" smtClean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ru-RU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6845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309" y="1206013"/>
            <a:ext cx="7773414" cy="464928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/>
              <a:t>Задачи для самостоятельного выполнения: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ru-RU" dirty="0"/>
              <a:t>Совершите путешествие по зоопарку от крокодила до жирафа с помощью линейного алгоритма.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ru-RU" dirty="0"/>
              <a:t>Случайные путешествия. Прогуляйтесь по зоопарку, используя оператор </a:t>
            </a:r>
            <a:r>
              <a:rPr lang="ru-RU" dirty="0" smtClean="0"/>
              <a:t>«Случайный </a:t>
            </a:r>
            <a:r>
              <a:rPr lang="ru-RU" dirty="0"/>
              <a:t>выбор</a:t>
            </a:r>
            <a:r>
              <a:rPr lang="ru-RU" dirty="0" smtClean="0"/>
              <a:t>» в диапазоне </a:t>
            </a:r>
            <a:r>
              <a:rPr lang="ru-RU" dirty="0" smtClean="0"/>
              <a:t>1–4</a:t>
            </a:r>
            <a:r>
              <a:rPr lang="ru-RU" dirty="0" smtClean="0"/>
              <a:t>. Если значение переменной больше </a:t>
            </a:r>
            <a:r>
              <a:rPr lang="ru-RU" dirty="0" smtClean="0"/>
              <a:t>2, </a:t>
            </a:r>
            <a:r>
              <a:rPr lang="ru-RU" dirty="0" smtClean="0"/>
              <a:t>поворачиваем направо и двигаемся вперед указанное количество шагов. В  противном случае поворачиваемся налево и двигаемся вперед.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Самостоятельно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88DEBC-DDA4-493C-99F4-FCE101693B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384"/>
          <a:stretch/>
        </p:blipFill>
        <p:spPr>
          <a:xfrm>
            <a:off x="9482327" y="2017575"/>
            <a:ext cx="1872951" cy="333342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5A9984F-C290-4870-B251-80CBAA3CBD59}"/>
              </a:ext>
            </a:extLst>
          </p:cNvPr>
          <p:cNvSpPr/>
          <p:nvPr/>
        </p:nvSpPr>
        <p:spPr>
          <a:xfrm>
            <a:off x="9946690" y="4473367"/>
            <a:ext cx="486815" cy="443999"/>
          </a:xfrm>
          <a:custGeom>
            <a:avLst/>
            <a:gdLst>
              <a:gd name="connsiteX0" fmla="*/ 0 w 490194"/>
              <a:gd name="connsiteY0" fmla="*/ 0 h 452486"/>
              <a:gd name="connsiteX1" fmla="*/ 490194 w 490194"/>
              <a:gd name="connsiteY1" fmla="*/ 0 h 452486"/>
              <a:gd name="connsiteX2" fmla="*/ 490194 w 490194"/>
              <a:gd name="connsiteY2" fmla="*/ 452486 h 452486"/>
              <a:gd name="connsiteX3" fmla="*/ 0 w 490194"/>
              <a:gd name="connsiteY3" fmla="*/ 452486 h 452486"/>
              <a:gd name="connsiteX4" fmla="*/ 0 w 490194"/>
              <a:gd name="connsiteY4" fmla="*/ 0 h 452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194" h="452486" extrusionOk="0">
                <a:moveTo>
                  <a:pt x="0" y="0"/>
                </a:moveTo>
                <a:cubicBezTo>
                  <a:pt x="198673" y="-14964"/>
                  <a:pt x="361433" y="-3822"/>
                  <a:pt x="490194" y="0"/>
                </a:cubicBezTo>
                <a:cubicBezTo>
                  <a:pt x="492083" y="116365"/>
                  <a:pt x="492664" y="266094"/>
                  <a:pt x="490194" y="452486"/>
                </a:cubicBezTo>
                <a:cubicBezTo>
                  <a:pt x="329965" y="472500"/>
                  <a:pt x="109044" y="473745"/>
                  <a:pt x="0" y="452486"/>
                </a:cubicBezTo>
                <a:cubicBezTo>
                  <a:pt x="13267" y="343475"/>
                  <a:pt x="4230" y="137152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="" xmlns:ask="http://schemas.microsoft.com/office/drawing/2018/sketchyshapes" sd="26973113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67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51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8" name="Текст 12">
            <a:extLst>
              <a:ext uri="{FF2B5EF4-FFF2-40B4-BE49-F238E27FC236}">
                <a16:creationId xmlns:a16="http://schemas.microsoft.com/office/drawing/2014/main" id="{E5D884D4-74F7-4537-9E26-54172A300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34" y="1092387"/>
            <a:ext cx="10416684" cy="51606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Что из </a:t>
            </a:r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примеров </a:t>
            </a:r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является высказыванием?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457200">
              <a:buSzPct val="100000"/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15 в три раза больше 5</a:t>
            </a:r>
          </a:p>
          <a:p>
            <a:pPr indent="-457200">
              <a:buSzPct val="100000"/>
              <a:buFont typeface="Arial" panose="020B0604020202020204" pitchFamily="34" charset="0"/>
              <a:buChar char="•"/>
            </a:pPr>
            <a:r>
              <a:rPr lang="ru-RU" dirty="0" smtClean="0"/>
              <a:t>Прямая </a:t>
            </a:r>
            <a:r>
              <a:rPr lang="ru-RU" dirty="0"/>
              <a:t>линия бесконечна</a:t>
            </a:r>
          </a:p>
          <a:p>
            <a:pPr indent="-457200">
              <a:buSzPct val="100000"/>
              <a:buFont typeface="Arial" panose="020B0604020202020204" pitchFamily="34" charset="0"/>
              <a:buChar char="•"/>
            </a:pPr>
            <a:r>
              <a:rPr lang="ru-RU" dirty="0" smtClean="0"/>
              <a:t>Какое </a:t>
            </a:r>
            <a:r>
              <a:rPr lang="ru-RU" dirty="0"/>
              <a:t>самое большое двузначное число?</a:t>
            </a:r>
          </a:p>
          <a:p>
            <a:pPr indent="-457200">
              <a:buSzPct val="100000"/>
              <a:buFont typeface="Arial" panose="020B0604020202020204" pitchFamily="34" charset="0"/>
              <a:buChar char="•"/>
            </a:pPr>
            <a:r>
              <a:rPr lang="ru-RU" dirty="0" smtClean="0"/>
              <a:t>Процессор – устройство обработки информации</a:t>
            </a:r>
          </a:p>
          <a:p>
            <a:pPr indent="-457200">
              <a:buSzPct val="100000"/>
              <a:buFont typeface="Arial" panose="020B0604020202020204" pitchFamily="34" charset="0"/>
              <a:buChar char="•"/>
            </a:pPr>
            <a:r>
              <a:rPr lang="ru-RU" dirty="0" smtClean="0"/>
              <a:t>Делайте утреннюю зарядку!</a:t>
            </a:r>
          </a:p>
          <a:p>
            <a:pPr indent="-457200">
              <a:buSzPct val="100000"/>
              <a:buFont typeface="Arial" panose="020B0604020202020204" pitchFamily="34" charset="0"/>
              <a:buChar char="•"/>
            </a:pPr>
            <a:r>
              <a:rPr lang="ru-RU" dirty="0" smtClean="0"/>
              <a:t>Он хороший спортсмен.</a:t>
            </a:r>
          </a:p>
          <a:p>
            <a:pPr indent="-457200">
              <a:buSzPct val="100000"/>
              <a:buFont typeface="Arial" panose="020B0604020202020204" pitchFamily="34" charset="0"/>
              <a:buChar char="•"/>
            </a:pPr>
            <a:r>
              <a:rPr lang="ru-RU" dirty="0" smtClean="0"/>
              <a:t>Любой </a:t>
            </a:r>
            <a:r>
              <a:rPr lang="ru-RU" dirty="0"/>
              <a:t>квадрат является </a:t>
            </a:r>
            <a:r>
              <a:rPr lang="ru-RU" dirty="0" smtClean="0"/>
              <a:t>прямоугольником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609F23-A8CE-4C76-8AF4-D0ADA52C58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854" y="2067610"/>
            <a:ext cx="2974854" cy="176784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Высказывания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575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Высказывания</a:t>
            </a:r>
            <a:endParaRPr lang="ru-RU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 txBox="1">
            <a:spLocks/>
          </p:cNvSpPr>
          <p:nvPr/>
        </p:nvSpPr>
        <p:spPr>
          <a:xfrm>
            <a:off x="847392" y="1507172"/>
            <a:ext cx="8722276" cy="4299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Какие высказывания истинные, а какие ложные?</a:t>
            </a:r>
          </a:p>
          <a:p>
            <a:pPr marL="0" indent="0">
              <a:buFont typeface="Arial"/>
              <a:buNone/>
            </a:pP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SzPct val="100000"/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Россия — самая большая страна в мире.</a:t>
            </a:r>
          </a:p>
          <a:p>
            <a:pPr marL="228600" indent="-228600">
              <a:buSzPct val="100000"/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Человек произошел от дельфина.</a:t>
            </a:r>
          </a:p>
          <a:p>
            <a:pPr marL="228600" indent="-228600">
              <a:buSzPct val="100000"/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Столица Великобритании — Сидней.</a:t>
            </a:r>
          </a:p>
          <a:p>
            <a:pPr marL="228600" indent="-228600">
              <a:buSzPct val="100000"/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Все ученики изучают математику.</a:t>
            </a:r>
          </a:p>
          <a:p>
            <a:pPr marL="114300" indent="0">
              <a:buFont typeface="Arial"/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1AEE954-B7B0-48C6-8985-0DC5E570D1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7" t="9629" r="25169" b="4268"/>
          <a:stretch/>
        </p:blipFill>
        <p:spPr bwMode="auto">
          <a:xfrm>
            <a:off x="8055652" y="3423266"/>
            <a:ext cx="2790014" cy="226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693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38234" y="2359000"/>
            <a:ext cx="6440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Определите истинность 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высказываний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Математические высказывания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38234" y="1497521"/>
            <a:ext cx="10184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Математические выражения тоже являются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высказываниями.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34" y="2849718"/>
            <a:ext cx="62575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7 х 6 = 44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64 : 8 = 8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9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+ 8 = 17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133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&gt;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331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Если Х = 5, то Х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25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( 6 + 4 ) х 2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&gt;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1AEE954-B7B0-48C6-8985-0DC5E570D1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7" t="9629" r="25169" b="4268"/>
          <a:stretch/>
        </p:blipFill>
        <p:spPr bwMode="auto">
          <a:xfrm>
            <a:off x="8055652" y="3423266"/>
            <a:ext cx="2790014" cy="226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60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Блок-схема</a:t>
            </a:r>
            <a:endParaRPr lang="ru-RU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34" y="1031690"/>
            <a:ext cx="10125422" cy="11784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Блок-схема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—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графическое изображение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алгоритма. Блок-схема состоит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из фигур, соединенных стрелками, которые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указывают</a:t>
            </a:r>
            <a:r>
              <a:rPr lang="ru-RU" dirty="0" smtClean="0"/>
              <a:t> </a:t>
            </a:r>
            <a:r>
              <a:rPr lang="ru-RU" dirty="0"/>
              <a:t>направление </a:t>
            </a:r>
            <a:r>
              <a:rPr lang="ru-RU" dirty="0" smtClean="0"/>
              <a:t>последовательности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dirty="0"/>
          </a:p>
        </p:txBody>
      </p:sp>
      <p:sp>
        <p:nvSpPr>
          <p:cNvPr id="6" name="Овал 2">
            <a:extLst>
              <a:ext uri="{FF2B5EF4-FFF2-40B4-BE49-F238E27FC236}">
                <a16:creationId xmlns:a16="http://schemas.microsoft.com/office/drawing/2014/main" id="{0F7F6A36-A404-44AC-83FE-0356CE9181DE}"/>
              </a:ext>
            </a:extLst>
          </p:cNvPr>
          <p:cNvSpPr/>
          <p:nvPr/>
        </p:nvSpPr>
        <p:spPr>
          <a:xfrm>
            <a:off x="1132099" y="2465578"/>
            <a:ext cx="1737238" cy="560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7" name="Прямоугольник 3">
            <a:extLst>
              <a:ext uri="{FF2B5EF4-FFF2-40B4-BE49-F238E27FC236}">
                <a16:creationId xmlns:a16="http://schemas.microsoft.com/office/drawing/2014/main" id="{0D9CDFDB-2A49-48B6-BAC5-02D1C5E2D053}"/>
              </a:ext>
            </a:extLst>
          </p:cNvPr>
          <p:cNvSpPr/>
          <p:nvPr/>
        </p:nvSpPr>
        <p:spPr>
          <a:xfrm>
            <a:off x="1132099" y="3315391"/>
            <a:ext cx="1737238" cy="50742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8" name="Блок-схема: решение 4">
            <a:extLst>
              <a:ext uri="{FF2B5EF4-FFF2-40B4-BE49-F238E27FC236}">
                <a16:creationId xmlns:a16="http://schemas.microsoft.com/office/drawing/2014/main" id="{180B8F1C-B880-48F2-B174-0757AC5F7B7D}"/>
              </a:ext>
            </a:extLst>
          </p:cNvPr>
          <p:cNvSpPr/>
          <p:nvPr/>
        </p:nvSpPr>
        <p:spPr>
          <a:xfrm>
            <a:off x="1132099" y="4112426"/>
            <a:ext cx="1737238" cy="719142"/>
          </a:xfrm>
          <a:prstGeom prst="flowChartDecisi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Текст 12">
            <a:extLst>
              <a:ext uri="{FF2B5EF4-FFF2-40B4-BE49-F238E27FC236}">
                <a16:creationId xmlns:a16="http://schemas.microsoft.com/office/drawing/2014/main" id="{FAA96CC5-71D3-4B9A-8186-234C68FFD4BD}"/>
              </a:ext>
            </a:extLst>
          </p:cNvPr>
          <p:cNvSpPr txBox="1">
            <a:spLocks/>
          </p:cNvSpPr>
          <p:nvPr/>
        </p:nvSpPr>
        <p:spPr>
          <a:xfrm>
            <a:off x="3152781" y="2391327"/>
            <a:ext cx="6717083" cy="72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Font typeface="Arial"/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Овал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—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это начало или конец алгоритма.</a:t>
            </a:r>
            <a:endParaRPr lang="ru-RU" dirty="0"/>
          </a:p>
        </p:txBody>
      </p:sp>
      <p:sp>
        <p:nvSpPr>
          <p:cNvPr id="10" name="Текст 12">
            <a:extLst>
              <a:ext uri="{FF2B5EF4-FFF2-40B4-BE49-F238E27FC236}">
                <a16:creationId xmlns:a16="http://schemas.microsoft.com/office/drawing/2014/main" id="{9F08EC91-6612-4718-8C00-72527CC65672}"/>
              </a:ext>
            </a:extLst>
          </p:cNvPr>
          <p:cNvSpPr txBox="1">
            <a:spLocks/>
          </p:cNvSpPr>
          <p:nvPr/>
        </p:nvSpPr>
        <p:spPr>
          <a:xfrm>
            <a:off x="3152781" y="3197585"/>
            <a:ext cx="6717083" cy="72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Font typeface="Arial"/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Прямоугольник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—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шаг алгоритма.</a:t>
            </a:r>
            <a:endParaRPr lang="ru-RU" dirty="0"/>
          </a:p>
        </p:txBody>
      </p:sp>
      <p:sp>
        <p:nvSpPr>
          <p:cNvPr id="11" name="Текст 12">
            <a:extLst>
              <a:ext uri="{FF2B5EF4-FFF2-40B4-BE49-F238E27FC236}">
                <a16:creationId xmlns:a16="http://schemas.microsoft.com/office/drawing/2014/main" id="{3D9C0813-5CD0-449C-B97D-7CF5635538C7}"/>
              </a:ext>
            </a:extLst>
          </p:cNvPr>
          <p:cNvSpPr txBox="1">
            <a:spLocks/>
          </p:cNvSpPr>
          <p:nvPr/>
        </p:nvSpPr>
        <p:spPr>
          <a:xfrm>
            <a:off x="3152781" y="3910045"/>
            <a:ext cx="8202498" cy="94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Font typeface="Arial"/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Ромб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— условие для выбора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следующего шага алгоритма.</a:t>
            </a:r>
            <a:endParaRPr lang="ru-RU" dirty="0"/>
          </a:p>
        </p:txBody>
      </p:sp>
      <p:sp>
        <p:nvSpPr>
          <p:cNvPr id="13" name="Стрелка вправо 9"/>
          <p:cNvSpPr/>
          <p:nvPr/>
        </p:nvSpPr>
        <p:spPr>
          <a:xfrm>
            <a:off x="1132099" y="5196932"/>
            <a:ext cx="1737238" cy="157655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279222" y="4981903"/>
            <a:ext cx="6306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Стрелка – порядок выполнения команд 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Прямоугольник: скругленные углы 17">
            <a:extLst>
              <a:ext uri="{FF2B5EF4-FFF2-40B4-BE49-F238E27FC236}">
                <a16:creationId xmlns:a16="http://schemas.microsoft.com/office/drawing/2014/main" id="{A542B18C-86AD-48E8-88A9-2ED15685A0DF}"/>
              </a:ext>
            </a:extLst>
          </p:cNvPr>
          <p:cNvSpPr/>
          <p:nvPr/>
        </p:nvSpPr>
        <p:spPr>
          <a:xfrm>
            <a:off x="2724913" y="5567680"/>
            <a:ext cx="6812280" cy="7103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990C09-A285-4BD2-A4B6-A1E537A0B0A2}"/>
              </a:ext>
            </a:extLst>
          </p:cNvPr>
          <p:cNvSpPr txBox="1"/>
          <p:nvPr/>
        </p:nvSpPr>
        <p:spPr>
          <a:xfrm>
            <a:off x="1240571" y="5576040"/>
            <a:ext cx="97047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Высказывания, записанные в ромбе, называются 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условием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endParaRPr lang="ru-RU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а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сам ромб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— 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блоком проверки условия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0930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38234" y="1116199"/>
            <a:ext cx="1051704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В алгоритмах команды записываются друг за другом в определенном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порядке.</a:t>
            </a: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Выполняются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они не обязательно в записанной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последовательности.</a:t>
            </a: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зависимости от порядка выполнения команд можно выделить три типа алгоритмов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971550" lvl="3" indent="-514350">
              <a:buFont typeface="+mj-lt"/>
              <a:buAutoNum type="arabicPeriod"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Линейные алгоритмы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71550" lvl="3" indent="-514350">
              <a:buFont typeface="+mj-lt"/>
              <a:buAutoNum type="arabicPeriod"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Алгоритмы с ветвлением</a:t>
            </a:r>
          </a:p>
          <a:p>
            <a:pPr marL="971550" lvl="3" indent="-514350">
              <a:buFont typeface="+mj-lt"/>
              <a:buAutoNum type="arabicPeriod"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Алгоритмы с повторением (циклы)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Алгоритмы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3986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Линейный алгоритм</a:t>
            </a:r>
            <a:endParaRPr lang="ru-RU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id="{009EAD67-1224-4D9E-992B-638E0523BDFD}"/>
              </a:ext>
            </a:extLst>
          </p:cNvPr>
          <p:cNvSpPr txBox="1">
            <a:spLocks/>
          </p:cNvSpPr>
          <p:nvPr/>
        </p:nvSpPr>
        <p:spPr>
          <a:xfrm>
            <a:off x="838233" y="1097092"/>
            <a:ext cx="10517046" cy="1000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Линейные алгоритм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—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алгоритм, в котором команды выполняются последовательно друг за другом. Например, распорядок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дня.</a:t>
            </a:r>
            <a:endParaRPr lang="ru-RU" dirty="0"/>
          </a:p>
        </p:txBody>
      </p:sp>
      <p:pic>
        <p:nvPicPr>
          <p:cNvPr id="6" name="Рисунок 1">
            <a:extLst>
              <a:ext uri="{FF2B5EF4-FFF2-40B4-BE49-F238E27FC236}">
                <a16:creationId xmlns:a16="http://schemas.microsoft.com/office/drawing/2014/main" id="{E47B3528-3E9D-4551-9C89-1DABCC66A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808" y="2340913"/>
            <a:ext cx="4993112" cy="3656332"/>
          </a:xfrm>
          <a:prstGeom prst="rect">
            <a:avLst/>
          </a:prstGeom>
        </p:spPr>
      </p:pic>
      <p:sp>
        <p:nvSpPr>
          <p:cNvPr id="7" name="Овал 4">
            <a:extLst>
              <a:ext uri="{FF2B5EF4-FFF2-40B4-BE49-F238E27FC236}">
                <a16:creationId xmlns:a16="http://schemas.microsoft.com/office/drawing/2014/main" id="{88CE7B95-09E7-42DB-A05A-CBB72E451578}"/>
              </a:ext>
            </a:extLst>
          </p:cNvPr>
          <p:cNvSpPr/>
          <p:nvPr/>
        </p:nvSpPr>
        <p:spPr>
          <a:xfrm>
            <a:off x="7633706" y="2188182"/>
            <a:ext cx="2486020" cy="4996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Подъем</a:t>
            </a:r>
          </a:p>
        </p:txBody>
      </p:sp>
      <p:sp>
        <p:nvSpPr>
          <p:cNvPr id="8" name="Прямоугольник 5">
            <a:extLst>
              <a:ext uri="{FF2B5EF4-FFF2-40B4-BE49-F238E27FC236}">
                <a16:creationId xmlns:a16="http://schemas.microsoft.com/office/drawing/2014/main" id="{CD7F1E43-A14C-40A3-A40E-B2FC607D60E1}"/>
              </a:ext>
            </a:extLst>
          </p:cNvPr>
          <p:cNvSpPr/>
          <p:nvPr/>
        </p:nvSpPr>
        <p:spPr>
          <a:xfrm>
            <a:off x="7633705" y="2906037"/>
            <a:ext cx="2486019" cy="36195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Душ</a:t>
            </a:r>
          </a:p>
        </p:txBody>
      </p:sp>
      <p:cxnSp>
        <p:nvCxnSpPr>
          <p:cNvPr id="9" name="Прямая со стрелкой 6">
            <a:extLst>
              <a:ext uri="{FF2B5EF4-FFF2-40B4-BE49-F238E27FC236}">
                <a16:creationId xmlns:a16="http://schemas.microsoft.com/office/drawing/2014/main" id="{EB5D4A81-55B8-40EE-A3FD-D1306959E439}"/>
              </a:ext>
            </a:extLst>
          </p:cNvPr>
          <p:cNvCxnSpPr>
            <a:cxnSpLocks/>
            <a:stCxn id="7" idx="4"/>
            <a:endCxn id="8" idx="0"/>
          </p:cNvCxnSpPr>
          <p:nvPr/>
        </p:nvCxnSpPr>
        <p:spPr>
          <a:xfrm flipH="1">
            <a:off x="8876715" y="2687802"/>
            <a:ext cx="1" cy="2182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 стрелкой 7">
            <a:extLst>
              <a:ext uri="{FF2B5EF4-FFF2-40B4-BE49-F238E27FC236}">
                <a16:creationId xmlns:a16="http://schemas.microsoft.com/office/drawing/2014/main" id="{101291A5-DD40-4B89-8D91-D3ABE538697D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8876713" y="3267991"/>
            <a:ext cx="2" cy="26159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Прямоугольник 2">
            <a:extLst>
              <a:ext uri="{FF2B5EF4-FFF2-40B4-BE49-F238E27FC236}">
                <a16:creationId xmlns:a16="http://schemas.microsoft.com/office/drawing/2014/main" id="{0D376A53-62E4-4B25-985A-AEF666AD59EC}"/>
              </a:ext>
            </a:extLst>
          </p:cNvPr>
          <p:cNvSpPr/>
          <p:nvPr/>
        </p:nvSpPr>
        <p:spPr>
          <a:xfrm>
            <a:off x="7633703" y="3518072"/>
            <a:ext cx="2486019" cy="35892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Завтрак</a:t>
            </a:r>
          </a:p>
        </p:txBody>
      </p:sp>
      <p:sp>
        <p:nvSpPr>
          <p:cNvPr id="12" name="Прямоугольник 14">
            <a:extLst>
              <a:ext uri="{FF2B5EF4-FFF2-40B4-BE49-F238E27FC236}">
                <a16:creationId xmlns:a16="http://schemas.microsoft.com/office/drawing/2014/main" id="{6000D69E-A911-41F5-80E4-057A7CA1840E}"/>
              </a:ext>
            </a:extLst>
          </p:cNvPr>
          <p:cNvSpPr/>
          <p:nvPr/>
        </p:nvSpPr>
        <p:spPr>
          <a:xfrm>
            <a:off x="7633702" y="4102998"/>
            <a:ext cx="2486019" cy="35892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Школа</a:t>
            </a:r>
          </a:p>
        </p:txBody>
      </p:sp>
      <p:cxnSp>
        <p:nvCxnSpPr>
          <p:cNvPr id="13" name="Прямая со стрелкой 17">
            <a:extLst>
              <a:ext uri="{FF2B5EF4-FFF2-40B4-BE49-F238E27FC236}">
                <a16:creationId xmlns:a16="http://schemas.microsoft.com/office/drawing/2014/main" id="{2E33E27F-BC30-4B63-9721-92C9C6BF6BDD}"/>
              </a:ext>
            </a:extLst>
          </p:cNvPr>
          <p:cNvCxnSpPr>
            <a:cxnSpLocks/>
          </p:cNvCxnSpPr>
          <p:nvPr/>
        </p:nvCxnSpPr>
        <p:spPr>
          <a:xfrm flipH="1">
            <a:off x="8876711" y="3830367"/>
            <a:ext cx="2" cy="26159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Прямоугольник 16">
            <a:extLst>
              <a:ext uri="{FF2B5EF4-FFF2-40B4-BE49-F238E27FC236}">
                <a16:creationId xmlns:a16="http://schemas.microsoft.com/office/drawing/2014/main" id="{FA83DBA0-F772-41ED-898B-344E3B76636C}"/>
              </a:ext>
            </a:extLst>
          </p:cNvPr>
          <p:cNvSpPr/>
          <p:nvPr/>
        </p:nvSpPr>
        <p:spPr>
          <a:xfrm>
            <a:off x="7633702" y="4696967"/>
            <a:ext cx="2486019" cy="35892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Домашка</a:t>
            </a:r>
          </a:p>
        </p:txBody>
      </p:sp>
      <p:sp>
        <p:nvSpPr>
          <p:cNvPr id="15" name="Прямоугольник 19">
            <a:extLst>
              <a:ext uri="{FF2B5EF4-FFF2-40B4-BE49-F238E27FC236}">
                <a16:creationId xmlns:a16="http://schemas.microsoft.com/office/drawing/2014/main" id="{2BE8119B-72BB-436F-A82D-6996E3983B3B}"/>
              </a:ext>
            </a:extLst>
          </p:cNvPr>
          <p:cNvSpPr/>
          <p:nvPr/>
        </p:nvSpPr>
        <p:spPr>
          <a:xfrm>
            <a:off x="7633702" y="5290287"/>
            <a:ext cx="2486019" cy="35892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Ужин</a:t>
            </a:r>
          </a:p>
        </p:txBody>
      </p:sp>
      <p:sp>
        <p:nvSpPr>
          <p:cNvPr id="16" name="Овал 21">
            <a:extLst>
              <a:ext uri="{FF2B5EF4-FFF2-40B4-BE49-F238E27FC236}">
                <a16:creationId xmlns:a16="http://schemas.microsoft.com/office/drawing/2014/main" id="{48AED1E7-6436-402C-9242-1F5E540057E4}"/>
              </a:ext>
            </a:extLst>
          </p:cNvPr>
          <p:cNvSpPr/>
          <p:nvPr/>
        </p:nvSpPr>
        <p:spPr>
          <a:xfrm>
            <a:off x="7633702" y="5897929"/>
            <a:ext cx="2486020" cy="4996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Сон</a:t>
            </a:r>
          </a:p>
        </p:txBody>
      </p:sp>
      <p:cxnSp>
        <p:nvCxnSpPr>
          <p:cNvPr id="17" name="Прямая со стрелкой 24">
            <a:extLst>
              <a:ext uri="{FF2B5EF4-FFF2-40B4-BE49-F238E27FC236}">
                <a16:creationId xmlns:a16="http://schemas.microsoft.com/office/drawing/2014/main" id="{00B9EF49-FE4B-4B5E-97C9-496A73ACE8D3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8876711" y="4408266"/>
            <a:ext cx="1" cy="28870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 стрелкой 26">
            <a:extLst>
              <a:ext uri="{FF2B5EF4-FFF2-40B4-BE49-F238E27FC236}">
                <a16:creationId xmlns:a16="http://schemas.microsoft.com/office/drawing/2014/main" id="{FE38A4F9-67C8-40F7-9720-62D1D90EACFF}"/>
              </a:ext>
            </a:extLst>
          </p:cNvPr>
          <p:cNvCxnSpPr>
            <a:cxnSpLocks/>
            <a:endCxn id="16" idx="0"/>
          </p:cNvCxnSpPr>
          <p:nvPr/>
        </p:nvCxnSpPr>
        <p:spPr>
          <a:xfrm flipH="1">
            <a:off x="8876712" y="5649215"/>
            <a:ext cx="2" cy="24871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 стрелкой 28">
            <a:extLst>
              <a:ext uri="{FF2B5EF4-FFF2-40B4-BE49-F238E27FC236}">
                <a16:creationId xmlns:a16="http://schemas.microsoft.com/office/drawing/2014/main" id="{DF73BBDA-23E1-4E9D-9438-973791DC5209}"/>
              </a:ext>
            </a:extLst>
          </p:cNvPr>
          <p:cNvCxnSpPr>
            <a:cxnSpLocks/>
            <a:endCxn id="15" idx="0"/>
          </p:cNvCxnSpPr>
          <p:nvPr/>
        </p:nvCxnSpPr>
        <p:spPr>
          <a:xfrm flipH="1">
            <a:off x="8876712" y="5021183"/>
            <a:ext cx="2" cy="26910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713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Линейный алгоритм</a:t>
            </a:r>
            <a:endParaRPr lang="ru-RU" dirty="0"/>
          </a:p>
        </p:txBody>
      </p:sp>
      <p:sp>
        <p:nvSpPr>
          <p:cNvPr id="20" name="Текст 12">
            <a:extLst>
              <a:ext uri="{FF2B5EF4-FFF2-40B4-BE49-F238E27FC236}">
                <a16:creationId xmlns:a16="http://schemas.microsoft.com/office/drawing/2014/main" id="{009EAD67-1224-4D9E-992B-638E0523BDFD}"/>
              </a:ext>
            </a:extLst>
          </p:cNvPr>
          <p:cNvSpPr txBox="1">
            <a:spLocks/>
          </p:cNvSpPr>
          <p:nvPr/>
        </p:nvSpPr>
        <p:spPr>
          <a:xfrm>
            <a:off x="838234" y="1881483"/>
            <a:ext cx="10416684" cy="815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Путешествия по клеткам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—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это линейный алгоритм.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endParaRPr lang="ru-RU" sz="2400" dirty="0"/>
          </a:p>
        </p:txBody>
      </p:sp>
      <p:pic>
        <p:nvPicPr>
          <p:cNvPr id="21" name="Рисунок 2">
            <a:extLst>
              <a:ext uri="{FF2B5EF4-FFF2-40B4-BE49-F238E27FC236}">
                <a16:creationId xmlns:a16="http://schemas.microsoft.com/office/drawing/2014/main" id="{A607F50B-4C8B-4809-AE5B-9449EEECA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34" y="2790805"/>
            <a:ext cx="5685250" cy="2071140"/>
          </a:xfrm>
          <a:prstGeom prst="rect">
            <a:avLst/>
          </a:prstGeom>
        </p:spPr>
      </p:pic>
      <p:pic>
        <p:nvPicPr>
          <p:cNvPr id="22" name="Рисунок 4">
            <a:extLst>
              <a:ext uri="{FF2B5EF4-FFF2-40B4-BE49-F238E27FC236}">
                <a16:creationId xmlns:a16="http://schemas.microsoft.com/office/drawing/2014/main" id="{01E0863B-708D-488C-A8F2-DEE70ACAD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8154" y="3214567"/>
            <a:ext cx="3667125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998079"/>
      </p:ext>
    </p:extLst>
  </p:cSld>
  <p:clrMapOvr>
    <a:masterClrMapping/>
  </p:clrMapOvr>
</p:sld>
</file>

<file path=ppt/theme/theme1.xml><?xml version="1.0" encoding="utf-8"?>
<a:theme xmlns:a="http://schemas.openxmlformats.org/drawingml/2006/main" name="1_ТРИК2020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РИК2020" id="{8458A8B9-9527-4959-AF7F-92DF978B7C03}" vid="{F6F3B228-323E-4A15-8A1C-AB1349911E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ТРИК2020</Template>
  <TotalTime>9740</TotalTime>
  <Words>626</Words>
  <Application>Microsoft Office PowerPoint</Application>
  <PresentationFormat>Custom</PresentationFormat>
  <Paragraphs>135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Verdana</vt:lpstr>
      <vt:lpstr>1_ТРИК2020</vt:lpstr>
      <vt:lpstr>Алгоритмы с ветвлением</vt:lpstr>
      <vt:lpstr>Высказывания</vt:lpstr>
      <vt:lpstr>Высказывания</vt:lpstr>
      <vt:lpstr>Высказывания</vt:lpstr>
      <vt:lpstr>Математические высказывания</vt:lpstr>
      <vt:lpstr>Блок-схема</vt:lpstr>
      <vt:lpstr>Алгоритмы</vt:lpstr>
      <vt:lpstr>Линейный алгоритм</vt:lpstr>
      <vt:lpstr>Линейный алгоритм</vt:lpstr>
      <vt:lpstr>Ветвление</vt:lpstr>
      <vt:lpstr>Ветвление</vt:lpstr>
      <vt:lpstr>Ветвление</vt:lpstr>
      <vt:lpstr>Примеры в TRIK Studio Junior</vt:lpstr>
      <vt:lpstr>Переменная</vt:lpstr>
      <vt:lpstr>Операторы TRIK Studio Junior</vt:lpstr>
      <vt:lpstr>Оператор «Условие»</vt:lpstr>
      <vt:lpstr>Оператор «Условие»</vt:lpstr>
      <vt:lpstr>Оператор «Условие»</vt:lpstr>
      <vt:lpstr>Оператор «Условие»</vt:lpstr>
      <vt:lpstr>Самостоятельно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Мерецкая</dc:creator>
  <cp:lastModifiedBy>A SHIROKOLOBOV</cp:lastModifiedBy>
  <cp:revision>182</cp:revision>
  <dcterms:created xsi:type="dcterms:W3CDTF">2019-08-15T11:46:00Z</dcterms:created>
  <dcterms:modified xsi:type="dcterms:W3CDTF">2020-11-24T20:16:17Z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20</vt:i4>
  </property>
  <property fmtid="{D5CDD505-2E9C-101B-9397-08002B2CF9AE}" pid="12" name="KSOProductBuildVer">
    <vt:lpwstr>1049-11.2.0.9150</vt:lpwstr>
  </property>
</Properties>
</file>