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91" r:id="rId1"/>
  </p:sldMasterIdLst>
  <p:notesMasterIdLst>
    <p:notesMasterId r:id="rId14"/>
  </p:notesMasterIdLst>
  <p:sldIdLst>
    <p:sldId id="303" r:id="rId2"/>
    <p:sldId id="322" r:id="rId3"/>
    <p:sldId id="329" r:id="rId4"/>
    <p:sldId id="330" r:id="rId5"/>
    <p:sldId id="300" r:id="rId6"/>
    <p:sldId id="324" r:id="rId7"/>
    <p:sldId id="325" r:id="rId8"/>
    <p:sldId id="326" r:id="rId9"/>
    <p:sldId id="327" r:id="rId10"/>
    <p:sldId id="328" r:id="rId11"/>
    <p:sldId id="313" r:id="rId12"/>
    <p:sldId id="331" r:id="rId13"/>
  </p:sldIdLst>
  <p:sldSz cx="12193588" cy="6858000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астасия Мерецкая" initials="АМ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1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5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047CC6-A1C7-4F0A-B31B-0AA1CFA502E3}" type="datetimeFigureOut">
              <a:rPr lang="ru-RU" smtClean="0"/>
              <a:t>05.11.2020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15900" y="801688"/>
            <a:ext cx="71278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49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99EB36-416F-4367-99DA-3AEC2C08F4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8365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help.trikset.com/" TargetMode="External"/><Relationship Id="rId2" Type="http://schemas.openxmlformats.org/officeDocument/2006/relationships/hyperlink" Target="mailto:support@trikset.com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trikset.com/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к" preserve="1">
  <p:cSld name="Титульник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2"/>
          <p:cNvSpPr/>
          <p:nvPr/>
        </p:nvSpPr>
        <p:spPr>
          <a:xfrm>
            <a:off x="1954536" y="1810871"/>
            <a:ext cx="8280000" cy="144000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12"/>
          <p:cNvSpPr txBox="1">
            <a:spLocks noGrp="1"/>
          </p:cNvSpPr>
          <p:nvPr>
            <p:ph type="ctrTitle"/>
          </p:nvPr>
        </p:nvSpPr>
        <p:spPr>
          <a:xfrm>
            <a:off x="1971932" y="1810871"/>
            <a:ext cx="8267120" cy="14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6000"/>
              <a:buFont typeface="Verdana"/>
              <a:buNone/>
              <a:defRPr sz="48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ru-RU" dirty="0"/>
              <a:t>Образец заголовка</a:t>
            </a:r>
            <a:endParaRPr dirty="0"/>
          </a:p>
        </p:txBody>
      </p:sp>
      <p:sp>
        <p:nvSpPr>
          <p:cNvPr id="19" name="Google Shape;19;p12"/>
          <p:cNvSpPr txBox="1">
            <a:spLocks noGrp="1"/>
          </p:cNvSpPr>
          <p:nvPr>
            <p:ph type="sldNum" idx="12"/>
          </p:nvPr>
        </p:nvSpPr>
        <p:spPr>
          <a:xfrm>
            <a:off x="8611722" y="6356351"/>
            <a:ext cx="274355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20" name="Google Shape;20;p12"/>
          <p:cNvPicPr preferRelativeResize="0"/>
          <p:nvPr/>
        </p:nvPicPr>
        <p:blipFill rotWithShape="1">
          <a:blip r:embed="rId2">
            <a:alphaModFix/>
          </a:blip>
          <a:srcRect l="3016" t="11569" r="3069" b="11220"/>
          <a:stretch/>
        </p:blipFill>
        <p:spPr>
          <a:xfrm>
            <a:off x="838310" y="480894"/>
            <a:ext cx="2927818" cy="56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34491" y="3158115"/>
            <a:ext cx="3124606" cy="31241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5221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preserve="1">
  <p:cSld name="Заголовок раздела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3"/>
          <p:cNvSpPr txBox="1">
            <a:spLocks noGrp="1"/>
          </p:cNvSpPr>
          <p:nvPr>
            <p:ph type="sldNum" idx="12"/>
          </p:nvPr>
        </p:nvSpPr>
        <p:spPr>
          <a:xfrm>
            <a:off x="8611722" y="6356351"/>
            <a:ext cx="274355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Google Shape;24;p13"/>
          <p:cNvSpPr/>
          <p:nvPr/>
        </p:nvSpPr>
        <p:spPr>
          <a:xfrm>
            <a:off x="838308" y="393585"/>
            <a:ext cx="8803904" cy="54483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" name="Google Shape;25;p13"/>
          <p:cNvSpPr txBox="1">
            <a:spLocks noGrp="1"/>
          </p:cNvSpPr>
          <p:nvPr>
            <p:ph type="body" idx="1"/>
          </p:nvPr>
        </p:nvSpPr>
        <p:spPr>
          <a:xfrm>
            <a:off x="838308" y="1206013"/>
            <a:ext cx="1051697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838234" y="377092"/>
            <a:ext cx="8804047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CC00"/>
              </a:buClr>
              <a:buSzPts val="3600"/>
              <a:buFont typeface="Verdana"/>
              <a:buNone/>
              <a:defRPr sz="3600" b="1" i="0" u="none" strike="noStrike" cap="none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pPr marL="0" marR="0" lvl="0" indent="0" rtl="0">
              <a:spcBef>
                <a:spcPts val="0"/>
              </a:spcBef>
              <a:spcAft>
                <a:spcPts val="0"/>
              </a:spcAft>
            </a:pPr>
            <a:r>
              <a:rPr lang="ru-RU" sz="3600" b="1">
                <a:solidFill>
                  <a:srgbClr val="99CC00"/>
                </a:solidFill>
                <a:latin typeface="Verdana"/>
                <a:ea typeface="Verdana"/>
                <a:sym typeface="Verdana"/>
              </a:rPr>
              <a:t>Образец заголовка</a:t>
            </a:r>
            <a:endParaRPr lang="ru-RU" sz="3600" b="1" dirty="0">
              <a:solidFill>
                <a:srgbClr val="99CC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2285236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олько заголовок" preserve="1">
  <p:cSld name="2_Только заголовок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/>
          <p:nvPr/>
        </p:nvSpPr>
        <p:spPr>
          <a:xfrm>
            <a:off x="838308" y="393585"/>
            <a:ext cx="8803904" cy="544830"/>
          </a:xfrm>
          <a:prstGeom prst="roundRect">
            <a:avLst>
              <a:gd name="adj" fmla="val 16667"/>
            </a:avLst>
          </a:prstGeom>
          <a:solidFill>
            <a:srgbClr val="001241"/>
          </a:solidFill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4"/>
          <p:cNvSpPr txBox="1">
            <a:spLocks noGrp="1"/>
          </p:cNvSpPr>
          <p:nvPr>
            <p:ph type="sldNum" idx="12"/>
          </p:nvPr>
        </p:nvSpPr>
        <p:spPr>
          <a:xfrm>
            <a:off x="8611722" y="6356351"/>
            <a:ext cx="274355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1" name="Google Shape;31;p14"/>
          <p:cNvSpPr txBox="1"/>
          <p:nvPr/>
        </p:nvSpPr>
        <p:spPr>
          <a:xfrm>
            <a:off x="4786628" y="1648441"/>
            <a:ext cx="6033761" cy="2554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Поддержка ТРИК: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2"/>
              </a:rPr>
              <a:t>support@trikset.com</a:t>
            </a:r>
            <a:endParaRPr lang="ru-RU" sz="3200" u="sng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Справочный центр ТРИК: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2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help.trikset.com</a:t>
            </a:r>
            <a:endParaRPr sz="3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14"/>
          <p:cNvSpPr txBox="1"/>
          <p:nvPr/>
        </p:nvSpPr>
        <p:spPr>
          <a:xfrm flipH="1">
            <a:off x="838234" y="322646"/>
            <a:ext cx="8804047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3600" b="1" dirty="0">
                <a:solidFill>
                  <a:srgbClr val="99CC00"/>
                </a:solidFill>
                <a:latin typeface="Verdana"/>
                <a:ea typeface="Verdana"/>
                <a:cs typeface="Verdana"/>
                <a:sym typeface="Verdana"/>
              </a:rPr>
              <a:t>Информация и контакты</a:t>
            </a:r>
            <a:endParaRPr sz="3600" b="1" dirty="0">
              <a:solidFill>
                <a:srgbClr val="99CC0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33" name="Google Shape;33;p1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75356" y="2214584"/>
            <a:ext cx="3593254" cy="3592786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14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814754" y="5054082"/>
            <a:ext cx="2581611" cy="40005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14"/>
          <p:cNvSpPr txBox="1"/>
          <p:nvPr/>
        </p:nvSpPr>
        <p:spPr>
          <a:xfrm>
            <a:off x="7485933" y="5026124"/>
            <a:ext cx="1005663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trikset</a:t>
            </a:r>
            <a:endParaRPr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965806" y="1580971"/>
            <a:ext cx="25640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3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trikset.com</a:t>
            </a:r>
            <a:endParaRPr lang="ru-RU" sz="36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5887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reativecommons.org/licenses/by-nc-sa/3.0" TargetMode="Externa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body" idx="1"/>
          </p:nvPr>
        </p:nvSpPr>
        <p:spPr>
          <a:xfrm>
            <a:off x="838308" y="1518250"/>
            <a:ext cx="10516970" cy="4649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sldNum" idx="12"/>
          </p:nvPr>
        </p:nvSpPr>
        <p:spPr>
          <a:xfrm>
            <a:off x="8611722" y="6356351"/>
            <a:ext cx="274355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2" name="Google Shape;12;p11"/>
          <p:cNvPicPr preferRelativeResize="0"/>
          <p:nvPr/>
        </p:nvPicPr>
        <p:blipFill rotWithShape="1">
          <a:blip r:embed="rId5">
            <a:alphaModFix/>
          </a:blip>
          <a:srcRect l="6972" t="36957" r="7355" b="36954"/>
          <a:stretch/>
        </p:blipFill>
        <p:spPr>
          <a:xfrm>
            <a:off x="9946575" y="396000"/>
            <a:ext cx="1782233" cy="540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1"/>
          <p:cNvSpPr txBox="1"/>
          <p:nvPr/>
        </p:nvSpPr>
        <p:spPr>
          <a:xfrm>
            <a:off x="1581356" y="6314627"/>
            <a:ext cx="2429192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Распространяется по лицензии </a:t>
            </a:r>
            <a:r>
              <a:rPr lang="ru-RU" sz="1200" b="0" i="0" u="sng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  <a:hlinkClick r:id="rId6"/>
              </a:rPr>
              <a:t>Creative Commons BY-NC-SA</a:t>
            </a:r>
            <a:endParaRPr sz="1200" b="0" i="0" u="none" strike="noStrike" cap="none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11"/>
          <p:cNvSpPr txBox="1"/>
          <p:nvPr/>
        </p:nvSpPr>
        <p:spPr>
          <a:xfrm>
            <a:off x="4162968" y="6314626"/>
            <a:ext cx="391528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ru-RU" sz="1200" b="0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200" b="0" i="0" u="none" strike="noStrike" cap="none" dirty="0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rPr>
              <a:t>2020</a:t>
            </a:r>
            <a:endParaRPr sz="1200" b="0" i="0" u="none" strike="noStrike" cap="none" dirty="0">
              <a:solidFill>
                <a:srgbClr val="59595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28784" y="6434126"/>
            <a:ext cx="739713" cy="2587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033098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5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63234" y="2174489"/>
            <a:ext cx="8267120" cy="702526"/>
          </a:xfrm>
          <a:prstGeom prst="rect">
            <a:avLst/>
          </a:prstGeom>
        </p:spPr>
        <p:txBody>
          <a:bodyPr anchor="t"/>
          <a:lstStyle/>
          <a:p>
            <a:pPr marL="0" indent="0" algn="ctr">
              <a:buNone/>
            </a:pPr>
            <a:r>
              <a:rPr lang="ru-RU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Математические операции</a:t>
            </a:r>
            <a:endParaRPr lang="ru-RU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37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>
            <a:extLst>
              <a:ext uri="{FF2B5EF4-FFF2-40B4-BE49-F238E27FC236}">
                <a16:creationId xmlns:a16="http://schemas.microsoft.com/office/drawing/2014/main" id="{4DDF8AE7-DDBD-4A76-B6F3-A374C2AB4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34" y="1272048"/>
            <a:ext cx="10516970" cy="782995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Математические выражения:</a:t>
            </a:r>
            <a:endParaRPr lang="ru-RU" dirty="0"/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A89A32FB-CCCA-48CA-B64C-DB84FE9B6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Trebuchet MS"/>
              </a:rPr>
              <a:t>Блоки вывода</a:t>
            </a:r>
            <a:endParaRPr lang="ru-RU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52AEC542-FBA5-4FAC-93CE-7B9A1619C66F}"/>
              </a:ext>
            </a:extLst>
          </p:cNvPr>
          <p:cNvSpPr/>
          <p:nvPr/>
        </p:nvSpPr>
        <p:spPr>
          <a:xfrm>
            <a:off x="604929" y="5814230"/>
            <a:ext cx="7268066" cy="46166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309991-BBAE-47EA-9D8B-E2CBA988011F}"/>
              </a:ext>
            </a:extLst>
          </p:cNvPr>
          <p:cNvSpPr txBox="1"/>
          <p:nvPr/>
        </p:nvSpPr>
        <p:spPr>
          <a:xfrm>
            <a:off x="604929" y="5814230"/>
            <a:ext cx="7268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Необходимо ставить галочку в свойстве «Вычислять»!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7EFCA4D-CD0A-4132-8364-67CA59A764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6843" y="4485195"/>
            <a:ext cx="2743200" cy="1790700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764139E2-A73B-4822-A561-1F201AFD00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34" y="1989645"/>
            <a:ext cx="7267575" cy="33909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23A03E3-BA36-403A-BEEA-CA3B68093878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929" r="14527" b="3156"/>
          <a:stretch/>
        </p:blipFill>
        <p:spPr>
          <a:xfrm>
            <a:off x="9792846" y="1223951"/>
            <a:ext cx="2027197" cy="2902867"/>
          </a:xfrm>
          <a:prstGeom prst="rect">
            <a:avLst/>
          </a:prstGeom>
        </p:spPr>
      </p:pic>
      <p:sp>
        <p:nvSpPr>
          <p:cNvPr id="10" name="Овал 9"/>
          <p:cNvSpPr/>
          <p:nvPr/>
        </p:nvSpPr>
        <p:spPr>
          <a:xfrm>
            <a:off x="8795489" y="4835125"/>
            <a:ext cx="3024554" cy="672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26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>
            <a:extLst>
              <a:ext uri="{FF2B5EF4-FFF2-40B4-BE49-F238E27FC236}">
                <a16:creationId xmlns:a16="http://schemas.microsoft.com/office/drawing/2014/main" id="{4DDF8AE7-DDBD-4A76-B6F3-A374C2AB4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7947" y="1095324"/>
            <a:ext cx="10743899" cy="81831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Задачи на самостоятельную работу:</a:t>
            </a:r>
            <a:endParaRPr lang="ru-RU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A89A32FB-CCCA-48CA-B64C-DB84FE9B6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Задачи</a:t>
            </a:r>
          </a:p>
        </p:txBody>
      </p:sp>
      <p:sp>
        <p:nvSpPr>
          <p:cNvPr id="2" name="Текст 12">
            <a:extLst>
              <a:ext uri="{FF2B5EF4-FFF2-40B4-BE49-F238E27FC236}">
                <a16:creationId xmlns:a16="http://schemas.microsoft.com/office/drawing/2014/main" id="{574BC217-F67C-4AB3-9C40-096896218FAB}"/>
              </a:ext>
            </a:extLst>
          </p:cNvPr>
          <p:cNvSpPr txBox="1">
            <a:spLocks/>
          </p:cNvSpPr>
          <p:nvPr/>
        </p:nvSpPr>
        <p:spPr>
          <a:xfrm>
            <a:off x="436097" y="2307538"/>
            <a:ext cx="8750105" cy="30307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 ea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 eaLnBrk="1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114300" indent="0" algn="just">
              <a:buNone/>
            </a:pP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Выведите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на экран контроллера результаты следующих математических выражений: 5 + 7, 8 + 6, 9 + 4. </a:t>
            </a:r>
          </a:p>
          <a:p>
            <a:pPr marL="114300" indent="0" algn="just">
              <a:buNone/>
            </a:pPr>
            <a:r>
              <a:rPr lang="ru-RU" dirty="0"/>
              <a:t>Выведите на экран контроллера результаты следующих математических выражений: 5 * 4, 6 * 3, 7 * 2. Проверьте себя по таблице умножения.</a:t>
            </a:r>
          </a:p>
          <a:p>
            <a:pPr marL="114300" indent="0" algn="just">
              <a:buNone/>
            </a:pPr>
            <a:r>
              <a:rPr lang="ru-RU" dirty="0"/>
              <a:t>Выведите по очереди результаты всех выражений из пункта 1.</a:t>
            </a:r>
          </a:p>
          <a:p>
            <a:pPr marL="114300" indent="0" algn="just">
              <a:buNone/>
            </a:pPr>
            <a:r>
              <a:rPr lang="ru-RU" dirty="0"/>
              <a:t>Замените «*» на «</a:t>
            </a:r>
            <a:r>
              <a:rPr lang="en-US" dirty="0"/>
              <a:t>/</a:t>
            </a:r>
            <a:r>
              <a:rPr lang="ru-RU" dirty="0"/>
              <a:t>» в пункте 2. Выведите результаты на экран контроллера.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981FFBF-75AB-44BA-9D7C-2782CAE7CC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6202" y="1364496"/>
            <a:ext cx="2843380" cy="2837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189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519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>
            <a:extLst>
              <a:ext uri="{FF2B5EF4-FFF2-40B4-BE49-F238E27FC236}">
                <a16:creationId xmlns:a16="http://schemas.microsoft.com/office/drawing/2014/main" id="{4DDF8AE7-DDBD-4A76-B6F3-A374C2AB4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34" y="1184160"/>
            <a:ext cx="10516970" cy="150277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Переменная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– это объект, который имеет имя и значение.</a:t>
            </a:r>
          </a:p>
          <a:p>
            <a:pPr marL="114300" indent="0">
              <a:buNone/>
            </a:pP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Переменная связана с ячейкой оперативной памяти, где хранится ее значение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dirty="0"/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A89A32FB-CCCA-48CA-B64C-DB84FE9B6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34" y="390368"/>
            <a:ext cx="9729213" cy="612000"/>
          </a:xfrm>
        </p:spPr>
        <p:txBody>
          <a:bodyPr/>
          <a:lstStyle/>
          <a:p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Переменная</a:t>
            </a: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B1D5D78-5CCA-4C14-8162-04477EBE51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8108" y="4070183"/>
            <a:ext cx="4522872" cy="239644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FC607B6D-8600-452F-9D2C-0B3C1C95C57A}"/>
              </a:ext>
            </a:extLst>
          </p:cNvPr>
          <p:cNvSpPr txBox="1"/>
          <p:nvPr/>
        </p:nvSpPr>
        <p:spPr>
          <a:xfrm>
            <a:off x="3582186" y="3959258"/>
            <a:ext cx="3671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01FD"/>
                </a:solidFill>
              </a:rPr>
              <a:t>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47962" y="2686059"/>
            <a:ext cx="1057066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Имя переменной </a:t>
            </a:r>
            <a:r>
              <a:rPr lang="ru-RU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является уникальным и может состоять из любого набора символов. </a:t>
            </a:r>
            <a:r>
              <a:rPr lang="ru-RU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Значение переменной </a:t>
            </a:r>
            <a:r>
              <a:rPr lang="ru-RU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– число или набор символов, хранящиеся в связанной ячейке памяти.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57772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Инициализация переменной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38234" y="1364566"/>
            <a:ext cx="105170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>
                <a:latin typeface="Calibri" panose="020F0502020204030204" pitchFamily="34" charset="0"/>
              </a:rPr>
              <a:t>Прежде чем </a:t>
            </a:r>
            <a:r>
              <a:rPr lang="ru-RU" sz="2800" dirty="0" smtClean="0">
                <a:latin typeface="Calibri" panose="020F0502020204030204" pitchFamily="34" charset="0"/>
              </a:rPr>
              <a:t>использовать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ru-RU" sz="2800" dirty="0" smtClean="0">
                <a:latin typeface="Calibri" panose="020F0502020204030204" pitchFamily="34" charset="0"/>
              </a:rPr>
              <a:t>переменную </a:t>
            </a:r>
            <a:r>
              <a:rPr lang="ru-RU" sz="2800" dirty="0">
                <a:latin typeface="Calibri" panose="020F0502020204030204" pitchFamily="34" charset="0"/>
              </a:rPr>
              <a:t>в </a:t>
            </a:r>
            <a:r>
              <a:rPr lang="ru-RU" sz="2800" dirty="0" smtClean="0">
                <a:latin typeface="Calibri" panose="020F0502020204030204" pitchFamily="34" charset="0"/>
              </a:rPr>
              <a:t>программе, </a:t>
            </a:r>
            <a:r>
              <a:rPr lang="ru-RU" sz="2800" dirty="0">
                <a:latin typeface="Calibri" panose="020F0502020204030204" pitchFamily="34" charset="0"/>
              </a:rPr>
              <a:t>надо обязательно дать её описание, то есть сказать, какое имя имеет </a:t>
            </a:r>
            <a:r>
              <a:rPr lang="ru-RU" sz="2800" dirty="0" smtClean="0">
                <a:latin typeface="Calibri" panose="020F0502020204030204" pitchFamily="34" charset="0"/>
              </a:rPr>
              <a:t>переменная и указать ее значение. Такой процесс называется инициализацией переменной.</a:t>
            </a:r>
            <a:endParaRPr lang="ru-RU" sz="2800" dirty="0"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0818" y="3555922"/>
            <a:ext cx="76373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Операторы инициализации переменной</a:t>
            </a:r>
            <a:endParaRPr lang="ru-RU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7" t="5248" r="6765" b="5950"/>
          <a:stretch/>
        </p:blipFill>
        <p:spPr bwMode="auto">
          <a:xfrm>
            <a:off x="3172306" y="4259218"/>
            <a:ext cx="2067951" cy="173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74" t="8169" r="3960" b="7235"/>
          <a:stretch/>
        </p:blipFill>
        <p:spPr bwMode="auto">
          <a:xfrm>
            <a:off x="6568207" y="4164995"/>
            <a:ext cx="2349304" cy="1580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1973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Оператор присваивания</a:t>
            </a:r>
            <a:endParaRPr lang="ru-RU" dirty="0"/>
          </a:p>
        </p:txBody>
      </p:sp>
      <p:sp>
        <p:nvSpPr>
          <p:cNvPr id="5" name="Прямоугольник: скругленные углы 9">
            <a:extLst>
              <a:ext uri="{FF2B5EF4-FFF2-40B4-BE49-F238E27FC236}">
                <a16:creationId xmlns:a16="http://schemas.microsoft.com/office/drawing/2014/main" id="{D018A6CB-6A62-44D1-819F-904B1EDB8851}"/>
              </a:ext>
            </a:extLst>
          </p:cNvPr>
          <p:cNvSpPr/>
          <p:nvPr/>
        </p:nvSpPr>
        <p:spPr>
          <a:xfrm>
            <a:off x="8263722" y="2601183"/>
            <a:ext cx="301658" cy="3801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CC3A38-59F8-400A-A8BC-E5A9CCC3B989}"/>
              </a:ext>
            </a:extLst>
          </p:cNvPr>
          <p:cNvSpPr txBox="1"/>
          <p:nvPr/>
        </p:nvSpPr>
        <p:spPr>
          <a:xfrm>
            <a:off x="7875062" y="2468094"/>
            <a:ext cx="12009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a = 5;</a:t>
            </a:r>
            <a:endParaRPr lang="ru-RU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005B1B93-8E12-4EF4-89D7-C5E9424EF7DD}"/>
              </a:ext>
            </a:extLst>
          </p:cNvPr>
          <p:cNvCxnSpPr>
            <a:cxnSpLocks/>
          </p:cNvCxnSpPr>
          <p:nvPr/>
        </p:nvCxnSpPr>
        <p:spPr>
          <a:xfrm flipH="1">
            <a:off x="8475547" y="2253042"/>
            <a:ext cx="322802" cy="26798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0E0474E-68F1-450B-97C7-9AA602BF3FEF}"/>
              </a:ext>
            </a:extLst>
          </p:cNvPr>
          <p:cNvSpPr txBox="1"/>
          <p:nvPr/>
        </p:nvSpPr>
        <p:spPr>
          <a:xfrm>
            <a:off x="8798349" y="2011753"/>
            <a:ext cx="3100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/>
              <a:t>Оператор присваивания</a:t>
            </a:r>
          </a:p>
        </p:txBody>
      </p:sp>
      <p:sp>
        <p:nvSpPr>
          <p:cNvPr id="9" name="Прямоугольник: скругленные углы 15">
            <a:extLst>
              <a:ext uri="{FF2B5EF4-FFF2-40B4-BE49-F238E27FC236}">
                <a16:creationId xmlns:a16="http://schemas.microsoft.com/office/drawing/2014/main" id="{3B67913E-85EE-4276-8B33-3B48A774CF62}"/>
              </a:ext>
            </a:extLst>
          </p:cNvPr>
          <p:cNvSpPr/>
          <p:nvPr/>
        </p:nvSpPr>
        <p:spPr>
          <a:xfrm>
            <a:off x="2429330" y="3114425"/>
            <a:ext cx="5659588" cy="40011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547B190-A5FC-4258-9B51-751C48169E56}"/>
              </a:ext>
            </a:extLst>
          </p:cNvPr>
          <p:cNvSpPr txBox="1"/>
          <p:nvPr/>
        </p:nvSpPr>
        <p:spPr>
          <a:xfrm>
            <a:off x="2598146" y="3114425"/>
            <a:ext cx="54585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При записи нового значения, старое стирается!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44394" y="1519311"/>
            <a:ext cx="62024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Calibri" panose="020F0502020204030204" pitchFamily="34" charset="0"/>
              </a:rPr>
              <a:t>Для того чтобы изменить значение переменной используется оператор присваивания</a:t>
            </a:r>
            <a:endParaRPr lang="ru-RU" sz="2800" dirty="0">
              <a:latin typeface="Calibri" panose="020F050202020403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1" t="7014" r="3970" b="7404"/>
          <a:stretch/>
        </p:blipFill>
        <p:spPr bwMode="auto">
          <a:xfrm>
            <a:off x="1402391" y="3945211"/>
            <a:ext cx="5877401" cy="2047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637307" y="4493851"/>
            <a:ext cx="370125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dirty="0" smtClean="0">
                <a:latin typeface="Calibri" panose="020F0502020204030204" pitchFamily="34" charset="0"/>
              </a:rPr>
              <a:t>Какое значение будет иметь переменная х после выполнения программы?</a:t>
            </a:r>
            <a:endParaRPr lang="ru-RU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1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A89A32FB-CCCA-48CA-B64C-DB84FE9B6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840" y="395926"/>
            <a:ext cx="9335944" cy="593166"/>
          </a:xfrm>
        </p:spPr>
        <p:txBody>
          <a:bodyPr/>
          <a:lstStyle/>
          <a:p>
            <a:r>
              <a:rPr lang="ru-RU" dirty="0"/>
              <a:t>Блоки вывода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43AA660-93E8-4BAA-B074-8AC020D440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8956" y="2753951"/>
            <a:ext cx="3495675" cy="3305175"/>
          </a:xfrm>
          <a:prstGeom prst="rect">
            <a:avLst/>
          </a:prstGeom>
        </p:spPr>
      </p:pic>
      <p:sp>
        <p:nvSpPr>
          <p:cNvPr id="17" name="Текст 12">
            <a:extLst>
              <a:ext uri="{FF2B5EF4-FFF2-40B4-BE49-F238E27FC236}">
                <a16:creationId xmlns:a16="http://schemas.microsoft.com/office/drawing/2014/main" id="{54D7E1DD-ECEC-4800-B3B5-32F80FFA3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7840" y="1178703"/>
            <a:ext cx="10565126" cy="136755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Для вывода значения переменной используются блоки «Напечатать 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текст» или </a:t>
            </a:r>
            <a:r>
              <a:rPr lang="ru-RU" dirty="0" smtClean="0">
                <a:latin typeface="Calibri" panose="020F0502020204030204" pitchFamily="34" charset="0"/>
                <a:cs typeface="Calibri" panose="020F0502020204030204" pitchFamily="34" charset="0"/>
              </a:rPr>
              <a:t>«Сказать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>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863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>
            <a:extLst>
              <a:ext uri="{FF2B5EF4-FFF2-40B4-BE49-F238E27FC236}">
                <a16:creationId xmlns:a16="http://schemas.microsoft.com/office/drawing/2014/main" id="{4DDF8AE7-DDBD-4A76-B6F3-A374C2AB4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34" y="1272048"/>
            <a:ext cx="10516970" cy="782995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Вывод </a:t>
            </a:r>
            <a:r>
              <a:rPr lang="ru-RU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значения переменной </a:t>
            </a: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ru-RU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дисплей</a:t>
            </a:r>
            <a:r>
              <a:rPr lang="ru-RU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u-RU" dirty="0"/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A89A32FB-CCCA-48CA-B64C-DB84FE9B6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Trebuchet MS"/>
              </a:rPr>
              <a:t>Блоки вывода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3096F04-5134-41A4-BB37-EE60031185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80341" y="4072380"/>
            <a:ext cx="3339702" cy="220351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2B3028B-4D55-45E5-970D-ED17D2BEBCF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474" t="5438" r="2202" b="843"/>
          <a:stretch/>
        </p:blipFill>
        <p:spPr>
          <a:xfrm>
            <a:off x="807605" y="2055043"/>
            <a:ext cx="6862715" cy="336536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FEAB967-E1FC-4C12-B102-4D33D60408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62643" y="989092"/>
            <a:ext cx="2057400" cy="2952750"/>
          </a:xfrm>
          <a:prstGeom prst="rect">
            <a:avLst/>
          </a:prstGeom>
        </p:spPr>
      </p:pic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52AEC542-FBA5-4FAC-93CE-7B9A1619C66F}"/>
              </a:ext>
            </a:extLst>
          </p:cNvPr>
          <p:cNvSpPr/>
          <p:nvPr/>
        </p:nvSpPr>
        <p:spPr>
          <a:xfrm>
            <a:off x="604929" y="5814230"/>
            <a:ext cx="7268066" cy="46166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309991-BBAE-47EA-9D8B-E2CBA988011F}"/>
              </a:ext>
            </a:extLst>
          </p:cNvPr>
          <p:cNvSpPr txBox="1"/>
          <p:nvPr/>
        </p:nvSpPr>
        <p:spPr>
          <a:xfrm>
            <a:off x="604929" y="5814230"/>
            <a:ext cx="7268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Необходимо ставить галочку в свойстве «Вычислять»!</a:t>
            </a:r>
          </a:p>
        </p:txBody>
      </p:sp>
      <p:sp>
        <p:nvSpPr>
          <p:cNvPr id="2" name="Овал 1"/>
          <p:cNvSpPr/>
          <p:nvPr/>
        </p:nvSpPr>
        <p:spPr>
          <a:xfrm>
            <a:off x="8314006" y="4501662"/>
            <a:ext cx="3024554" cy="672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4755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>
            <a:extLst>
              <a:ext uri="{FF2B5EF4-FFF2-40B4-BE49-F238E27FC236}">
                <a16:creationId xmlns:a16="http://schemas.microsoft.com/office/drawing/2014/main" id="{4DDF8AE7-DDBD-4A76-B6F3-A374C2AB4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7227" y="1272048"/>
            <a:ext cx="8460511" cy="782995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Вывод </a:t>
            </a:r>
            <a:r>
              <a:rPr lang="ru-RU" sz="2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значения переменной </a:t>
            </a:r>
            <a:r>
              <a:rPr lang="ru-RU" b="1" dirty="0">
                <a:latin typeface="Calibri" panose="020F0502020204030204" pitchFamily="34" charset="0"/>
                <a:cs typeface="Calibri" panose="020F0502020204030204" pitchFamily="34" charset="0"/>
              </a:rPr>
              <a:t>в «диалоговое окно»</a:t>
            </a: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u-RU" dirty="0"/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A89A32FB-CCCA-48CA-B64C-DB84FE9B6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Trebuchet MS"/>
              </a:rPr>
              <a:t>Блоки вывода</a:t>
            </a:r>
            <a:endParaRPr lang="ru-RU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52AEC542-FBA5-4FAC-93CE-7B9A1619C66F}"/>
              </a:ext>
            </a:extLst>
          </p:cNvPr>
          <p:cNvSpPr/>
          <p:nvPr/>
        </p:nvSpPr>
        <p:spPr>
          <a:xfrm>
            <a:off x="1029739" y="4588405"/>
            <a:ext cx="7268066" cy="46166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309991-BBAE-47EA-9D8B-E2CBA988011F}"/>
              </a:ext>
            </a:extLst>
          </p:cNvPr>
          <p:cNvSpPr txBox="1"/>
          <p:nvPr/>
        </p:nvSpPr>
        <p:spPr>
          <a:xfrm>
            <a:off x="1029739" y="4572125"/>
            <a:ext cx="7268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Необходимо ставить галочку в свойстве «Вычислять»!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526E67A-36B0-4DC2-9910-E1967CB3F2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0193" y="4588405"/>
            <a:ext cx="2609850" cy="1752600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CCF76C5-DDDB-45D9-AAFE-B14FDE2AEE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1180" y="2055043"/>
            <a:ext cx="7286625" cy="19812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726D846-5804-41C2-B202-E8AAAE40E5A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0719" t="3437" b="27973"/>
          <a:stretch/>
        </p:blipFill>
        <p:spPr>
          <a:xfrm>
            <a:off x="8874227" y="1371191"/>
            <a:ext cx="3162744" cy="2884165"/>
          </a:xfrm>
          <a:prstGeom prst="rect">
            <a:avLst/>
          </a:prstGeom>
        </p:spPr>
      </p:pic>
      <p:sp>
        <p:nvSpPr>
          <p:cNvPr id="10" name="Овал 9"/>
          <p:cNvSpPr/>
          <p:nvPr/>
        </p:nvSpPr>
        <p:spPr>
          <a:xfrm>
            <a:off x="8874227" y="4819237"/>
            <a:ext cx="3024554" cy="672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9210193" y="1223892"/>
            <a:ext cx="2465992" cy="647114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16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>
            <a:extLst>
              <a:ext uri="{FF2B5EF4-FFF2-40B4-BE49-F238E27FC236}">
                <a16:creationId xmlns:a16="http://schemas.microsoft.com/office/drawing/2014/main" id="{4DDF8AE7-DDBD-4A76-B6F3-A374C2AB4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6964" y="1033691"/>
            <a:ext cx="10516970" cy="782995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Математические выражения:</a:t>
            </a:r>
            <a:endParaRPr lang="ru-RU" dirty="0"/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A89A32FB-CCCA-48CA-B64C-DB84FE9B6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Trebuchet MS"/>
              </a:rPr>
              <a:t>Блоки вывода</a:t>
            </a:r>
            <a:endParaRPr lang="ru-RU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52AEC542-FBA5-4FAC-93CE-7B9A1619C66F}"/>
              </a:ext>
            </a:extLst>
          </p:cNvPr>
          <p:cNvSpPr/>
          <p:nvPr/>
        </p:nvSpPr>
        <p:spPr>
          <a:xfrm>
            <a:off x="604929" y="5814230"/>
            <a:ext cx="7268066" cy="46166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309991-BBAE-47EA-9D8B-E2CBA988011F}"/>
              </a:ext>
            </a:extLst>
          </p:cNvPr>
          <p:cNvSpPr txBox="1"/>
          <p:nvPr/>
        </p:nvSpPr>
        <p:spPr>
          <a:xfrm>
            <a:off x="604929" y="5814230"/>
            <a:ext cx="7268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Необходимо ставить галочку в свойстве «Вычислять»!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45883E10-C4A9-4542-8E04-A39582BA5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3844" y="1898470"/>
            <a:ext cx="7353300" cy="3400425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5A5EDAB-5EE2-4DA8-827F-23D00E9CD3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13187"/>
          <a:stretch/>
        </p:blipFill>
        <p:spPr>
          <a:xfrm>
            <a:off x="9769329" y="989092"/>
            <a:ext cx="2050714" cy="296227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7EFCA4D-CD0A-4132-8364-67CA59A76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6843" y="4485195"/>
            <a:ext cx="2743200" cy="1790700"/>
          </a:xfrm>
          <a:prstGeom prst="rect">
            <a:avLst/>
          </a:prstGeom>
        </p:spPr>
      </p:pic>
      <p:sp>
        <p:nvSpPr>
          <p:cNvPr id="10" name="Овал 9"/>
          <p:cNvSpPr/>
          <p:nvPr/>
        </p:nvSpPr>
        <p:spPr>
          <a:xfrm>
            <a:off x="8936166" y="4837899"/>
            <a:ext cx="3024554" cy="672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01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>
            <a:extLst>
              <a:ext uri="{FF2B5EF4-FFF2-40B4-BE49-F238E27FC236}">
                <a16:creationId xmlns:a16="http://schemas.microsoft.com/office/drawing/2014/main" id="{4DDF8AE7-DDBD-4A76-B6F3-A374C2AB4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34" y="1272048"/>
            <a:ext cx="10516970" cy="782995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2800" b="1" dirty="0">
                <a:latin typeface="Calibri" panose="020F0502020204030204" pitchFamily="34" charset="0"/>
                <a:cs typeface="Calibri" panose="020F0502020204030204" pitchFamily="34" charset="0"/>
              </a:rPr>
              <a:t>Математические выражения:</a:t>
            </a:r>
            <a:endParaRPr lang="ru-RU" dirty="0"/>
          </a:p>
        </p:txBody>
      </p:sp>
      <p:sp>
        <p:nvSpPr>
          <p:cNvPr id="12" name="Заголовок 11">
            <a:extLst>
              <a:ext uri="{FF2B5EF4-FFF2-40B4-BE49-F238E27FC236}">
                <a16:creationId xmlns:a16="http://schemas.microsoft.com/office/drawing/2014/main" id="{A89A32FB-CCCA-48CA-B64C-DB84FE9B6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Trebuchet MS"/>
              </a:rPr>
              <a:t>Блоки вывода</a:t>
            </a:r>
            <a:endParaRPr lang="ru-RU" dirty="0"/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52AEC542-FBA5-4FAC-93CE-7B9A1619C66F}"/>
              </a:ext>
            </a:extLst>
          </p:cNvPr>
          <p:cNvSpPr/>
          <p:nvPr/>
        </p:nvSpPr>
        <p:spPr>
          <a:xfrm>
            <a:off x="604929" y="5814230"/>
            <a:ext cx="7268066" cy="46166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309991-BBAE-47EA-9D8B-E2CBA988011F}"/>
              </a:ext>
            </a:extLst>
          </p:cNvPr>
          <p:cNvSpPr txBox="1"/>
          <p:nvPr/>
        </p:nvSpPr>
        <p:spPr>
          <a:xfrm>
            <a:off x="604929" y="5814230"/>
            <a:ext cx="72680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Необходимо ставить галочку в свойстве «Вычислять»!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7EFCA4D-CD0A-4132-8364-67CA59A764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76843" y="4485195"/>
            <a:ext cx="2743200" cy="1790700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33FE506-8BEA-4DDF-9522-58E2D771B88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518"/>
          <a:stretch/>
        </p:blipFill>
        <p:spPr>
          <a:xfrm>
            <a:off x="9903170" y="1272048"/>
            <a:ext cx="1916873" cy="2962275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906612B-0B27-4AC9-AEF9-D128A35EBA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34" y="1942020"/>
            <a:ext cx="7334250" cy="3438525"/>
          </a:xfrm>
          <a:prstGeom prst="rect">
            <a:avLst/>
          </a:prstGeom>
        </p:spPr>
      </p:pic>
      <p:sp>
        <p:nvSpPr>
          <p:cNvPr id="10" name="Овал 9"/>
          <p:cNvSpPr/>
          <p:nvPr/>
        </p:nvSpPr>
        <p:spPr>
          <a:xfrm>
            <a:off x="8936166" y="4803770"/>
            <a:ext cx="3024554" cy="67247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454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РИК2020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РИК2020" id="{8458A8B9-9527-4959-AF7F-92DF978B7C03}" vid="{F6F3B228-323E-4A15-8A1C-AB1349911E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ТРИК2020</Template>
  <TotalTime>3326</TotalTime>
  <Words>276</Words>
  <Application>Microsoft Office PowerPoint</Application>
  <PresentationFormat>Custom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Verdana</vt:lpstr>
      <vt:lpstr>1_ТРИК2020</vt:lpstr>
      <vt:lpstr>Математические операции</vt:lpstr>
      <vt:lpstr>Переменная</vt:lpstr>
      <vt:lpstr>Инициализация переменной</vt:lpstr>
      <vt:lpstr>Оператор присваивания</vt:lpstr>
      <vt:lpstr>Блоки вывода</vt:lpstr>
      <vt:lpstr>Блоки вывода</vt:lpstr>
      <vt:lpstr>Блоки вывода</vt:lpstr>
      <vt:lpstr>Блоки вывода</vt:lpstr>
      <vt:lpstr>Блоки вывода</vt:lpstr>
      <vt:lpstr>Блоки вывода</vt:lpstr>
      <vt:lpstr>Задачи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Мерецкая</dc:creator>
  <cp:lastModifiedBy>A SHIROKOLOBOV</cp:lastModifiedBy>
  <cp:revision>130</cp:revision>
  <dcterms:created xsi:type="dcterms:W3CDTF">2019-08-15T11:46:00Z</dcterms:created>
  <dcterms:modified xsi:type="dcterms:W3CDTF">2020-11-05T09:59:54Z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20</vt:i4>
  </property>
  <property fmtid="{D5CDD505-2E9C-101B-9397-08002B2CF9AE}" pid="12" name="KSOProductBuildVer">
    <vt:lpwstr>1049-11.2.0.9150</vt:lpwstr>
  </property>
</Properties>
</file>