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1" r:id="rId1"/>
  </p:sldMasterIdLst>
  <p:notesMasterIdLst>
    <p:notesMasterId r:id="rId19"/>
  </p:notesMasterIdLst>
  <p:sldIdLst>
    <p:sldId id="256" r:id="rId2"/>
    <p:sldId id="331" r:id="rId3"/>
    <p:sldId id="333" r:id="rId4"/>
    <p:sldId id="342" r:id="rId5"/>
    <p:sldId id="270" r:id="rId6"/>
    <p:sldId id="281" r:id="rId7"/>
    <p:sldId id="271" r:id="rId8"/>
    <p:sldId id="343" r:id="rId9"/>
    <p:sldId id="258" r:id="rId10"/>
    <p:sldId id="300" r:id="rId11"/>
    <p:sldId id="332" r:id="rId12"/>
    <p:sldId id="336" r:id="rId13"/>
    <p:sldId id="335" r:id="rId14"/>
    <p:sldId id="337" r:id="rId15"/>
    <p:sldId id="340" r:id="rId16"/>
    <p:sldId id="338" r:id="rId17"/>
    <p:sldId id="290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4660"/>
  </p:normalViewPr>
  <p:slideViewPr>
    <p:cSldViewPr snapToGrid="0">
      <p:cViewPr varScale="1">
        <p:scale>
          <a:sx n="199" d="100"/>
          <a:sy n="199" d="100"/>
        </p:scale>
        <p:origin x="726" y="15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344b84b0fe_0_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g1344b84b0fe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1344b84b0fe_0_6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4" name="Google Shape;444;g1344b84b0fe_0_6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445" name="Google Shape;445;g1344b84b0fe_0_6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"/>
              <a:t>17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help.trikset.com/" TargetMode="External"/><Relationship Id="rId2" Type="http://schemas.openxmlformats.org/officeDocument/2006/relationships/hyperlink" Target="mailto:support@trikset.com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hyperlink" Target="https://trikset.com/" TargetMode="Externa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ик">
  <p:cSld name="2_Титульный слайд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/>
          <p:nvPr/>
        </p:nvSpPr>
        <p:spPr>
          <a:xfrm>
            <a:off x="1478756" y="1234998"/>
            <a:ext cx="6199500" cy="1296000"/>
          </a:xfrm>
          <a:prstGeom prst="roundRect">
            <a:avLst>
              <a:gd name="adj" fmla="val 16667"/>
            </a:avLst>
          </a:prstGeom>
          <a:solidFill>
            <a:srgbClr val="00124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8"/>
          <p:cNvSpPr txBox="1">
            <a:spLocks noGrp="1"/>
          </p:cNvSpPr>
          <p:nvPr>
            <p:ph type="ctrTitle"/>
          </p:nvPr>
        </p:nvSpPr>
        <p:spPr>
          <a:xfrm>
            <a:off x="1472544" y="1154810"/>
            <a:ext cx="6199500" cy="12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CC00"/>
              </a:buClr>
              <a:buSzPts val="4500"/>
              <a:buFont typeface="Verdana"/>
              <a:buNone/>
              <a:defRPr sz="3600" b="1" i="0" u="none" strike="noStrike" cap="none">
                <a:solidFill>
                  <a:srgbClr val="99CC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8" name="Google Shape;88;p18"/>
          <p:cNvPicPr preferRelativeResize="0"/>
          <p:nvPr/>
        </p:nvPicPr>
        <p:blipFill rotWithShape="1">
          <a:blip r:embed="rId2">
            <a:alphaModFix/>
          </a:blip>
          <a:srcRect l="3014" t="11565" r="3071" b="11226"/>
          <a:stretch/>
        </p:blipFill>
        <p:spPr>
          <a:xfrm>
            <a:off x="628650" y="360671"/>
            <a:ext cx="2195579" cy="42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70C7E13-00B0-BC7F-ABF9-EE76F9EF0D5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51599" y="2467998"/>
            <a:ext cx="2240802" cy="224080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>
  <p:cSld name="Заголовок раздела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92" name="Google Shape;92;p19"/>
          <p:cNvSpPr/>
          <p:nvPr/>
        </p:nvSpPr>
        <p:spPr>
          <a:xfrm>
            <a:off x="628649" y="270000"/>
            <a:ext cx="6602100" cy="459000"/>
          </a:xfrm>
          <a:prstGeom prst="roundRect">
            <a:avLst>
              <a:gd name="adj" fmla="val 16667"/>
            </a:avLst>
          </a:prstGeom>
          <a:solidFill>
            <a:srgbClr val="00124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9"/>
          <p:cNvSpPr txBox="1">
            <a:spLocks noGrp="1"/>
          </p:cNvSpPr>
          <p:nvPr>
            <p:ph type="body" idx="1"/>
          </p:nvPr>
        </p:nvSpPr>
        <p:spPr>
          <a:xfrm>
            <a:off x="628649" y="1138687"/>
            <a:ext cx="7886700" cy="3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title"/>
          </p:nvPr>
        </p:nvSpPr>
        <p:spPr>
          <a:xfrm>
            <a:off x="628594" y="282819"/>
            <a:ext cx="66021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CC00"/>
              </a:buClr>
              <a:buSzPts val="2700"/>
              <a:buFont typeface="Verdana"/>
              <a:buNone/>
              <a:defRPr sz="2700" b="1" i="0" u="none" strike="noStrike" cap="none">
                <a:solidFill>
                  <a:srgbClr val="99CC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олько заголовок">
  <p:cSld name="1_Только заголовок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/>
          <p:nvPr/>
        </p:nvSpPr>
        <p:spPr>
          <a:xfrm>
            <a:off x="628649" y="270000"/>
            <a:ext cx="6602100" cy="459000"/>
          </a:xfrm>
          <a:prstGeom prst="roundRect">
            <a:avLst>
              <a:gd name="adj" fmla="val 16667"/>
            </a:avLst>
          </a:prstGeom>
          <a:solidFill>
            <a:srgbClr val="00124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98" name="Google Shape;98;p20"/>
          <p:cNvSpPr txBox="1"/>
          <p:nvPr/>
        </p:nvSpPr>
        <p:spPr>
          <a:xfrm>
            <a:off x="3057525" y="1210692"/>
            <a:ext cx="5600700" cy="8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Поддержка ТРИК: </a:t>
            </a:r>
            <a:r>
              <a:rPr lang="ru" sz="24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support@trikset.com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Справочный центр ТРИК: </a:t>
            </a:r>
            <a:r>
              <a:rPr lang="ru" sz="24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help.trikset.com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0"/>
          <p:cNvSpPr txBox="1"/>
          <p:nvPr/>
        </p:nvSpPr>
        <p:spPr>
          <a:xfrm flipH="1">
            <a:off x="628669" y="241984"/>
            <a:ext cx="66021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" sz="2700" b="1" i="0" u="none" strike="noStrike" cap="none">
                <a:solidFill>
                  <a:srgbClr val="99CC00"/>
                </a:solidFill>
                <a:latin typeface="Verdana"/>
                <a:ea typeface="Verdana"/>
                <a:cs typeface="Verdana"/>
                <a:sym typeface="Verdana"/>
              </a:rPr>
              <a:t>Информация и контакты</a:t>
            </a:r>
            <a:endParaRPr sz="2700" b="1" i="0" u="none" strike="noStrike" cap="none">
              <a:solidFill>
                <a:srgbClr val="99CC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00" name="Google Shape;100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1480" y="1660938"/>
            <a:ext cx="2694590" cy="269459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0"/>
          <p:cNvSpPr txBox="1"/>
          <p:nvPr/>
        </p:nvSpPr>
        <p:spPr>
          <a:xfrm>
            <a:off x="4026819" y="2124153"/>
            <a:ext cx="1419576" cy="376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" sz="20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trikset</a:t>
            </a:r>
            <a:endParaRPr sz="2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0"/>
          <p:cNvSpPr txBox="1"/>
          <p:nvPr/>
        </p:nvSpPr>
        <p:spPr>
          <a:xfrm>
            <a:off x="724260" y="1185728"/>
            <a:ext cx="19230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" sz="27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trikset.com</a:t>
            </a:r>
            <a:endParaRPr sz="27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00525D6-BF2B-F0A9-F86A-42A75EEB0B4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141345" y="2084944"/>
            <a:ext cx="809626" cy="4554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lank Slide" type="blank" userDrawn="1">
  <p:cSld name="Blank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2078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hyperlink" Target="http://creativecommons.org/licenses/by-nc-sa/3.0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49" y="1138687"/>
            <a:ext cx="7886700" cy="3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  <p:pic>
        <p:nvPicPr>
          <p:cNvPr id="80" name="Google Shape;80;p17"/>
          <p:cNvPicPr preferRelativeResize="0"/>
          <p:nvPr/>
        </p:nvPicPr>
        <p:blipFill rotWithShape="1">
          <a:blip r:embed="rId6">
            <a:alphaModFix/>
          </a:blip>
          <a:srcRect l="6973" t="36957" r="7350" b="36952"/>
          <a:stretch/>
        </p:blipFill>
        <p:spPr>
          <a:xfrm>
            <a:off x="7458959" y="297000"/>
            <a:ext cx="1336500" cy="405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7"/>
          <p:cNvSpPr txBox="1"/>
          <p:nvPr/>
        </p:nvSpPr>
        <p:spPr>
          <a:xfrm>
            <a:off x="1185863" y="4735970"/>
            <a:ext cx="18216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Распространяется по лицензии </a:t>
            </a:r>
            <a:r>
              <a:rPr lang="ru" sz="900" b="0" i="0" u="sng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BY-NC-SA</a:t>
            </a:r>
            <a:endParaRPr sz="900" b="0" i="0" u="none" strike="noStrike" cap="non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7"/>
          <p:cNvSpPr txBox="1"/>
          <p:nvPr/>
        </p:nvSpPr>
        <p:spPr>
          <a:xfrm>
            <a:off x="3121819" y="4735970"/>
            <a:ext cx="29361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ООО «КиберТех»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ru" sz="9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Санкт-Петербург, 202</a:t>
            </a:r>
            <a:r>
              <a:rPr lang="ru-MD" sz="9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sz="900" b="0" i="0" u="none" strike="noStrike" cap="none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21506" y="4825594"/>
            <a:ext cx="554713" cy="194081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7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ru/illustrations/%D0%B3%D0%B0%D0%BB%D0%BE%D1%87%D0%BA%D0%B0-%D1%85%D0%BE%D1%80%D0%BE%D1%88%D0%BE-%D0%B7%D0%BD%D0%B0%D1%87%D0%BE%D0%BA-%D0%B8%D0%BD%D1%82%D0%B5%D1%80%D0%BD%D0%B5%D1%82-2180770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hyperlink" Target="http://192.168.77.1:8080/?action=stream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192.168.77.1:8080/?action=stream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hyperlink" Target="https://github.com/trikset/trik-lobe-server/release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6"/>
          <p:cNvSpPr txBox="1">
            <a:spLocks noGrp="1"/>
          </p:cNvSpPr>
          <p:nvPr>
            <p:ph type="ctrTitle"/>
          </p:nvPr>
        </p:nvSpPr>
        <p:spPr>
          <a:xfrm>
            <a:off x="1472234" y="1274660"/>
            <a:ext cx="6199500" cy="12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9CC00"/>
              </a:buClr>
              <a:buSzPts val="4500"/>
              <a:buFont typeface="Verdana"/>
              <a:buNone/>
            </a:pPr>
            <a:r>
              <a:rPr lang="ru-MD" sz="3200" dirty="0"/>
              <a:t>ИИ для </a:t>
            </a:r>
            <a:r>
              <a:rPr lang="ru-MD" sz="3200" dirty="0" err="1"/>
              <a:t>распознавани</a:t>
            </a:r>
            <a:r>
              <a:rPr lang="ru-RU" sz="3200" dirty="0"/>
              <a:t>я</a:t>
            </a:r>
            <a:r>
              <a:rPr lang="ru-MD" sz="3200" dirty="0"/>
              <a:t> объектов</a:t>
            </a:r>
            <a:endParaRPr sz="2000" dirty="0"/>
          </a:p>
        </p:txBody>
      </p:sp>
      <p:sp>
        <p:nvSpPr>
          <p:cNvPr id="137" name="Google Shape;137;p2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ru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19E5D-853F-ADC3-3F75-2A8A3C2BA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491D4A5-7821-97F8-C963-897F22A7538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9B352FA-799F-5754-DDB6-7AC380B0C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Общая схема</a:t>
            </a:r>
          </a:p>
        </p:txBody>
      </p:sp>
      <p:pic>
        <p:nvPicPr>
          <p:cNvPr id="9" name="Рисунок 8" descr="Компьютер со сплошной заливкой">
            <a:extLst>
              <a:ext uri="{FF2B5EF4-FFF2-40B4-BE49-F238E27FC236}">
                <a16:creationId xmlns:a16="http://schemas.microsoft.com/office/drawing/2014/main" id="{CECEA3CA-A891-68A3-EF3B-1C01DA55D8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85665" y="1697133"/>
            <a:ext cx="2601970" cy="260197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F3EC291-E0B2-6B45-32D9-24A874922B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39095" y="1523602"/>
            <a:ext cx="3469294" cy="260197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5A34B6E-B789-987F-12B8-29F0F2C0DE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5547" y="2365923"/>
            <a:ext cx="1030132" cy="579449"/>
          </a:xfrm>
          <a:prstGeom prst="rect">
            <a:avLst/>
          </a:prstGeom>
        </p:spPr>
      </p:pic>
      <p:sp>
        <p:nvSpPr>
          <p:cNvPr id="23" name="Стрелка: круговая 22">
            <a:extLst>
              <a:ext uri="{FF2B5EF4-FFF2-40B4-BE49-F238E27FC236}">
                <a16:creationId xmlns:a16="http://schemas.microsoft.com/office/drawing/2014/main" id="{D44CBA82-162F-12BE-14E5-2B0C46E9F82E}"/>
              </a:ext>
            </a:extLst>
          </p:cNvPr>
          <p:cNvSpPr/>
          <p:nvPr/>
        </p:nvSpPr>
        <p:spPr>
          <a:xfrm>
            <a:off x="1852737" y="524822"/>
            <a:ext cx="5227879" cy="3281175"/>
          </a:xfrm>
          <a:prstGeom prst="circularArrow">
            <a:avLst>
              <a:gd name="adj1" fmla="val 5302"/>
              <a:gd name="adj2" fmla="val 1088297"/>
              <a:gd name="adj3" fmla="val 20523902"/>
              <a:gd name="adj4" fmla="val 10800000"/>
              <a:gd name="adj5" fmla="val 14120"/>
            </a:avLst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Стрелка: круговая 24">
            <a:extLst>
              <a:ext uri="{FF2B5EF4-FFF2-40B4-BE49-F238E27FC236}">
                <a16:creationId xmlns:a16="http://schemas.microsoft.com/office/drawing/2014/main" id="{11056C3F-92DB-28D1-A598-04DD13E5CA57}"/>
              </a:ext>
            </a:extLst>
          </p:cNvPr>
          <p:cNvSpPr/>
          <p:nvPr/>
        </p:nvSpPr>
        <p:spPr>
          <a:xfrm rot="10800000">
            <a:off x="2301973" y="2165409"/>
            <a:ext cx="4329405" cy="2689220"/>
          </a:xfrm>
          <a:prstGeom prst="circularArrow">
            <a:avLst>
              <a:gd name="adj1" fmla="val 6928"/>
              <a:gd name="adj2" fmla="val 1142319"/>
              <a:gd name="adj3" fmla="val 20506555"/>
              <a:gd name="adj4" fmla="val 10800000"/>
              <a:gd name="adj5" fmla="val 12500"/>
            </a:avLst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Облачко с текстом: прямоугольное со скругленными углами 25">
            <a:extLst>
              <a:ext uri="{FF2B5EF4-FFF2-40B4-BE49-F238E27FC236}">
                <a16:creationId xmlns:a16="http://schemas.microsoft.com/office/drawing/2014/main" id="{8DF941BE-A347-3C0D-5F35-E7F0914774DE}"/>
              </a:ext>
            </a:extLst>
          </p:cNvPr>
          <p:cNvSpPr/>
          <p:nvPr/>
        </p:nvSpPr>
        <p:spPr>
          <a:xfrm flipH="1">
            <a:off x="356365" y="1103205"/>
            <a:ext cx="1412293" cy="840793"/>
          </a:xfrm>
          <a:prstGeom prst="wedgeRoundRectCallout">
            <a:avLst>
              <a:gd name="adj1" fmla="val -20155"/>
              <a:gd name="adj2" fmla="val 72749"/>
              <a:gd name="adj3" fmla="val 16667"/>
            </a:avLst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Я вижу котика!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03AA52-FF5A-F0A2-6EB9-BFA34CCAA7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167" b="94500" l="9799" r="89950">
                        <a14:foregroundMark x1="53518" y1="9333" x2="53518" y2="9333"/>
                        <a14:foregroundMark x1="52513" y1="5167" x2="52513" y2="5167"/>
                        <a14:foregroundMark x1="74623" y1="90500" x2="74623" y2="90500"/>
                        <a14:foregroundMark x1="48241" y1="94500" x2="48241" y2="945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3278482" y="2308291"/>
            <a:ext cx="964845" cy="14545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753C61-06A2-D759-5F58-49CA23D039D5}"/>
              </a:ext>
            </a:extLst>
          </p:cNvPr>
          <p:cNvSpPr txBox="1"/>
          <p:nvPr/>
        </p:nvSpPr>
        <p:spPr>
          <a:xfrm>
            <a:off x="3569634" y="1183180"/>
            <a:ext cx="17940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Передаётся видео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CDFE2A-44EC-A15A-F7A8-98EDA856938D}"/>
              </a:ext>
            </a:extLst>
          </p:cNvPr>
          <p:cNvSpPr txBox="1"/>
          <p:nvPr/>
        </p:nvSpPr>
        <p:spPr>
          <a:xfrm>
            <a:off x="6713108" y="3773110"/>
            <a:ext cx="19062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Распознаёт объекты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73C021-84AD-C831-848E-D26B9D8A3388}"/>
              </a:ext>
            </a:extLst>
          </p:cNvPr>
          <p:cNvSpPr txBox="1"/>
          <p:nvPr/>
        </p:nvSpPr>
        <p:spPr>
          <a:xfrm>
            <a:off x="3439790" y="3822476"/>
            <a:ext cx="20537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Передаётся ответ –</a:t>
            </a:r>
          </a:p>
          <a:p>
            <a:pPr algn="ctr"/>
            <a:r>
              <a:rPr lang="ru-RU" dirty="0"/>
              <a:t>распознанный объект</a:t>
            </a:r>
          </a:p>
        </p:txBody>
      </p:sp>
      <p:pic>
        <p:nvPicPr>
          <p:cNvPr id="15" name="Рисунок 14" descr="Беспроводная связь со сплошной заливкой">
            <a:extLst>
              <a:ext uri="{FF2B5EF4-FFF2-40B4-BE49-F238E27FC236}">
                <a16:creationId xmlns:a16="http://schemas.microsoft.com/office/drawing/2014/main" id="{0403A5A3-4A78-0E0C-F0D0-BD013604DA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700000">
            <a:off x="6857601" y="1466123"/>
            <a:ext cx="697674" cy="697674"/>
          </a:xfrm>
          <a:prstGeom prst="rect">
            <a:avLst/>
          </a:prstGeom>
        </p:spPr>
      </p:pic>
      <p:pic>
        <p:nvPicPr>
          <p:cNvPr id="21" name="Рисунок 20" descr="Беспроводная связь со сплошной заливкой">
            <a:extLst>
              <a:ext uri="{FF2B5EF4-FFF2-40B4-BE49-F238E27FC236}">
                <a16:creationId xmlns:a16="http://schemas.microsoft.com/office/drawing/2014/main" id="{4F6CE397-577D-863A-A1E7-B6D618CD56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700000">
            <a:off x="1644440" y="1635450"/>
            <a:ext cx="697674" cy="697674"/>
          </a:xfrm>
          <a:prstGeom prst="rect">
            <a:avLst/>
          </a:prstGeom>
        </p:spPr>
      </p:pic>
      <p:pic>
        <p:nvPicPr>
          <p:cNvPr id="24" name="Рисунок 23" descr="Беспроводной маршрутизатор со сплошной заливкой">
            <a:extLst>
              <a:ext uri="{FF2B5EF4-FFF2-40B4-BE49-F238E27FC236}">
                <a16:creationId xmlns:a16="http://schemas.microsoft.com/office/drawing/2014/main" id="{F1277749-9458-6554-2803-73661FE3E6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06442" y="843942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17D78BB-606D-C198-78E8-D9AF043D7100}"/>
              </a:ext>
            </a:extLst>
          </p:cNvPr>
          <p:cNvSpPr txBox="1"/>
          <p:nvPr/>
        </p:nvSpPr>
        <p:spPr>
          <a:xfrm>
            <a:off x="6416809" y="2817796"/>
            <a:ext cx="132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/>
              <a:t>+</a:t>
            </a:r>
          </a:p>
          <a:p>
            <a:r>
              <a:rPr lang="en-US" sz="1200" dirty="0" err="1"/>
              <a:t>TRIKLobeServer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573350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C8A76-FF7D-0F2F-96D0-E28917E19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DAD46AE-E144-5D47-980E-CC0C1894EA4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6A89B9F-B1C0-9268-143E-9BE6C9314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TensorFlow Lite</a:t>
            </a:r>
            <a:endParaRPr lang="ru-RU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081DA6-8E07-9926-01DC-4A87AEB4661F}"/>
              </a:ext>
            </a:extLst>
          </p:cNvPr>
          <p:cNvSpPr txBox="1"/>
          <p:nvPr/>
        </p:nvSpPr>
        <p:spPr>
          <a:xfrm>
            <a:off x="341104" y="999866"/>
            <a:ext cx="846179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1" u="none" strike="noStrike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TensorFlow</a:t>
            </a:r>
            <a:r>
              <a:rPr lang="ru-RU" sz="1600" b="1" u="none" strike="noStrike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Lite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1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TFLite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сейчас также развивающийся под названием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LiteRT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— это легковесный фреймворк от Google для запуска моделей машинного обучения на мобильных, встраиваемых устройствах и микроконтроллерах.</a:t>
            </a:r>
          </a:p>
          <a:p>
            <a:pPr algn="just"/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Модель можно обучить самостоятельно либо взять готовую модель с сайта ТРИК. Например, модель для определения букв русского и английского алфавитов, цифр и т.д.</a:t>
            </a:r>
          </a:p>
          <a:p>
            <a:pPr algn="just"/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Для обучения модели потребуется создать датасет: набор картинок (фото) с разными объектами. Желательно делать фото с камеры робота (например, той же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USB-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камерой)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и собрать не менее 10-15 фото каждого объекта под разными углами, с разным освещением и на разном расстоянии. Рекомендуется добавить фото без объектов для метки «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Empty</a:t>
            </a:r>
            <a:r>
              <a:rPr lang="ru-R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(или «Пусто»).</a:t>
            </a:r>
          </a:p>
        </p:txBody>
      </p:sp>
    </p:spTree>
    <p:extLst>
      <p:ext uri="{BB962C8B-B14F-4D97-AF65-F5344CB8AC3E}">
        <p14:creationId xmlns:p14="http://schemas.microsoft.com/office/powerpoint/2010/main" val="1279239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1349F-8B87-975C-C5CE-919D61438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B16EF86-2E04-43D3-424C-00D1F4D5F75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20DC49F-6536-A817-58D4-1248E5074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594" y="282819"/>
            <a:ext cx="6207863" cy="459000"/>
          </a:xfrm>
        </p:spPr>
        <p:txBody>
          <a:bodyPr/>
          <a:lstStyle/>
          <a:p>
            <a:r>
              <a:rPr lang="ru-RU" sz="2400" dirty="0"/>
              <a:t>Создание модели </a:t>
            </a:r>
            <a:r>
              <a:rPr lang="en-US" sz="2400" dirty="0" err="1"/>
              <a:t>TFLite</a:t>
            </a:r>
            <a:endParaRPr lang="ru-RU" sz="2400" dirty="0"/>
          </a:p>
        </p:txBody>
      </p:sp>
      <p:sp>
        <p:nvSpPr>
          <p:cNvPr id="5" name="Google Shape;1122;p41">
            <a:extLst>
              <a:ext uri="{FF2B5EF4-FFF2-40B4-BE49-F238E27FC236}">
                <a16:creationId xmlns:a16="http://schemas.microsoft.com/office/drawing/2014/main" id="{BBE8900A-9A3E-69D6-20F9-C704B4337BD0}"/>
              </a:ext>
            </a:extLst>
          </p:cNvPr>
          <p:cNvSpPr txBox="1"/>
          <p:nvPr/>
        </p:nvSpPr>
        <p:spPr bwMode="auto">
          <a:xfrm>
            <a:off x="253366" y="978020"/>
            <a:ext cx="4165436" cy="2047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r>
              <a:rPr lang="ru-RU" sz="1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Lobe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— бесплатное, простое в использовании приложение Microsoft, которое позволяет создавать, управлять и использовать пользовательские модели машинного обучения. С помощью </a:t>
            </a:r>
            <a:r>
              <a:rPr lang="ru-RU" sz="16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Lobe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вы можете создать модель классификации изображений по </a:t>
            </a:r>
            <a:r>
              <a:rPr lang="ru-RU" sz="16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меткам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, которые представляют их содержание.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" name="Google Shape;1124;p41">
            <a:extLst>
              <a:ext uri="{FF2B5EF4-FFF2-40B4-BE49-F238E27FC236}">
                <a16:creationId xmlns:a16="http://schemas.microsoft.com/office/drawing/2014/main" id="{6FB01E26-6C6F-7FEA-D13A-1AE4E705072D}"/>
              </a:ext>
            </a:extLst>
          </p:cNvPr>
          <p:cNvPicPr/>
          <p:nvPr/>
        </p:nvPicPr>
        <p:blipFill>
          <a:blip r:embed="rId2">
            <a:alphaModFix/>
          </a:blip>
          <a:srcRect l="17507" t="16562" r="22119" b="41422"/>
          <a:stretch>
            <a:fillRect/>
          </a:stretch>
        </p:blipFill>
        <p:spPr bwMode="auto">
          <a:xfrm>
            <a:off x="1668236" y="3373846"/>
            <a:ext cx="1335695" cy="52900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42871D2-E232-D277-0E8C-E4F92EB99FFD}"/>
              </a:ext>
            </a:extLst>
          </p:cNvPr>
          <p:cNvSpPr txBox="1"/>
          <p:nvPr/>
        </p:nvSpPr>
        <p:spPr bwMode="auto">
          <a:xfrm>
            <a:off x="1801721" y="3990393"/>
            <a:ext cx="574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dirty="0">
                <a:latin typeface="Calibri"/>
                <a:cs typeface="Calibri"/>
              </a:rPr>
              <a:t>Все алгоритмы обучения в программах закрыты, то есть они работают как </a:t>
            </a:r>
            <a:r>
              <a:rPr lang="ru-RU" sz="1600" i="1" dirty="0">
                <a:latin typeface="Calibri"/>
                <a:cs typeface="Calibri"/>
              </a:rPr>
              <a:t>«черный ящик»</a:t>
            </a:r>
            <a:r>
              <a:rPr lang="ru-RU" sz="1600" dirty="0">
                <a:latin typeface="Calibri"/>
                <a:cs typeface="Calibri"/>
              </a:rPr>
              <a:t>.</a:t>
            </a:r>
            <a:endParaRPr sz="1600" dirty="0"/>
          </a:p>
        </p:txBody>
      </p:sp>
      <p:sp>
        <p:nvSpPr>
          <p:cNvPr id="11" name="Google Shape;1122;p41">
            <a:extLst>
              <a:ext uri="{FF2B5EF4-FFF2-40B4-BE49-F238E27FC236}">
                <a16:creationId xmlns:a16="http://schemas.microsoft.com/office/drawing/2014/main" id="{46CBE27B-610B-D50D-8EC2-CB3004CF736B}"/>
              </a:ext>
            </a:extLst>
          </p:cNvPr>
          <p:cNvSpPr txBox="1"/>
          <p:nvPr/>
        </p:nvSpPr>
        <p:spPr bwMode="auto">
          <a:xfrm>
            <a:off x="4725198" y="978020"/>
            <a:ext cx="4165436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r>
              <a:rPr lang="en-US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Teach</a:t>
            </a:r>
            <a:r>
              <a:rPr lang="en-US" sz="1600" b="1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sz="1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ble Machine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— бесплатный сайт с простым интерфейсом для обучения моделей</a:t>
            </a: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. Для создания модели достаточно прожать </a:t>
            </a:r>
            <a:r>
              <a:rPr lang="ru-RU" sz="1600" i="1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«Начать»</a:t>
            </a: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-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&gt; </a:t>
            </a:r>
            <a:r>
              <a:rPr lang="ru-RU" sz="1600" i="1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«Проект с изображениями»</a:t>
            </a: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-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&gt; </a:t>
            </a:r>
            <a:r>
              <a:rPr lang="ru-RU" sz="1600" i="1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«Стандартная модель изображения»</a:t>
            </a: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.</a:t>
            </a:r>
          </a:p>
          <a:p>
            <a:pPr marL="0" marR="0" lvl="0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/>
            </a:pPr>
            <a:r>
              <a:rPr lang="ru-RU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После загрузки изображений по </a:t>
            </a:r>
            <a:r>
              <a:rPr lang="ru-RU" sz="16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классам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(</a:t>
            </a:r>
            <a:r>
              <a:rPr lang="ru-RU" sz="16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«меткам»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) и обучения модели её тоже можно скачать как </a:t>
            </a:r>
            <a:r>
              <a:rPr lang="en-US" sz="16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TFLite</a:t>
            </a:r>
            <a:r>
              <a:rPr lang="ru-RU" sz="1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.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8262621-8386-0346-D460-8738374A50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2388" y="3452585"/>
            <a:ext cx="2191056" cy="37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877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0958920-BF89-493F-FE99-3AF5BA037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594" y="1949386"/>
            <a:ext cx="4974145" cy="27660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53758" y="1007710"/>
            <a:ext cx="29644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50" dirty="0">
                <a:latin typeface="Calibri" panose="020F0502020204030204" pitchFamily="34" charset="0"/>
                <a:cs typeface="Calibri" panose="020F0502020204030204" pitchFamily="34" charset="0"/>
              </a:rPr>
              <a:t>Нажимаем кнопку</a:t>
            </a:r>
            <a:r>
              <a:rPr lang="en-US" sz="1050" dirty="0">
                <a:latin typeface="Calibri" panose="020F0502020204030204" pitchFamily="34" charset="0"/>
                <a:cs typeface="Calibri" panose="020F0502020204030204" pitchFamily="34" charset="0"/>
              </a:rPr>
              <a:t> “Import” </a:t>
            </a:r>
            <a:r>
              <a:rPr lang="ru-RU" sz="1050" dirty="0">
                <a:latin typeface="Calibri" panose="020F0502020204030204" pitchFamily="34" charset="0"/>
                <a:cs typeface="Calibri" panose="020F0502020204030204" pitchFamily="34" charset="0"/>
              </a:rPr>
              <a:t>и выбираем добавить готовые изображения, датасет полностью (разложенные по каталогам фото) или сделать новые с помощью веб-камеры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56736" y="1007710"/>
            <a:ext cx="2964441" cy="7387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8" name="TextBox 7"/>
          <p:cNvSpPr txBox="1"/>
          <p:nvPr/>
        </p:nvSpPr>
        <p:spPr>
          <a:xfrm>
            <a:off x="381260" y="2643273"/>
            <a:ext cx="26254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Добавляем метки к фото и модель начинает обучаться.</a:t>
            </a:r>
          </a:p>
          <a:p>
            <a:pPr algn="ctr"/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При импорте датасета названия каталогов подтягиваются как метки.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81261" y="2643274"/>
            <a:ext cx="2625497" cy="83099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cxnSp>
        <p:nvCxnSpPr>
          <p:cNvPr id="12" name="Прямая со стрелкой 11"/>
          <p:cNvCxnSpPr>
            <a:cxnSpLocks/>
            <a:stCxn id="9" idx="3"/>
          </p:cNvCxnSpPr>
          <p:nvPr/>
        </p:nvCxnSpPr>
        <p:spPr>
          <a:xfrm>
            <a:off x="3006758" y="3058773"/>
            <a:ext cx="874578" cy="80681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cxnSpLocks/>
            <a:stCxn id="9" idx="3"/>
          </p:cNvCxnSpPr>
          <p:nvPr/>
        </p:nvCxnSpPr>
        <p:spPr>
          <a:xfrm flipV="1">
            <a:off x="3006758" y="2981528"/>
            <a:ext cx="2066216" cy="7724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cxnSpLocks/>
            <a:stCxn id="6" idx="2"/>
          </p:cNvCxnSpPr>
          <p:nvPr/>
        </p:nvCxnSpPr>
        <p:spPr>
          <a:xfrm>
            <a:off x="5038957" y="1746501"/>
            <a:ext cx="2155100" cy="8437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cxnSpLocks/>
            <a:stCxn id="6" idx="2"/>
          </p:cNvCxnSpPr>
          <p:nvPr/>
        </p:nvCxnSpPr>
        <p:spPr>
          <a:xfrm>
            <a:off x="5038957" y="1746501"/>
            <a:ext cx="2152122" cy="144602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38673F1-EBF1-A1B5-1507-738C326A2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Алгоритм обучения модели в </a:t>
            </a:r>
            <a:r>
              <a:rPr lang="en-US" sz="2400" dirty="0"/>
              <a:t>Lobe</a:t>
            </a:r>
            <a:endParaRPr lang="ru-RU" sz="2400" dirty="0"/>
          </a:p>
        </p:txBody>
      </p:sp>
      <p:sp>
        <p:nvSpPr>
          <p:cNvPr id="44" name="Номер слайда 1">
            <a:extLst>
              <a:ext uri="{FF2B5EF4-FFF2-40B4-BE49-F238E27FC236}">
                <a16:creationId xmlns:a16="http://schemas.microsoft.com/office/drawing/2014/main" id="{D5D12ABE-6228-3C77-D79B-9A160DF7FB4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7339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9336" y="797514"/>
            <a:ext cx="84390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50" dirty="0">
                <a:latin typeface="Calibri" panose="020F0502020204030204" pitchFamily="34" charset="0"/>
                <a:cs typeface="Calibri" panose="020F0502020204030204" pitchFamily="34" charset="0"/>
              </a:rPr>
              <a:t>Во время обучения модели, её можно улучшать, исправляя ошибки в определении объектов или неопределенности.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D774D4C-385F-D0B2-43B6-21811760A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288113"/>
            <a:ext cx="6602100" cy="459000"/>
          </a:xfrm>
        </p:spPr>
        <p:txBody>
          <a:bodyPr/>
          <a:lstStyle/>
          <a:p>
            <a:r>
              <a:rPr lang="ru-RU" sz="2400" dirty="0"/>
              <a:t>Алгоритм обучения модели в </a:t>
            </a:r>
            <a:r>
              <a:rPr lang="en-US" sz="2400" dirty="0"/>
              <a:t>Lobe</a:t>
            </a:r>
            <a:endParaRPr lang="ru-RU" sz="2400" dirty="0"/>
          </a:p>
        </p:txBody>
      </p:sp>
      <p:sp>
        <p:nvSpPr>
          <p:cNvPr id="7" name="Номер слайда 1">
            <a:extLst>
              <a:ext uri="{FF2B5EF4-FFF2-40B4-BE49-F238E27FC236}">
                <a16:creationId xmlns:a16="http://schemas.microsoft.com/office/drawing/2014/main" id="{7FF0780F-D0B4-0B01-45DC-443EE061B97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DE54A69-1A56-5EA0-70D8-BBF6F53F8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2247" y="1355746"/>
            <a:ext cx="5979506" cy="332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718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95C3E40-E842-252F-5D82-97D2191ED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403" y="1711639"/>
            <a:ext cx="5455396" cy="304207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36913" y="835349"/>
            <a:ext cx="84179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Готовую модель можно экспортировать в виде </a:t>
            </a:r>
            <a:r>
              <a:rPr lang="ru-RU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TensorFlow</a:t>
            </a:r>
            <a:r>
              <a:rPr lang="ru-RU" sz="18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Lite. Перед экспортом рекомендуется оптимизировать модель.</a:t>
            </a:r>
          </a:p>
          <a:p>
            <a:r>
              <a:rPr lang="ru-RU" sz="18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Важно получить файлы *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.</a:t>
            </a:r>
            <a:r>
              <a:rPr lang="en-US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tflite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ru-RU" sz="18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(сама модель) и 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labels.txt</a:t>
            </a:r>
            <a:r>
              <a:rPr lang="ru-RU" sz="18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(список меток).</a:t>
            </a:r>
            <a:endParaRPr lang="ru-RU" sz="1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473914" y="2890001"/>
            <a:ext cx="1427018" cy="900546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D0770D12-D772-25CA-F828-04ABCE6C6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Алгоритм обучения модели в </a:t>
            </a:r>
            <a:r>
              <a:rPr lang="en-US" sz="2400" dirty="0"/>
              <a:t>Lobe</a:t>
            </a:r>
            <a:endParaRPr lang="ru-RU" sz="2400" dirty="0"/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116A727B-EF56-9FBD-8C59-C126F255B9D5}"/>
              </a:ext>
            </a:extLst>
          </p:cNvPr>
          <p:cNvCxnSpPr>
            <a:cxnSpLocks/>
            <a:stCxn id="5" idx="1"/>
          </p:cNvCxnSpPr>
          <p:nvPr/>
        </p:nvCxnSpPr>
        <p:spPr>
          <a:xfrm flipH="1" flipV="1">
            <a:off x="3059349" y="2529193"/>
            <a:ext cx="1414565" cy="811081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Номер слайда 1">
            <a:extLst>
              <a:ext uri="{FF2B5EF4-FFF2-40B4-BE49-F238E27FC236}">
                <a16:creationId xmlns:a16="http://schemas.microsoft.com/office/drawing/2014/main" id="{FA89CD9B-2502-C405-9C20-713A0C638F9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1970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710AB-D824-69F5-8947-B91035627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ADC1EA-6CFE-F6B1-D1F5-F368515DA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2339" y="951724"/>
            <a:ext cx="5283115" cy="36001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5ACFBD-7873-EF2F-65E1-5AC521F0F2ED}"/>
              </a:ext>
            </a:extLst>
          </p:cNvPr>
          <p:cNvSpPr txBox="1"/>
          <p:nvPr/>
        </p:nvSpPr>
        <p:spPr>
          <a:xfrm>
            <a:off x="118378" y="2281858"/>
            <a:ext cx="180703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50" dirty="0">
                <a:latin typeface="Calibri" panose="020F0502020204030204" pitchFamily="34" charset="0"/>
                <a:cs typeface="Calibri" panose="020F0502020204030204" pitchFamily="34" charset="0"/>
              </a:rPr>
              <a:t>Загрузка фото с нужным объектом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F7A62F3-99CE-611E-28FC-AF26B914CD0F}"/>
              </a:ext>
            </a:extLst>
          </p:cNvPr>
          <p:cNvSpPr/>
          <p:nvPr/>
        </p:nvSpPr>
        <p:spPr>
          <a:xfrm>
            <a:off x="118379" y="2281859"/>
            <a:ext cx="1807032" cy="41549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C031C7-F3F2-D0E2-2DB5-8BBFD0329F9C}"/>
              </a:ext>
            </a:extLst>
          </p:cNvPr>
          <p:cNvSpPr txBox="1"/>
          <p:nvPr/>
        </p:nvSpPr>
        <p:spPr>
          <a:xfrm>
            <a:off x="4848679" y="3847114"/>
            <a:ext cx="2625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Добавление нового класса с новой меткой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7C2C15A-C2A5-7645-5E48-5787855AB16C}"/>
              </a:ext>
            </a:extLst>
          </p:cNvPr>
          <p:cNvSpPr/>
          <p:nvPr/>
        </p:nvSpPr>
        <p:spPr>
          <a:xfrm>
            <a:off x="4848680" y="3847114"/>
            <a:ext cx="2625497" cy="4616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B579CD63-9438-CA33-87BC-47E69D34B797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2149558" y="1148984"/>
            <a:ext cx="2699122" cy="29289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1F6ADD53-6678-87C9-F5AD-98328EC294FC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3686325" y="4077947"/>
            <a:ext cx="1162355" cy="2661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921AD7E8-8439-A800-9A7A-5D70CFB8B017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1925411" y="2489608"/>
            <a:ext cx="316355" cy="8214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7DE739F3-05C3-0CB6-2A61-1475F58F3E88}"/>
              </a:ext>
            </a:extLst>
          </p:cNvPr>
          <p:cNvCxnSpPr>
            <a:cxnSpLocks/>
            <a:stCxn id="30" idx="2"/>
          </p:cNvCxnSpPr>
          <p:nvPr/>
        </p:nvCxnSpPr>
        <p:spPr>
          <a:xfrm flipH="1">
            <a:off x="5299690" y="1616856"/>
            <a:ext cx="1027488" cy="9351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3EE619C8-5C75-C7BB-1622-51D5CD7A6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Алгоритм в </a:t>
            </a:r>
            <a:r>
              <a:rPr lang="en-US" sz="2400" dirty="0"/>
              <a:t>Teachable Machine</a:t>
            </a:r>
            <a:endParaRPr lang="ru-RU" sz="2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1DB5AAF-2587-A8B2-0414-931EF019CAD1}"/>
              </a:ext>
            </a:extLst>
          </p:cNvPr>
          <p:cNvSpPr txBox="1"/>
          <p:nvPr/>
        </p:nvSpPr>
        <p:spPr>
          <a:xfrm>
            <a:off x="5470773" y="1251762"/>
            <a:ext cx="180703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50" dirty="0">
                <a:latin typeface="Calibri" panose="020F0502020204030204" pitchFamily="34" charset="0"/>
                <a:cs typeface="Calibri" panose="020F0502020204030204" pitchFamily="34" charset="0"/>
              </a:rPr>
              <a:t>Обучение и экспорт модели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F3BD7DE0-CA00-8BCB-C24D-92183B732A51}"/>
              </a:ext>
            </a:extLst>
          </p:cNvPr>
          <p:cNvSpPr/>
          <p:nvPr/>
        </p:nvSpPr>
        <p:spPr>
          <a:xfrm>
            <a:off x="5423662" y="1201358"/>
            <a:ext cx="1807032" cy="41549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50"/>
          </a:p>
        </p:txBody>
      </p: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D06F0CB9-E2C4-E9B9-DAA1-156860066E43}"/>
              </a:ext>
            </a:extLst>
          </p:cNvPr>
          <p:cNvCxnSpPr>
            <a:cxnSpLocks/>
            <a:stCxn id="30" idx="2"/>
          </p:cNvCxnSpPr>
          <p:nvPr/>
        </p:nvCxnSpPr>
        <p:spPr>
          <a:xfrm>
            <a:off x="6327178" y="1616856"/>
            <a:ext cx="420085" cy="74311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Номер слайда 1">
            <a:extLst>
              <a:ext uri="{FF2B5EF4-FFF2-40B4-BE49-F238E27FC236}">
                <a16:creationId xmlns:a16="http://schemas.microsoft.com/office/drawing/2014/main" id="{5846DC63-FB20-D0E0-6C9D-796F8919C76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</p:spPr>
        <p:txBody>
          <a:bodyPr/>
          <a:lstStyle/>
          <a:p>
            <a:fld id="{00000000-1234-1234-1234-123412341234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2217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E09F9E0-AEA1-47A7-9DC1-686A67224A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4E6C177-D721-4854-B51B-D415C74D0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Подключение</a:t>
            </a:r>
          </a:p>
        </p:txBody>
      </p:sp>
      <p:sp>
        <p:nvSpPr>
          <p:cNvPr id="7" name="CustomShape 6">
            <a:extLst>
              <a:ext uri="{FF2B5EF4-FFF2-40B4-BE49-F238E27FC236}">
                <a16:creationId xmlns:a16="http://schemas.microsoft.com/office/drawing/2014/main" id="{C543AB7B-92F2-43CD-896E-24045A32B9D6}"/>
              </a:ext>
            </a:extLst>
          </p:cNvPr>
          <p:cNvSpPr/>
          <p:nvPr/>
        </p:nvSpPr>
        <p:spPr>
          <a:xfrm>
            <a:off x="1856509" y="982333"/>
            <a:ext cx="5430981" cy="2101832"/>
          </a:xfrm>
          <a:prstGeom prst="rect">
            <a:avLst/>
          </a:prstGeom>
          <a:noFill/>
          <a:ln>
            <a:noFill/>
          </a:ln>
        </p:spPr>
        <p:txBody>
          <a:bodyPr lIns="67500" tIns="33750" rIns="67500" bIns="33750"/>
          <a:lstStyle/>
          <a:p>
            <a:pPr algn="ctr">
              <a:lnSpc>
                <a:spcPct val="100000"/>
              </a:lnSpc>
            </a:pP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К контроллеру ТРИК есть возможность подключать как </a:t>
            </a:r>
            <a:r>
              <a:rPr lang="ru-RU" sz="1800" b="1" dirty="0" err="1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видеомодули</a:t>
            </a: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, так </a:t>
            </a:r>
            <a:r>
              <a:rPr lang="ru-RU" sz="1800" b="1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USB веб-камеры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.</a:t>
            </a:r>
            <a:endParaRPr lang="ru-MD" sz="1800" dirty="0">
              <a:solidFill>
                <a:schemeClr val="tx1"/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 algn="ctr">
              <a:lnSpc>
                <a:spcPct val="100000"/>
              </a:lnSpc>
            </a:pPr>
            <a:endParaRPr lang="ru-MD" sz="825" dirty="0">
              <a:solidFill>
                <a:schemeClr val="tx1"/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 algn="ctr"/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USB </a:t>
            </a:r>
            <a:r>
              <a:rPr lang="ru-RU" sz="1800" b="1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веб-камеры </a:t>
            </a: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подключаются к порту </a:t>
            </a:r>
            <a:r>
              <a:rPr lang="en-US" sz="1800" b="1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USB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.</a:t>
            </a:r>
            <a:endParaRPr lang="ru-RU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825" dirty="0">
              <a:solidFill>
                <a:schemeClr val="tx1"/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  <a:p>
            <a:pPr algn="ctr"/>
            <a:r>
              <a:rPr lang="ru-RU" sz="1800" b="1" dirty="0" err="1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Видеомодули</a:t>
            </a: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подключаются </a:t>
            </a:r>
            <a:b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к порту</a:t>
            </a:r>
            <a:r>
              <a:rPr lang="ru-RU" sz="1800" b="1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video1 </a:t>
            </a: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и </a:t>
            </a:r>
            <a:r>
              <a:rPr lang="ru-RU" sz="1800" b="1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video2</a:t>
            </a: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таким образом, </a:t>
            </a:r>
            <a:b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чтобы ножка у красного штекера была справа.</a:t>
            </a:r>
          </a:p>
          <a:p>
            <a:pPr algn="ctr">
              <a:lnSpc>
                <a:spcPct val="100000"/>
              </a:lnSpc>
            </a:pPr>
            <a:endParaRPr lang="ru-RU" sz="1800" dirty="0">
              <a:latin typeface="Montserrat" pitchFamily="2" charset="-52"/>
            </a:endParaRPr>
          </a:p>
          <a:p>
            <a:pPr algn="ctr">
              <a:lnSpc>
                <a:spcPct val="100000"/>
              </a:lnSpc>
            </a:pPr>
            <a:endParaRPr sz="1050" dirty="0">
              <a:latin typeface="Montserrat" pitchFamily="2" charset="-52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2FDA9EAA-BE8B-4659-84DB-6A4FF3710E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132" y="982334"/>
            <a:ext cx="1487876" cy="1988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Google Shape;14;p11">
            <a:extLst>
              <a:ext uri="{FF2B5EF4-FFF2-40B4-BE49-F238E27FC236}">
                <a16:creationId xmlns:a16="http://schemas.microsoft.com/office/drawing/2014/main" id="{9EAEE328-FC14-E084-D55E-01AC292E4337}"/>
              </a:ext>
            </a:extLst>
          </p:cNvPr>
          <p:cNvSpPr txBox="1"/>
          <p:nvPr/>
        </p:nvSpPr>
        <p:spPr>
          <a:xfrm>
            <a:off x="502727" y="3088760"/>
            <a:ext cx="1583160" cy="25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ru-MD" sz="1200" i="1" dirty="0" err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Видеомодуль</a:t>
            </a:r>
            <a:r>
              <a:rPr lang="ru-MD" sz="1200" i="1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 ТРИК</a:t>
            </a:r>
            <a:endParaRPr sz="1200" i="1" dirty="0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4;p11">
            <a:extLst>
              <a:ext uri="{FF2B5EF4-FFF2-40B4-BE49-F238E27FC236}">
                <a16:creationId xmlns:a16="http://schemas.microsoft.com/office/drawing/2014/main" id="{B99370C6-9249-51C8-9051-2EB3789B84B0}"/>
              </a:ext>
            </a:extLst>
          </p:cNvPr>
          <p:cNvSpPr txBox="1"/>
          <p:nvPr/>
        </p:nvSpPr>
        <p:spPr>
          <a:xfrm>
            <a:off x="7041827" y="3088760"/>
            <a:ext cx="1583160" cy="25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algn="ctr"/>
            <a:r>
              <a:rPr lang="en-US" sz="1200" i="1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USB </a:t>
            </a:r>
            <a:r>
              <a:rPr lang="ru-MD" sz="1200" i="1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веб-камера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F560655-7A7C-2699-F4FA-62CD0E21C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639" y="3084165"/>
            <a:ext cx="2448721" cy="1566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D3C4E3B-AA25-083D-8910-7E4B4C54A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1346" l="8135" r="91369">
                        <a14:foregroundMark x1="9127" y1="49904" x2="8333" y2="65288"/>
                        <a14:foregroundMark x1="50992" y1="90962" x2="52183" y2="91442"/>
                        <a14:foregroundMark x1="90476" y1="24808" x2="91369" y2="2884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8231" y="1192122"/>
            <a:ext cx="1672152" cy="172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014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5E6FF74-DF4D-43DA-BEB7-35A6E2BC31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47185FD-28B4-4A1A-9049-EDFA77653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594" y="273762"/>
            <a:ext cx="6602100" cy="459000"/>
          </a:xfrm>
        </p:spPr>
        <p:txBody>
          <a:bodyPr anchor="ctr"/>
          <a:lstStyle/>
          <a:p>
            <a:r>
              <a:rPr lang="ru-MD" sz="2400" dirty="0"/>
              <a:t>В</a:t>
            </a:r>
            <a:r>
              <a:rPr lang="ru-RU" sz="2400" dirty="0" err="1"/>
              <a:t>идеотрансляция</a:t>
            </a:r>
            <a:endParaRPr lang="ru-RU" sz="2400" dirty="0"/>
          </a:p>
        </p:txBody>
      </p:sp>
      <p:sp>
        <p:nvSpPr>
          <p:cNvPr id="5" name="CustomShape 2">
            <a:extLst>
              <a:ext uri="{FF2B5EF4-FFF2-40B4-BE49-F238E27FC236}">
                <a16:creationId xmlns:a16="http://schemas.microsoft.com/office/drawing/2014/main" id="{B99AA529-199C-4301-9613-8A42CE6E5F88}"/>
              </a:ext>
            </a:extLst>
          </p:cNvPr>
          <p:cNvSpPr/>
          <p:nvPr/>
        </p:nvSpPr>
        <p:spPr>
          <a:xfrm>
            <a:off x="920404" y="828168"/>
            <a:ext cx="7303134" cy="853777"/>
          </a:xfrm>
          <a:prstGeom prst="rect">
            <a:avLst/>
          </a:prstGeom>
          <a:noFill/>
          <a:ln>
            <a:noFill/>
          </a:ln>
        </p:spPr>
        <p:txBody>
          <a:bodyPr lIns="67500" tIns="33750" rIns="67500" bIns="33750"/>
          <a:lstStyle/>
          <a:p>
            <a:pPr algn="ctr"/>
            <a:r>
              <a:rPr lang="ru-RU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Подключим </a:t>
            </a:r>
            <a:r>
              <a:rPr lang="ru-RU" sz="1650" b="1" dirty="0" err="1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видеомодуль</a:t>
            </a:r>
            <a:r>
              <a:rPr lang="ru-RU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к порту </a:t>
            </a:r>
            <a:r>
              <a:rPr lang="en-US" sz="1650" b="1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video1</a:t>
            </a:r>
            <a:r>
              <a:rPr lang="en-US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</a:t>
            </a:r>
            <a:r>
              <a:rPr lang="ru-MD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и напишем</a:t>
            </a:r>
            <a:r>
              <a:rPr lang="ru-RU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программу </a:t>
            </a:r>
            <a:br>
              <a:rPr lang="ru-RU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</a:br>
            <a:r>
              <a:rPr lang="ru-RU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для отображения видеотрансляции с </a:t>
            </a:r>
            <a:r>
              <a:rPr lang="ru-MD" sz="1650" dirty="0" err="1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видеомодуля</a:t>
            </a:r>
            <a:r>
              <a:rPr lang="ru-MD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</a:t>
            </a:r>
            <a:br>
              <a:rPr lang="ru-MD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</a:br>
            <a:r>
              <a:rPr lang="ru-MD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и выключим ее после нажатия на кнопку «Отмена».</a:t>
            </a:r>
            <a:endParaRPr lang="ru-RU" sz="165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ustomShape 3">
            <a:extLst>
              <a:ext uri="{FF2B5EF4-FFF2-40B4-BE49-F238E27FC236}">
                <a16:creationId xmlns:a16="http://schemas.microsoft.com/office/drawing/2014/main" id="{4052E16E-3E6D-415D-956E-74DC9F715025}"/>
              </a:ext>
            </a:extLst>
          </p:cNvPr>
          <p:cNvSpPr/>
          <p:nvPr/>
        </p:nvSpPr>
        <p:spPr>
          <a:xfrm>
            <a:off x="628594" y="1134409"/>
            <a:ext cx="7886756" cy="642942"/>
          </a:xfrm>
          <a:prstGeom prst="rect">
            <a:avLst/>
          </a:prstGeom>
          <a:noFill/>
          <a:ln>
            <a:noFill/>
          </a:ln>
        </p:spPr>
        <p:txBody>
          <a:bodyPr lIns="67500" tIns="33750" rIns="67500" bIns="33750"/>
          <a:lstStyle/>
          <a:p>
            <a:pPr>
              <a:lnSpc>
                <a:spcPct val="100000"/>
              </a:lnSpc>
            </a:pPr>
            <a:endParaRPr sz="165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ustomShape 4">
            <a:extLst>
              <a:ext uri="{FF2B5EF4-FFF2-40B4-BE49-F238E27FC236}">
                <a16:creationId xmlns:a16="http://schemas.microsoft.com/office/drawing/2014/main" id="{D6E36B1A-45D1-48D3-8171-A9627442B445}"/>
              </a:ext>
            </a:extLst>
          </p:cNvPr>
          <p:cNvSpPr/>
          <p:nvPr/>
        </p:nvSpPr>
        <p:spPr>
          <a:xfrm>
            <a:off x="1532524" y="3754302"/>
            <a:ext cx="5884781" cy="855854"/>
          </a:xfrm>
          <a:prstGeom prst="rect">
            <a:avLst/>
          </a:prstGeom>
          <a:noFill/>
          <a:ln>
            <a:noFill/>
          </a:ln>
        </p:spPr>
        <p:txBody>
          <a:bodyPr lIns="67500" tIns="33750" rIns="67500" bIns="33750"/>
          <a:lstStyle/>
          <a:p>
            <a:r>
              <a:rPr lang="ru-MD" sz="15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Где:</a:t>
            </a:r>
            <a:endParaRPr lang="ru-RU" altLang="ru-RU" sz="15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hlinkClick r:id="" action="ppaction://noaction"/>
            </a:endParaRPr>
          </a:p>
          <a:p>
            <a:pPr marL="257175" indent="-257175">
              <a:buBlip>
                <a:blip r:embed="rId2"/>
              </a:buBlip>
            </a:pPr>
            <a:r>
              <a:rPr lang="ru-RU" altLang="ru-RU" sz="1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" action="ppaction://noaction"/>
              </a:rPr>
              <a:t>192.168.77.1</a:t>
            </a:r>
            <a:r>
              <a:rPr lang="ru-RU" altLang="ru-RU" sz="1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– </a:t>
            </a:r>
            <a:r>
              <a:rPr lang="en-US" altLang="ru-RU" sz="1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IP-</a:t>
            </a:r>
            <a:r>
              <a:rPr lang="ru-RU" altLang="ru-RU" sz="1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адрес подключенного робота.</a:t>
            </a:r>
            <a:endParaRPr lang="ru-RU" sz="15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57175" indent="-257175">
              <a:buBlip>
                <a:blip r:embed="rId2">
                  <a:extLst>
                    <a:ext uri="{837473B0-CC2E-450A-ABE3-18F120FF3D39}">
                      <a1611:picAttrSrcUrl xmlns:a1611="http://schemas.microsoft.com/office/drawing/2016/11/main" r:id="rId3"/>
                    </a:ext>
                  </a:extLst>
                </a:blip>
              </a:buBlip>
            </a:pPr>
            <a:r>
              <a:rPr lang="ru-RU" altLang="ru-RU" sz="1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:8080</a:t>
            </a:r>
            <a:r>
              <a:rPr lang="ru-RU" altLang="ru-RU" sz="1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– если </a:t>
            </a:r>
            <a:r>
              <a:rPr lang="ru-RU" altLang="ru-RU" sz="15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видеомолуль</a:t>
            </a:r>
            <a:r>
              <a:rPr lang="ru-RU" altLang="ru-RU" sz="1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подключен к </a:t>
            </a:r>
            <a:r>
              <a:rPr lang="ru-RU" sz="15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порту </a:t>
            </a:r>
            <a:r>
              <a:rPr lang="en-US" sz="1500" b="1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video</a:t>
            </a:r>
            <a:r>
              <a:rPr lang="ru-MD" sz="1500" b="1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1.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2058E9-DE30-21D4-2385-619B45CF6859}"/>
              </a:ext>
            </a:extLst>
          </p:cNvPr>
          <p:cNvSpPr txBox="1"/>
          <p:nvPr/>
        </p:nvSpPr>
        <p:spPr>
          <a:xfrm>
            <a:off x="628594" y="3186789"/>
            <a:ext cx="735716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500" dirty="0">
                <a:solidFill>
                  <a:srgbClr val="1C1E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Видео может быть просмотрено на пульте </a:t>
            </a:r>
            <a:r>
              <a:rPr lang="en-US" sz="1500" b="1" dirty="0">
                <a:solidFill>
                  <a:srgbClr val="1C1E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TRIK Gamepad </a:t>
            </a:r>
            <a:r>
              <a:rPr lang="ru-RU" sz="1500" dirty="0">
                <a:solidFill>
                  <a:srgbClr val="1C1E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 в </a:t>
            </a:r>
            <a:r>
              <a:rPr lang="ru-RU" sz="1500" b="1" dirty="0">
                <a:solidFill>
                  <a:srgbClr val="1C1E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браузере</a:t>
            </a:r>
            <a:r>
              <a:rPr lang="ru-RU" sz="1500" dirty="0">
                <a:solidFill>
                  <a:srgbClr val="1C1E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 адресу вида: </a:t>
            </a:r>
            <a:r>
              <a:rPr lang="ru-RU" altLang="ru-RU" sz="1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http://192.168.77.1:8080/?action=stream</a:t>
            </a:r>
            <a:endParaRPr lang="ru-RU" altLang="ru-RU" sz="15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D8F2C21-9EA5-9BCA-D7B8-0E653666C0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1211" y="1741132"/>
            <a:ext cx="5621521" cy="148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9313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56F69-BA34-0596-58C2-BB01DB02D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3FF16F9-F7E2-1C28-55EB-4C4A2A7938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FB577D2-4BFD-0DA2-FD6B-6933CBAA9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Свойства запуска видеотрансляции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021FD1-489F-D910-72AF-61F2F802AE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594" y="2835059"/>
            <a:ext cx="3096057" cy="109552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BDF84C8-32BD-B4CD-CEEC-D2C8D5C94F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76422" y="1212913"/>
            <a:ext cx="800399" cy="800399"/>
          </a:xfrm>
          <a:prstGeom prst="rect">
            <a:avLst/>
          </a:prstGeom>
        </p:spPr>
      </p:pic>
      <p:sp>
        <p:nvSpPr>
          <p:cNvPr id="11" name="CustomShape 2">
            <a:extLst>
              <a:ext uri="{FF2B5EF4-FFF2-40B4-BE49-F238E27FC236}">
                <a16:creationId xmlns:a16="http://schemas.microsoft.com/office/drawing/2014/main" id="{28038432-FCA2-1954-5DD2-C4A05F11C972}"/>
              </a:ext>
            </a:extLst>
          </p:cNvPr>
          <p:cNvSpPr/>
          <p:nvPr/>
        </p:nvSpPr>
        <p:spPr>
          <a:xfrm>
            <a:off x="3834735" y="1047732"/>
            <a:ext cx="4897392" cy="3548205"/>
          </a:xfrm>
          <a:prstGeom prst="rect">
            <a:avLst/>
          </a:prstGeom>
          <a:noFill/>
          <a:ln>
            <a:noFill/>
          </a:ln>
        </p:spPr>
        <p:txBody>
          <a:bodyPr lIns="67500" tIns="33750" rIns="67500" bIns="33750"/>
          <a:lstStyle/>
          <a:p>
            <a:pPr algn="just"/>
            <a:r>
              <a:rPr lang="ru-RU" sz="1650" b="1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Не останавливать </a:t>
            </a:r>
            <a:r>
              <a:rPr lang="ru-RU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– если галочка установлена, то трансляция продолжит работать и после завершения программы.</a:t>
            </a:r>
          </a:p>
          <a:p>
            <a:pPr algn="just"/>
            <a:r>
              <a:rPr lang="ru-RU" sz="1650" b="1" dirty="0" err="1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Видеопорт</a:t>
            </a:r>
            <a:r>
              <a:rPr lang="ru-RU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 – источник (камера), с которой требуется запустить трансляцию.</a:t>
            </a:r>
          </a:p>
          <a:p>
            <a:pPr algn="just"/>
            <a:r>
              <a:rPr lang="ru-RU" sz="165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После запуска видеотрансляции её можно посмотреть </a:t>
            </a:r>
            <a:r>
              <a:rPr lang="ru-RU" sz="1800" dirty="0">
                <a:solidFill>
                  <a:srgbClr val="1C1E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sz="1800" b="1" dirty="0">
                <a:solidFill>
                  <a:srgbClr val="1C1E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браузере</a:t>
            </a:r>
            <a:r>
              <a:rPr lang="ru-RU" sz="1800" dirty="0">
                <a:solidFill>
                  <a:srgbClr val="1C1E1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 адресу вида: </a:t>
            </a:r>
            <a:r>
              <a:rPr lang="ru-RU" altLang="ru-RU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http://192.168.77.1:8080/?action=stream</a:t>
            </a:r>
            <a:endParaRPr lang="ru-RU" altLang="ru-RU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Порты:</a:t>
            </a:r>
          </a:p>
          <a:p>
            <a:pPr algn="just"/>
            <a:r>
              <a:rPr lang="ru-RU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8080 – 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video1</a:t>
            </a:r>
          </a:p>
          <a:p>
            <a:pPr algn="just"/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8081 – video2</a:t>
            </a:r>
          </a:p>
          <a:p>
            <a:pPr algn="just"/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ea typeface="DejaVu Sans"/>
                <a:cs typeface="Calibri" panose="020F0502020204030204" pitchFamily="34" charset="0"/>
              </a:rPr>
              <a:t>8082 – USB-camera</a:t>
            </a:r>
            <a:endParaRPr lang="ru-RU" sz="1650" dirty="0">
              <a:solidFill>
                <a:schemeClr val="tx1"/>
              </a:solidFill>
              <a:latin typeface="Calibri" panose="020F0502020204030204" pitchFamily="34" charset="0"/>
              <a:ea typeface="DejaVu Sans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538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FB09F-2B87-D49A-8BCE-F200EC0BED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FAB0717-97C9-EB36-4A4C-0DB8479A507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D286BED-037C-D52B-55DA-393C78861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/>
              <a:t>TRIKLobeServer</a:t>
            </a:r>
            <a:endParaRPr lang="ru-RU" sz="24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D3F9729-36BD-6CCE-C1DD-ABA1D81FC582}"/>
              </a:ext>
            </a:extLst>
          </p:cNvPr>
          <p:cNvSpPr/>
          <p:nvPr/>
        </p:nvSpPr>
        <p:spPr>
          <a:xfrm>
            <a:off x="378773" y="938656"/>
            <a:ext cx="838645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2400"/>
              <a:defRPr/>
            </a:pPr>
            <a:r>
              <a:rPr lang="en-US" sz="1600" b="1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TRIKLobeServer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– </a:t>
            </a: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программа для запуска моделей </a:t>
            </a:r>
            <a:r>
              <a:rPr lang="en-US" sz="1600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TFLite</a:t>
            </a: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, связи с контроллером ТРИК и распознавания объектов по видеотрансляции с него.</a:t>
            </a:r>
          </a:p>
          <a:p>
            <a:pPr lvl="0">
              <a:buClr>
                <a:schemeClr val="dk1"/>
              </a:buClr>
              <a:buSzPts val="2400"/>
              <a:defRPr/>
            </a:pP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Настраивается программа через файл 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settings.ini</a:t>
            </a: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.</a:t>
            </a:r>
            <a:endParaRPr lang="en-US" sz="16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8" name="Рисунок 7">
            <a:hlinkClick r:id="rId2"/>
            <a:extLst>
              <a:ext uri="{FF2B5EF4-FFF2-40B4-BE49-F238E27FC236}">
                <a16:creationId xmlns:a16="http://schemas.microsoft.com/office/drawing/2014/main" id="{98355618-EF13-E01C-7FA6-E9FAD260F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532" y="2124416"/>
            <a:ext cx="1844609" cy="18446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84381C5-14F1-29EC-AD6A-9FEA8D961AEF}"/>
              </a:ext>
            </a:extLst>
          </p:cNvPr>
          <p:cNvSpPr txBox="1"/>
          <p:nvPr/>
        </p:nvSpPr>
        <p:spPr>
          <a:xfrm>
            <a:off x="7130655" y="3819288"/>
            <a:ext cx="1518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/>
              <a:t>Скачать</a:t>
            </a:r>
            <a:endParaRPr lang="en-US" dirty="0"/>
          </a:p>
          <a:p>
            <a:pPr algn="ctr"/>
            <a:r>
              <a:rPr lang="en-US" dirty="0" err="1"/>
              <a:t>TRIKLobeServer</a:t>
            </a:r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1C14BEE-91F8-D8AC-8A6E-3104699B05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981" y="1838127"/>
            <a:ext cx="6480511" cy="2721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97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2A308-3078-B83E-B258-BC58C9098E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E0B0C52-565D-0DAC-CE5D-40078850EB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4C24096-5FDC-F0CE-16D9-27D1A8125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Окно </a:t>
            </a:r>
            <a:r>
              <a:rPr lang="en-US" sz="2400" dirty="0" err="1"/>
              <a:t>TRIKLobeServer</a:t>
            </a:r>
            <a:endParaRPr lang="ru-RU" sz="24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24CABD3-CEA6-38E8-DA43-372617102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3762" y="817786"/>
            <a:ext cx="4696475" cy="3873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54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48101-EAEC-5B97-FC51-CE7DDDDB9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7083BCF-A355-2D45-9F60-06C2488AB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203" y="1347789"/>
            <a:ext cx="6826882" cy="3261968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E9636AB-85C7-C6F1-DF5E-C8204726D52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1149F77-6F80-AFE7-B6F5-10E03FFBD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Подготовка проекта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5A6ABF7-2FF3-B605-56E5-ACF6B06380D3}"/>
              </a:ext>
            </a:extLst>
          </p:cNvPr>
          <p:cNvSpPr/>
          <p:nvPr/>
        </p:nvSpPr>
        <p:spPr>
          <a:xfrm>
            <a:off x="1958061" y="1661240"/>
            <a:ext cx="3427803" cy="263309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21E948-458E-6E9F-B7C1-045327E20401}"/>
              </a:ext>
            </a:extLst>
          </p:cNvPr>
          <p:cNvSpPr txBox="1"/>
          <p:nvPr/>
        </p:nvSpPr>
        <p:spPr>
          <a:xfrm>
            <a:off x="306427" y="783194"/>
            <a:ext cx="5904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Этот минимальный набор файлов необходимо разместить в одном каталоге: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7567AC0-C6F5-C734-8715-A88ED27857C6}"/>
              </a:ext>
            </a:extLst>
          </p:cNvPr>
          <p:cNvSpPr/>
          <p:nvPr/>
        </p:nvSpPr>
        <p:spPr>
          <a:xfrm>
            <a:off x="2169968" y="2915546"/>
            <a:ext cx="1463693" cy="411719"/>
          </a:xfrm>
          <a:prstGeom prst="roundRect">
            <a:avLst/>
          </a:prstGeom>
          <a:noFill/>
          <a:ln w="28575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D76E0F21-9EF0-4CF6-B9E2-01AFDBCC9B2A}"/>
              </a:ext>
            </a:extLst>
          </p:cNvPr>
          <p:cNvSpPr/>
          <p:nvPr/>
        </p:nvSpPr>
        <p:spPr>
          <a:xfrm>
            <a:off x="2150820" y="2470317"/>
            <a:ext cx="1071123" cy="416506"/>
          </a:xfrm>
          <a:prstGeom prst="roundRect">
            <a:avLst/>
          </a:prstGeom>
          <a:noFill/>
          <a:ln w="2857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173E89-0E5F-B9D1-6996-4A06AF5B37CB}"/>
              </a:ext>
            </a:extLst>
          </p:cNvPr>
          <p:cNvSpPr txBox="1"/>
          <p:nvPr/>
        </p:nvSpPr>
        <p:spPr>
          <a:xfrm>
            <a:off x="6372457" y="931641"/>
            <a:ext cx="2465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Calibri" panose="020F0502020204030204" pitchFamily="34" charset="0"/>
                <a:cs typeface="Calibri" panose="020F0502020204030204" pitchFamily="34" charset="0"/>
              </a:rPr>
              <a:t>Весь путь на латинице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!!!</a:t>
            </a: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936F5AA1-FC1B-273F-B6D7-C6B7BCB59ED2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5385864" y="1100918"/>
            <a:ext cx="986593" cy="5603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8C6F448-F3C7-1BE0-AF96-E11291D3DE39}"/>
              </a:ext>
            </a:extLst>
          </p:cNvPr>
          <p:cNvSpPr txBox="1"/>
          <p:nvPr/>
        </p:nvSpPr>
        <p:spPr>
          <a:xfrm>
            <a:off x="6634944" y="2417861"/>
            <a:ext cx="19928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Файлы модели </a:t>
            </a:r>
            <a:r>
              <a:rPr lang="en-US" dirty="0" err="1"/>
              <a:t>TFLite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D09DC1-3845-BB63-86DB-E9EA747E314C}"/>
              </a:ext>
            </a:extLst>
          </p:cNvPr>
          <p:cNvSpPr txBox="1"/>
          <p:nvPr/>
        </p:nvSpPr>
        <p:spPr>
          <a:xfrm>
            <a:off x="5331432" y="3460055"/>
            <a:ext cx="21387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Файлы </a:t>
            </a:r>
            <a:r>
              <a:rPr lang="en-US" dirty="0" err="1"/>
              <a:t>TRIKLobeServer</a:t>
            </a:r>
            <a:endParaRPr lang="ru-RU" dirty="0"/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E0C22D9C-5C01-3863-6761-687BCF708BF2}"/>
              </a:ext>
            </a:extLst>
          </p:cNvPr>
          <p:cNvCxnSpPr>
            <a:cxnSpLocks/>
          </p:cNvCxnSpPr>
          <p:nvPr/>
        </p:nvCxnSpPr>
        <p:spPr>
          <a:xfrm flipH="1">
            <a:off x="3221943" y="2571750"/>
            <a:ext cx="3461316" cy="10682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BFC6D2AA-9B57-25FD-AF7B-A3BD2F035023}"/>
              </a:ext>
            </a:extLst>
          </p:cNvPr>
          <p:cNvCxnSpPr>
            <a:cxnSpLocks/>
            <a:stCxn id="18" idx="1"/>
            <a:endCxn id="8" idx="3"/>
          </p:cNvCxnSpPr>
          <p:nvPr/>
        </p:nvCxnSpPr>
        <p:spPr>
          <a:xfrm flipH="1" flipV="1">
            <a:off x="3633661" y="3121406"/>
            <a:ext cx="1697771" cy="49253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A1FB279-2DDD-DD31-12BE-1B8E07DE08D5}"/>
              </a:ext>
            </a:extLst>
          </p:cNvPr>
          <p:cNvSpPr txBox="1"/>
          <p:nvPr/>
        </p:nvSpPr>
        <p:spPr>
          <a:xfrm>
            <a:off x="2776712" y="3952593"/>
            <a:ext cx="39544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*После корректного запуска </a:t>
            </a:r>
            <a:r>
              <a:rPr lang="en-US" dirty="0" err="1"/>
              <a:t>TRIKLobeServer</a:t>
            </a:r>
            <a:r>
              <a:rPr lang="en-US" dirty="0"/>
              <a:t> </a:t>
            </a:r>
            <a:r>
              <a:rPr lang="ru-RU" dirty="0"/>
              <a:t>появляется файл </a:t>
            </a:r>
            <a:r>
              <a:rPr lang="en-US" dirty="0"/>
              <a:t>lobe_server.log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5799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3BD18-EA13-FF58-70E3-254EE6B31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FE9F815-5643-7730-9542-C02FCAC4C38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3F15279-4F29-7F1C-70A9-889738ADC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Запуск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76906C-126B-4B71-8385-016639FE390B}"/>
              </a:ext>
            </a:extLst>
          </p:cNvPr>
          <p:cNvSpPr txBox="1"/>
          <p:nvPr/>
        </p:nvSpPr>
        <p:spPr>
          <a:xfrm>
            <a:off x="438050" y="966008"/>
            <a:ext cx="79112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Clr>
                <a:schemeClr val="dk1"/>
              </a:buClr>
              <a:buSzPts val="2400"/>
              <a:defRPr/>
            </a:pPr>
            <a:r>
              <a:rPr lang="ru-RU" sz="1600" b="1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Порядок запуска:</a:t>
            </a:r>
          </a:p>
          <a:p>
            <a:pPr marL="342900" lvl="0" indent="-342900">
              <a:buClr>
                <a:schemeClr val="dk1"/>
              </a:buClr>
              <a:buSzPct val="100000"/>
              <a:buAutoNum type="arabicPeriod"/>
              <a:defRPr/>
            </a:pP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Подключение камеры к роботу -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&gt;</a:t>
            </a: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 запуск робота -</a:t>
            </a:r>
            <a:r>
              <a:rPr lang="en-US" sz="16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&gt; </a:t>
            </a: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подключение к роботу по </a:t>
            </a:r>
            <a:r>
              <a:rPr lang="en-US" sz="1600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WiFi</a:t>
            </a: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;</a:t>
            </a:r>
          </a:p>
          <a:p>
            <a:pPr marL="342900" lvl="0" indent="-342900">
              <a:buClr>
                <a:schemeClr val="dk1"/>
              </a:buClr>
              <a:buSzPct val="100000"/>
              <a:buAutoNum type="arabicPeriod"/>
              <a:defRPr/>
            </a:pP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Запуск трансляции с робота;</a:t>
            </a:r>
          </a:p>
          <a:p>
            <a:pPr marL="342900" lvl="0" indent="-342900">
              <a:buClr>
                <a:schemeClr val="dk1"/>
              </a:buClr>
              <a:buSzPct val="100000"/>
              <a:buAutoNum type="arabicPeriod"/>
              <a:defRPr/>
            </a:pP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Запуск </a:t>
            </a:r>
            <a:r>
              <a:rPr lang="en-US" sz="1600" dirty="0" err="1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TRIKLobeServer</a:t>
            </a: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;</a:t>
            </a:r>
          </a:p>
          <a:p>
            <a:pPr marL="342900" lvl="0" indent="-342900">
              <a:buClr>
                <a:schemeClr val="dk1"/>
              </a:buClr>
              <a:buSzPct val="100000"/>
              <a:buAutoNum type="arabicPeriod"/>
              <a:defRPr/>
            </a:pPr>
            <a:r>
              <a:rPr lang="ru-RU" sz="16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Запуск программы пользователя на контроллере ТРИК.</a:t>
            </a:r>
          </a:p>
        </p:txBody>
      </p:sp>
    </p:spTree>
    <p:extLst>
      <p:ext uri="{BB962C8B-B14F-4D97-AF65-F5344CB8AC3E}">
        <p14:creationId xmlns:p14="http://schemas.microsoft.com/office/powerpoint/2010/main" val="3830654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4A4A0-D677-1837-6EB3-CEF0C8011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72B23A7-98A4-D4AA-0543-E01DC1E83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661" y="1456353"/>
            <a:ext cx="6726677" cy="3222965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72200C4-D824-F96E-1347-F802FD6885C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FD3730C-1614-DA1D-2420-A481967B5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Программа обработки букв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32897A-3B81-3C2B-F411-105CDA96C13E}"/>
              </a:ext>
            </a:extLst>
          </p:cNvPr>
          <p:cNvSpPr txBox="1"/>
          <p:nvPr/>
        </p:nvSpPr>
        <p:spPr>
          <a:xfrm>
            <a:off x="287399" y="845189"/>
            <a:ext cx="82279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Ответы от </a:t>
            </a:r>
            <a:r>
              <a:rPr lang="en-US" dirty="0" err="1"/>
              <a:t>TRIKLobeServer</a:t>
            </a:r>
            <a:r>
              <a:rPr lang="en-US" dirty="0"/>
              <a:t> </a:t>
            </a:r>
            <a:r>
              <a:rPr lang="ru-RU" dirty="0"/>
              <a:t>в программе контроллера можно ловить с помощью команд работы с сообщениями: блок «Получить сообщение» или команды </a:t>
            </a:r>
            <a:r>
              <a:rPr lang="en-US" dirty="0" err="1"/>
              <a:t>mailbox.receive</a:t>
            </a:r>
            <a:r>
              <a:rPr lang="en-US" dirty="0"/>
              <a:t>()</a:t>
            </a:r>
            <a:r>
              <a:rPr lang="ru-RU" dirty="0"/>
              <a:t>.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5DF7678B-87B4-8577-D2EF-5BDB4FA63DF9}"/>
              </a:ext>
            </a:extLst>
          </p:cNvPr>
          <p:cNvCxnSpPr>
            <a:cxnSpLocks/>
          </p:cNvCxnSpPr>
          <p:nvPr/>
        </p:nvCxnSpPr>
        <p:spPr>
          <a:xfrm>
            <a:off x="3137170" y="1303506"/>
            <a:ext cx="963039" cy="79280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398560C-72C9-6442-8E39-95D1243DDE36}"/>
              </a:ext>
            </a:extLst>
          </p:cNvPr>
          <p:cNvCxnSpPr/>
          <p:nvPr/>
        </p:nvCxnSpPr>
        <p:spPr>
          <a:xfrm>
            <a:off x="2140085" y="1303506"/>
            <a:ext cx="184825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2677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6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ru"/>
              <a:t>17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IKtheme2019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10239</TotalTime>
  <Words>711</Words>
  <Application>Microsoft Office PowerPoint</Application>
  <PresentationFormat>Экран (16:9)</PresentationFormat>
  <Paragraphs>93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Montserrat</vt:lpstr>
      <vt:lpstr>Verdana</vt:lpstr>
      <vt:lpstr>TRIKtheme2019</vt:lpstr>
      <vt:lpstr>ИИ для распознавания объектов</vt:lpstr>
      <vt:lpstr>Общая схема</vt:lpstr>
      <vt:lpstr>TensorFlow Lite</vt:lpstr>
      <vt:lpstr>Создание модели TFLite</vt:lpstr>
      <vt:lpstr>Алгоритм обучения модели в Lobe</vt:lpstr>
      <vt:lpstr>Алгоритм обучения модели в Lobe</vt:lpstr>
      <vt:lpstr>Алгоритм обучения модели в Lobe</vt:lpstr>
      <vt:lpstr>Алгоритм в Teachable Machine</vt:lpstr>
      <vt:lpstr>Подключение</vt:lpstr>
      <vt:lpstr>Видеотрансляция</vt:lpstr>
      <vt:lpstr>Свойства запуска видеотрансляции </vt:lpstr>
      <vt:lpstr>TRIKLobeServer</vt:lpstr>
      <vt:lpstr>Окно TRIKLobeServer</vt:lpstr>
      <vt:lpstr>Подготовка проекта</vt:lpstr>
      <vt:lpstr>Запуск</vt:lpstr>
      <vt:lpstr>Программа обработки букв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Удаленное управление</dc:title>
  <dc:creator>Пользователь</dc:creator>
  <cp:lastModifiedBy>Алексей Овсянников</cp:lastModifiedBy>
  <cp:revision>37</cp:revision>
  <dcterms:modified xsi:type="dcterms:W3CDTF">2026-09-24T16:57:18Z</dcterms:modified>
</cp:coreProperties>
</file>