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5"/>
  </p:notesMasterIdLst>
  <p:sldIdLst>
    <p:sldId id="256" r:id="rId2"/>
    <p:sldId id="258" r:id="rId3"/>
    <p:sldId id="260" r:id="rId4"/>
    <p:sldId id="261" r:id="rId5"/>
    <p:sldId id="268" r:id="rId6"/>
    <p:sldId id="267" r:id="rId7"/>
    <p:sldId id="262" r:id="rId8"/>
    <p:sldId id="263" r:id="rId9"/>
    <p:sldId id="269" r:id="rId10"/>
    <p:sldId id="270" r:id="rId11"/>
    <p:sldId id="264" r:id="rId12"/>
    <p:sldId id="265" r:id="rId13"/>
    <p:sldId id="271" r:id="rId14"/>
    <p:sldId id="272" r:id="rId15"/>
    <p:sldId id="273" r:id="rId16"/>
    <p:sldId id="285" r:id="rId17"/>
    <p:sldId id="275" r:id="rId18"/>
    <p:sldId id="284" r:id="rId19"/>
    <p:sldId id="276" r:id="rId20"/>
    <p:sldId id="278" r:id="rId21"/>
    <p:sldId id="287" r:id="rId22"/>
    <p:sldId id="286" r:id="rId23"/>
    <p:sldId id="281" r:id="rId24"/>
  </p:sldIdLst>
  <p:sldSz cx="12192000" cy="6858000"/>
  <p:notesSz cx="12192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658" y="67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A3342F-6570-46FE-87A2-ECD8AC66128A}" type="datetimeFigureOut">
              <a:rPr lang="ru-RU" smtClean="0"/>
              <a:t>12.02.2024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0" y="514350"/>
            <a:ext cx="4572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11FA76-7157-40B2-80E3-EAB538E101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56695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hape 165"/>
          <p:cNvSpPr txBox="1">
            <a:spLocks noGrp="1"/>
          </p:cNvSpPr>
          <p:nvPr>
            <p:ph type="body" idx="1"/>
          </p:nvPr>
        </p:nvSpPr>
        <p:spPr>
          <a:xfrm>
            <a:off x="1219201" y="3257550"/>
            <a:ext cx="9753598" cy="30861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66" name="Shape 166"/>
          <p:cNvSpPr>
            <a:spLocks noGrp="1" noRot="1" noChangeAspect="1"/>
          </p:cNvSpPr>
          <p:nvPr>
            <p:ph type="sldImg" idx="2"/>
          </p:nvPr>
        </p:nvSpPr>
        <p:spPr>
          <a:xfrm>
            <a:off x="3810000" y="514350"/>
            <a:ext cx="4572000" cy="25717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28574989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hape 165"/>
          <p:cNvSpPr txBox="1">
            <a:spLocks noGrp="1"/>
          </p:cNvSpPr>
          <p:nvPr>
            <p:ph type="body" idx="1"/>
          </p:nvPr>
        </p:nvSpPr>
        <p:spPr>
          <a:xfrm>
            <a:off x="1219201" y="3257550"/>
            <a:ext cx="9753598" cy="30861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66" name="Shape 166"/>
          <p:cNvSpPr>
            <a:spLocks noGrp="1" noRot="1" noChangeAspect="1"/>
          </p:cNvSpPr>
          <p:nvPr>
            <p:ph type="sldImg" idx="2"/>
          </p:nvPr>
        </p:nvSpPr>
        <p:spPr>
          <a:xfrm>
            <a:off x="3810000" y="514350"/>
            <a:ext cx="4572000" cy="25717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3421296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052573" y="1932254"/>
            <a:ext cx="8086852" cy="1174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0">
                <a:solidFill>
                  <a:srgbClr val="99CC00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585858"/>
                </a:solidFill>
                <a:latin typeface="Calibri"/>
                <a:cs typeface="Calibri"/>
              </a:defRPr>
            </a:lvl1pPr>
          </a:lstStyle>
          <a:p>
            <a:pPr algn="ctr">
              <a:lnSpc>
                <a:spcPts val="1240"/>
              </a:lnSpc>
            </a:pPr>
            <a:r>
              <a:rPr spc="-5" dirty="0"/>
              <a:t>ООО</a:t>
            </a:r>
            <a:r>
              <a:rPr spc="5" dirty="0"/>
              <a:t> </a:t>
            </a:r>
            <a:r>
              <a:rPr spc="-5" dirty="0"/>
              <a:t>«КиберТех»</a:t>
            </a:r>
          </a:p>
          <a:p>
            <a:pPr algn="ctr">
              <a:lnSpc>
                <a:spcPct val="100000"/>
              </a:lnSpc>
            </a:pPr>
            <a:r>
              <a:rPr spc="-5" dirty="0"/>
              <a:t>Санкт-Петербург,</a:t>
            </a:r>
            <a:r>
              <a:rPr spc="-55" dirty="0"/>
              <a:t> </a:t>
            </a:r>
            <a:r>
              <a:rPr dirty="0"/>
              <a:t>2023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2/12/2024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78787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99CC00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585858"/>
                </a:solidFill>
                <a:latin typeface="Calibri"/>
                <a:cs typeface="Calibri"/>
              </a:defRPr>
            </a:lvl1pPr>
          </a:lstStyle>
          <a:p>
            <a:pPr algn="ctr">
              <a:lnSpc>
                <a:spcPts val="1240"/>
              </a:lnSpc>
            </a:pPr>
            <a:r>
              <a:rPr spc="-5" dirty="0"/>
              <a:t>ООО</a:t>
            </a:r>
            <a:r>
              <a:rPr spc="5" dirty="0"/>
              <a:t> </a:t>
            </a:r>
            <a:r>
              <a:rPr spc="-5" dirty="0"/>
              <a:t>«КиберТех»</a:t>
            </a:r>
          </a:p>
          <a:p>
            <a:pPr algn="ctr">
              <a:lnSpc>
                <a:spcPct val="100000"/>
              </a:lnSpc>
            </a:pPr>
            <a:r>
              <a:rPr spc="-5" dirty="0"/>
              <a:t>Санкт-Петербург,</a:t>
            </a:r>
            <a:r>
              <a:rPr spc="-55" dirty="0"/>
              <a:t> </a:t>
            </a:r>
            <a:r>
              <a:rPr dirty="0"/>
              <a:t>2023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2/12/2024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78787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99CC00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585858"/>
                </a:solidFill>
                <a:latin typeface="Calibri"/>
                <a:cs typeface="Calibri"/>
              </a:defRPr>
            </a:lvl1pPr>
          </a:lstStyle>
          <a:p>
            <a:pPr algn="ctr">
              <a:lnSpc>
                <a:spcPts val="1240"/>
              </a:lnSpc>
            </a:pPr>
            <a:r>
              <a:rPr spc="-5" dirty="0"/>
              <a:t>ООО</a:t>
            </a:r>
            <a:r>
              <a:rPr spc="5" dirty="0"/>
              <a:t> </a:t>
            </a:r>
            <a:r>
              <a:rPr spc="-5" dirty="0"/>
              <a:t>«КиберТех»</a:t>
            </a:r>
          </a:p>
          <a:p>
            <a:pPr algn="ctr">
              <a:lnSpc>
                <a:spcPct val="100000"/>
              </a:lnSpc>
            </a:pPr>
            <a:r>
              <a:rPr spc="-5" dirty="0"/>
              <a:t>Санкт-Петербург,</a:t>
            </a:r>
            <a:r>
              <a:rPr spc="-55" dirty="0"/>
              <a:t> </a:t>
            </a:r>
            <a:r>
              <a:rPr dirty="0"/>
              <a:t>2023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2/12/2024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78787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954783" y="405462"/>
            <a:ext cx="1772396" cy="521051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99CC00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585858"/>
                </a:solidFill>
                <a:latin typeface="Calibri"/>
                <a:cs typeface="Calibri"/>
              </a:defRPr>
            </a:lvl1pPr>
          </a:lstStyle>
          <a:p>
            <a:pPr algn="ctr">
              <a:lnSpc>
                <a:spcPts val="1240"/>
              </a:lnSpc>
            </a:pPr>
            <a:r>
              <a:rPr spc="-5" dirty="0"/>
              <a:t>ООО</a:t>
            </a:r>
            <a:r>
              <a:rPr spc="5" dirty="0"/>
              <a:t> </a:t>
            </a:r>
            <a:r>
              <a:rPr spc="-5" dirty="0"/>
              <a:t>«КиберТех»</a:t>
            </a:r>
          </a:p>
          <a:p>
            <a:pPr algn="ctr">
              <a:lnSpc>
                <a:spcPct val="100000"/>
              </a:lnSpc>
            </a:pPr>
            <a:r>
              <a:rPr spc="-5" dirty="0"/>
              <a:t>Санкт-Петербург,</a:t>
            </a:r>
            <a:r>
              <a:rPr spc="-55" dirty="0"/>
              <a:t> </a:t>
            </a:r>
            <a:r>
              <a:rPr dirty="0"/>
              <a:t>2023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2/12/2024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78787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585858"/>
                </a:solidFill>
                <a:latin typeface="Calibri"/>
                <a:cs typeface="Calibri"/>
              </a:defRPr>
            </a:lvl1pPr>
          </a:lstStyle>
          <a:p>
            <a:pPr algn="ctr">
              <a:lnSpc>
                <a:spcPts val="1240"/>
              </a:lnSpc>
            </a:pPr>
            <a:r>
              <a:rPr spc="-5" dirty="0"/>
              <a:t>ООО</a:t>
            </a:r>
            <a:r>
              <a:rPr spc="5" dirty="0"/>
              <a:t> </a:t>
            </a:r>
            <a:r>
              <a:rPr spc="-5" dirty="0"/>
              <a:t>«КиберТех»</a:t>
            </a:r>
          </a:p>
          <a:p>
            <a:pPr algn="ctr">
              <a:lnSpc>
                <a:spcPct val="100000"/>
              </a:lnSpc>
            </a:pPr>
            <a:r>
              <a:rPr spc="-5" dirty="0"/>
              <a:t>Санкт-Петербург,</a:t>
            </a:r>
            <a:r>
              <a:rPr spc="-55" dirty="0"/>
              <a:t> </a:t>
            </a:r>
            <a:r>
              <a:rPr dirty="0"/>
              <a:t>2023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2/12/2024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78787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userDrawn="1">
  <p:cSld name="Заголовок раздела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24;p13">
            <a:extLst>
              <a:ext uri="{FF2B5EF4-FFF2-40B4-BE49-F238E27FC236}">
                <a16:creationId xmlns:a16="http://schemas.microsoft.com/office/drawing/2014/main" id="{C25CD6AA-F124-4AF7-8667-5FB6DF1E6EBF}"/>
              </a:ext>
            </a:extLst>
          </p:cNvPr>
          <p:cNvSpPr/>
          <p:nvPr userDrawn="1"/>
        </p:nvSpPr>
        <p:spPr>
          <a:xfrm>
            <a:off x="838199" y="360000"/>
            <a:ext cx="8802757" cy="612000"/>
          </a:xfrm>
          <a:prstGeom prst="roundRect">
            <a:avLst>
              <a:gd name="adj" fmla="val 16667"/>
            </a:avLst>
          </a:prstGeom>
          <a:solidFill>
            <a:srgbClr val="001241"/>
          </a:solidFill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endParaRPr sz="32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Google Shape;23;p13">
            <a:extLst>
              <a:ext uri="{FF2B5EF4-FFF2-40B4-BE49-F238E27FC236}">
                <a16:creationId xmlns:a16="http://schemas.microsoft.com/office/drawing/2014/main" id="{7B3AA765-D99F-1514-4C4E-CB74C4A8396E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87231812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userDrawn="1">
  <p:cSld name="1_Заголовок раздела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24;p13">
            <a:extLst>
              <a:ext uri="{FF2B5EF4-FFF2-40B4-BE49-F238E27FC236}">
                <a16:creationId xmlns:a16="http://schemas.microsoft.com/office/drawing/2014/main" id="{C25CD6AA-F124-4AF7-8667-5FB6DF1E6EBF}"/>
              </a:ext>
            </a:extLst>
          </p:cNvPr>
          <p:cNvSpPr/>
          <p:nvPr userDrawn="1"/>
        </p:nvSpPr>
        <p:spPr>
          <a:xfrm>
            <a:off x="838199" y="360000"/>
            <a:ext cx="8802757" cy="612000"/>
          </a:xfrm>
          <a:prstGeom prst="roundRect">
            <a:avLst>
              <a:gd name="adj" fmla="val 16667"/>
            </a:avLst>
          </a:prstGeom>
          <a:solidFill>
            <a:srgbClr val="001241"/>
          </a:solidFill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endParaRPr sz="32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25;p13">
            <a:extLst>
              <a:ext uri="{FF2B5EF4-FFF2-40B4-BE49-F238E27FC236}">
                <a16:creationId xmlns:a16="http://schemas.microsoft.com/office/drawing/2014/main" id="{0191ADAB-DB09-421C-A485-C3FD013A762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199" y="1518249"/>
            <a:ext cx="10515600" cy="4649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3" name="Google Shape;26;p13">
            <a:extLst>
              <a:ext uri="{FF2B5EF4-FFF2-40B4-BE49-F238E27FC236}">
                <a16:creationId xmlns:a16="http://schemas.microsoft.com/office/drawing/2014/main" id="{AFD0AD2D-0F33-4FD7-A110-EEF2AD4C402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125" y="377092"/>
            <a:ext cx="88029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3600"/>
              <a:buFont typeface="Verdana"/>
              <a:buNone/>
              <a:defRPr sz="3600" b="1" i="0" u="none" strike="noStrike" cap="none">
                <a:solidFill>
                  <a:srgbClr val="99CC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pPr marL="0" marR="0" lvl="0" indent="0" rtl="0">
              <a:spcBef>
                <a:spcPts val="0"/>
              </a:spcBef>
              <a:spcAft>
                <a:spcPts val="0"/>
              </a:spcAft>
            </a:pPr>
            <a:r>
              <a:rPr lang="ru-RU" sz="3600" b="1" dirty="0">
                <a:solidFill>
                  <a:srgbClr val="99CC00"/>
                </a:solidFill>
                <a:latin typeface="Verdana"/>
                <a:ea typeface="Verdana"/>
                <a:sym typeface="Verdana"/>
              </a:rPr>
              <a:t>Образец заголовка</a:t>
            </a:r>
            <a:endParaRPr lang="ru-RU" sz="3600" b="1" dirty="0">
              <a:solidFill>
                <a:srgbClr val="99CC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" name="Google Shape;23;p13">
            <a:extLst>
              <a:ext uri="{FF2B5EF4-FFF2-40B4-BE49-F238E27FC236}">
                <a16:creationId xmlns:a16="http://schemas.microsoft.com/office/drawing/2014/main" id="{B4CB99FD-D4B1-21B3-0739-7769AE42A71C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41969094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9954783" y="405462"/>
            <a:ext cx="1772396" cy="521051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829055" y="6434328"/>
            <a:ext cx="739140" cy="257556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15416" y="343915"/>
            <a:ext cx="10361167" cy="574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rgbClr val="99CC00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37996" y="2408961"/>
            <a:ext cx="10434320" cy="20389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5377434" y="6377736"/>
            <a:ext cx="1485900" cy="3606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585858"/>
                </a:solidFill>
                <a:latin typeface="Calibri"/>
                <a:cs typeface="Calibri"/>
              </a:defRPr>
            </a:lvl1pPr>
          </a:lstStyle>
          <a:p>
            <a:pPr algn="ctr">
              <a:lnSpc>
                <a:spcPts val="1240"/>
              </a:lnSpc>
            </a:pPr>
            <a:r>
              <a:rPr spc="-5" dirty="0"/>
              <a:t>ООО</a:t>
            </a:r>
            <a:r>
              <a:rPr spc="5" dirty="0"/>
              <a:t> </a:t>
            </a:r>
            <a:r>
              <a:rPr spc="-5" dirty="0"/>
              <a:t>«КиберТех»</a:t>
            </a:r>
          </a:p>
          <a:p>
            <a:pPr algn="ctr">
              <a:lnSpc>
                <a:spcPct val="100000"/>
              </a:lnSpc>
            </a:pPr>
            <a:r>
              <a:rPr spc="-5" dirty="0"/>
              <a:t>Санкт-Петербург,</a:t>
            </a:r>
            <a:r>
              <a:rPr spc="-55" dirty="0"/>
              <a:t> </a:t>
            </a:r>
            <a:r>
              <a:rPr dirty="0"/>
              <a:t>2023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2/12/2024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1147806" y="6465214"/>
            <a:ext cx="153670" cy="177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878787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7" r:id="rId6"/>
    <p:sldLayoutId id="2147483668" r:id="rId7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creativecommons.org/licenses/by-nc-sa/3.0" TargetMode="Externa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jpg"/><Relationship Id="rId7" Type="http://schemas.openxmlformats.org/officeDocument/2006/relationships/image" Target="../media/image39.pn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g"/><Relationship Id="rId5" Type="http://schemas.openxmlformats.org/officeDocument/2006/relationships/image" Target="../media/image37.jpg"/><Relationship Id="rId10" Type="http://schemas.openxmlformats.org/officeDocument/2006/relationships/hyperlink" Target="http://creativecommons.org/licenses/by-nc-sa/3.0" TargetMode="External"/><Relationship Id="rId4" Type="http://schemas.openxmlformats.org/officeDocument/2006/relationships/image" Target="../media/image36.jpg"/><Relationship Id="rId9" Type="http://schemas.openxmlformats.org/officeDocument/2006/relationships/image" Target="../media/image4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creativecommons.org/licenses/by-nc-sa/3.0" TargetMode="Externa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g"/><Relationship Id="rId3" Type="http://schemas.openxmlformats.org/officeDocument/2006/relationships/image" Target="../media/image44.jpg"/><Relationship Id="rId7" Type="http://schemas.openxmlformats.org/officeDocument/2006/relationships/image" Target="../media/image4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7.png"/><Relationship Id="rId5" Type="http://schemas.openxmlformats.org/officeDocument/2006/relationships/image" Target="../media/image46.jpg"/><Relationship Id="rId4" Type="http://schemas.openxmlformats.org/officeDocument/2006/relationships/image" Target="../media/image45.jpg"/><Relationship Id="rId9" Type="http://schemas.openxmlformats.org/officeDocument/2006/relationships/hyperlink" Target="http://creativecommons.org/licenses/by-nc-sa/3.0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reestr.digital.gov.ru/reestr/393316/" TargetMode="External"/><Relationship Id="rId4" Type="http://schemas.openxmlformats.org/officeDocument/2006/relationships/hyperlink" Target="http://creativecommons.org/licenses/by-nc-sa/3.0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creativecommons.org/licenses/by-nc-sa/3.0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creativecommons.org/licenses/by-nc-sa/3.0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hyperlink" Target="http://creativecommons.org/licenses/by-nc-sa/3.0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13" Type="http://schemas.openxmlformats.org/officeDocument/2006/relationships/image" Target="../media/image67.png"/><Relationship Id="rId18" Type="http://schemas.openxmlformats.org/officeDocument/2006/relationships/hyperlink" Target="http://creativecommons.org/licenses/by-nc-sa/3.0" TargetMode="External"/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12" Type="http://schemas.openxmlformats.org/officeDocument/2006/relationships/image" Target="../media/image66.png"/><Relationship Id="rId17" Type="http://schemas.openxmlformats.org/officeDocument/2006/relationships/image" Target="../media/image71.png"/><Relationship Id="rId2" Type="http://schemas.openxmlformats.org/officeDocument/2006/relationships/image" Target="../media/image2.png"/><Relationship Id="rId16" Type="http://schemas.openxmlformats.org/officeDocument/2006/relationships/image" Target="../media/image7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0.jpg"/><Relationship Id="rId11" Type="http://schemas.openxmlformats.org/officeDocument/2006/relationships/image" Target="../media/image65.png"/><Relationship Id="rId5" Type="http://schemas.openxmlformats.org/officeDocument/2006/relationships/image" Target="../media/image59.png"/><Relationship Id="rId15" Type="http://schemas.openxmlformats.org/officeDocument/2006/relationships/image" Target="../media/image69.png"/><Relationship Id="rId10" Type="http://schemas.openxmlformats.org/officeDocument/2006/relationships/image" Target="../media/image64.jpg"/><Relationship Id="rId4" Type="http://schemas.openxmlformats.org/officeDocument/2006/relationships/image" Target="../media/image58.png"/><Relationship Id="rId9" Type="http://schemas.openxmlformats.org/officeDocument/2006/relationships/image" Target="../media/image63.png"/><Relationship Id="rId14" Type="http://schemas.openxmlformats.org/officeDocument/2006/relationships/image" Target="../media/image68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hyperlink" Target="http://creativecommons.org/licenses/by-nc-sa/3.0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creativecommons.org/licenses/by-nc-sa/3.0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help.trikset.com/" TargetMode="External"/><Relationship Id="rId7" Type="http://schemas.openxmlformats.org/officeDocument/2006/relationships/hyperlink" Target="https://trikset.com/" TargetMode="External"/><Relationship Id="rId2" Type="http://schemas.openxmlformats.org/officeDocument/2006/relationships/hyperlink" Target="mailto:support@trikset.com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creativecommons.org/licenses/by-nc-sa/3.0" TargetMode="External"/><Relationship Id="rId5" Type="http://schemas.openxmlformats.org/officeDocument/2006/relationships/image" Target="../media/image82.png"/><Relationship Id="rId4" Type="http://schemas.openxmlformats.org/officeDocument/2006/relationships/image" Target="../media/image8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creativecommons.org/licenses/by-nc-sa/3.0" TargetMode="External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openxmlformats.org/officeDocument/2006/relationships/hyperlink" Target="http://creativecommons.org/licenses/by-nc-sa/3.0" TargetMode="External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0.jpg"/><Relationship Id="rId2" Type="http://schemas.openxmlformats.org/officeDocument/2006/relationships/hyperlink" Target="http://creativecommons.org/licenses/by-nc-sa/3.0" TargetMode="Externa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9.jpg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creativecommons.org/licenses/by-nc-sa/3.0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://creativecommons.org/licenses/by-nc-sa/3.0" TargetMode="External"/><Relationship Id="rId3" Type="http://schemas.openxmlformats.org/officeDocument/2006/relationships/image" Target="../media/image22.png"/><Relationship Id="rId7" Type="http://schemas.openxmlformats.org/officeDocument/2006/relationships/image" Target="../media/image6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7" Type="http://schemas.openxmlformats.org/officeDocument/2006/relationships/hyperlink" Target="http://creativecommons.org/licenses/by-nc-sa/3.0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9.jpg"/><Relationship Id="rId5" Type="http://schemas.openxmlformats.org/officeDocument/2006/relationships/image" Target="../media/image28.jpg"/><Relationship Id="rId4" Type="http://schemas.openxmlformats.org/officeDocument/2006/relationships/image" Target="../media/image27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creativecommons.org/licenses/by-nc-sa/3.0" TargetMode="External"/><Relationship Id="rId5" Type="http://schemas.openxmlformats.org/officeDocument/2006/relationships/image" Target="../media/image33.jpg"/><Relationship Id="rId4" Type="http://schemas.openxmlformats.org/officeDocument/2006/relationships/image" Target="../media/image3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45800" y="485373"/>
            <a:ext cx="2910879" cy="553253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833677" y="3790899"/>
            <a:ext cx="2289962" cy="2182774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1972055" y="1645920"/>
            <a:ext cx="8265159" cy="1728470"/>
          </a:xfrm>
          <a:custGeom>
            <a:avLst/>
            <a:gdLst/>
            <a:ahLst/>
            <a:cxnLst/>
            <a:rect l="l" t="t" r="r" b="b"/>
            <a:pathLst>
              <a:path w="8265159" h="1728470">
                <a:moveTo>
                  <a:pt x="7976616" y="0"/>
                </a:moveTo>
                <a:lnTo>
                  <a:pt x="288036" y="0"/>
                </a:lnTo>
                <a:lnTo>
                  <a:pt x="241302" y="3768"/>
                </a:lnTo>
                <a:lnTo>
                  <a:pt x="196973" y="14679"/>
                </a:lnTo>
                <a:lnTo>
                  <a:pt x="155643" y="32140"/>
                </a:lnTo>
                <a:lnTo>
                  <a:pt x="117902" y="55558"/>
                </a:lnTo>
                <a:lnTo>
                  <a:pt x="84343" y="84343"/>
                </a:lnTo>
                <a:lnTo>
                  <a:pt x="55558" y="117902"/>
                </a:lnTo>
                <a:lnTo>
                  <a:pt x="32140" y="155643"/>
                </a:lnTo>
                <a:lnTo>
                  <a:pt x="14679" y="196973"/>
                </a:lnTo>
                <a:lnTo>
                  <a:pt x="3768" y="241302"/>
                </a:lnTo>
                <a:lnTo>
                  <a:pt x="0" y="288035"/>
                </a:lnTo>
                <a:lnTo>
                  <a:pt x="0" y="1440179"/>
                </a:lnTo>
                <a:lnTo>
                  <a:pt x="3768" y="1486913"/>
                </a:lnTo>
                <a:lnTo>
                  <a:pt x="14679" y="1531242"/>
                </a:lnTo>
                <a:lnTo>
                  <a:pt x="32140" y="1572572"/>
                </a:lnTo>
                <a:lnTo>
                  <a:pt x="55558" y="1610313"/>
                </a:lnTo>
                <a:lnTo>
                  <a:pt x="84343" y="1643872"/>
                </a:lnTo>
                <a:lnTo>
                  <a:pt x="117902" y="1672657"/>
                </a:lnTo>
                <a:lnTo>
                  <a:pt x="155643" y="1696075"/>
                </a:lnTo>
                <a:lnTo>
                  <a:pt x="196973" y="1713536"/>
                </a:lnTo>
                <a:lnTo>
                  <a:pt x="241302" y="1724447"/>
                </a:lnTo>
                <a:lnTo>
                  <a:pt x="288036" y="1728215"/>
                </a:lnTo>
                <a:lnTo>
                  <a:pt x="7976616" y="1728215"/>
                </a:lnTo>
                <a:lnTo>
                  <a:pt x="8023349" y="1724447"/>
                </a:lnTo>
                <a:lnTo>
                  <a:pt x="8067678" y="1713536"/>
                </a:lnTo>
                <a:lnTo>
                  <a:pt x="8109008" y="1696075"/>
                </a:lnTo>
                <a:lnTo>
                  <a:pt x="8146749" y="1672657"/>
                </a:lnTo>
                <a:lnTo>
                  <a:pt x="8180308" y="1643872"/>
                </a:lnTo>
                <a:lnTo>
                  <a:pt x="8209093" y="1610313"/>
                </a:lnTo>
                <a:lnTo>
                  <a:pt x="8232511" y="1572572"/>
                </a:lnTo>
                <a:lnTo>
                  <a:pt x="8249972" y="1531242"/>
                </a:lnTo>
                <a:lnTo>
                  <a:pt x="8260883" y="1486913"/>
                </a:lnTo>
                <a:lnTo>
                  <a:pt x="8264652" y="1440179"/>
                </a:lnTo>
                <a:lnTo>
                  <a:pt x="8264652" y="288035"/>
                </a:lnTo>
                <a:lnTo>
                  <a:pt x="8260883" y="241302"/>
                </a:lnTo>
                <a:lnTo>
                  <a:pt x="8249972" y="196973"/>
                </a:lnTo>
                <a:lnTo>
                  <a:pt x="8232511" y="155643"/>
                </a:lnTo>
                <a:lnTo>
                  <a:pt x="8209093" y="117902"/>
                </a:lnTo>
                <a:lnTo>
                  <a:pt x="8180308" y="84343"/>
                </a:lnTo>
                <a:lnTo>
                  <a:pt x="8146749" y="55558"/>
                </a:lnTo>
                <a:lnTo>
                  <a:pt x="8109008" y="32140"/>
                </a:lnTo>
                <a:lnTo>
                  <a:pt x="8067678" y="14679"/>
                </a:lnTo>
                <a:lnTo>
                  <a:pt x="8023349" y="3768"/>
                </a:lnTo>
                <a:lnTo>
                  <a:pt x="7976616" y="0"/>
                </a:lnTo>
                <a:close/>
              </a:path>
            </a:pathLst>
          </a:custGeom>
          <a:solidFill>
            <a:srgbClr val="0012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8406510" y="3480257"/>
            <a:ext cx="174434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solidFill>
                  <a:srgbClr val="7E7E7E"/>
                </a:solidFill>
                <a:latin typeface="Calibri"/>
                <a:cs typeface="Calibri"/>
              </a:rPr>
              <a:t>Широколобов</a:t>
            </a:r>
            <a:r>
              <a:rPr sz="1600" b="1" spc="-5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7E7E7E"/>
                </a:solidFill>
                <a:latin typeface="Calibri"/>
                <a:cs typeface="Calibri"/>
              </a:rPr>
              <a:t>И.Ю.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658492" y="6377736"/>
            <a:ext cx="2038985" cy="3606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5" dirty="0">
                <a:solidFill>
                  <a:srgbClr val="585858"/>
                </a:solidFill>
                <a:latin typeface="Calibri"/>
                <a:cs typeface="Calibri"/>
              </a:rPr>
              <a:t>Распространяется</a:t>
            </a:r>
            <a:r>
              <a:rPr sz="1200" spc="-3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585858"/>
                </a:solidFill>
                <a:latin typeface="Calibri"/>
                <a:cs typeface="Calibri"/>
              </a:rPr>
              <a:t>по</a:t>
            </a:r>
            <a:r>
              <a:rPr sz="1200" spc="-2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585858"/>
                </a:solidFill>
                <a:latin typeface="Calibri"/>
                <a:cs typeface="Calibri"/>
              </a:rPr>
              <a:t>лицензии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200" u="sng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4"/>
              </a:rPr>
              <a:t>Creative</a:t>
            </a:r>
            <a:r>
              <a:rPr sz="1200" u="sng" spc="-3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4"/>
              </a:rPr>
              <a:t> </a:t>
            </a:r>
            <a:r>
              <a:rPr sz="1200" u="sng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4"/>
              </a:rPr>
              <a:t>Commons </a:t>
            </a:r>
            <a:r>
              <a:rPr sz="1200" u="sng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4"/>
              </a:rPr>
              <a:t>BY-NC-SA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spc="-5" dirty="0"/>
              <a:t>ООО</a:t>
            </a:r>
            <a:r>
              <a:rPr spc="5" dirty="0"/>
              <a:t> </a:t>
            </a:r>
            <a:r>
              <a:rPr spc="-5" dirty="0"/>
              <a:t>«КиберТех»</a:t>
            </a:r>
          </a:p>
          <a:p>
            <a:pPr algn="ctr">
              <a:lnSpc>
                <a:spcPct val="100000"/>
              </a:lnSpc>
            </a:pPr>
            <a:r>
              <a:rPr spc="-5" dirty="0"/>
              <a:t>Санкт-Петербург,</a:t>
            </a:r>
            <a:r>
              <a:rPr spc="-55" dirty="0"/>
              <a:t> </a:t>
            </a:r>
            <a:r>
              <a:rPr dirty="0"/>
              <a:t>2023</a:t>
            </a: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</a:t>
            </a:fld>
            <a:endParaRPr dirty="0"/>
          </a:p>
        </p:txBody>
      </p:sp>
      <p:sp>
        <p:nvSpPr>
          <p:cNvPr id="6" name="object 6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88265" rIns="0" bIns="0" rtlCol="0">
            <a:spAutoFit/>
          </a:bodyPr>
          <a:lstStyle/>
          <a:p>
            <a:pPr marL="2646045" marR="5080" indent="-2633980">
              <a:lnSpc>
                <a:spcPts val="4250"/>
              </a:lnSpc>
              <a:spcBef>
                <a:spcPts val="695"/>
              </a:spcBef>
            </a:pPr>
            <a:r>
              <a:rPr spc="-10" dirty="0"/>
              <a:t>Новые вызовы </a:t>
            </a:r>
            <a:r>
              <a:rPr spc="-5" dirty="0"/>
              <a:t>для </a:t>
            </a:r>
            <a:r>
              <a:rPr spc="-10" dirty="0"/>
              <a:t>средств </a:t>
            </a:r>
            <a:r>
              <a:rPr spc="-1355" dirty="0"/>
              <a:t> </a:t>
            </a:r>
            <a:r>
              <a:rPr spc="-5" dirty="0"/>
              <a:t>обучения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38200" y="359663"/>
            <a:ext cx="8803005" cy="612775"/>
          </a:xfrm>
          <a:custGeom>
            <a:avLst/>
            <a:gdLst/>
            <a:ahLst/>
            <a:cxnLst/>
            <a:rect l="l" t="t" r="r" b="b"/>
            <a:pathLst>
              <a:path w="8803005" h="612775">
                <a:moveTo>
                  <a:pt x="8802624" y="101854"/>
                </a:moveTo>
                <a:lnTo>
                  <a:pt x="8794610" y="62204"/>
                </a:lnTo>
                <a:lnTo>
                  <a:pt x="8772792" y="29832"/>
                </a:lnTo>
                <a:lnTo>
                  <a:pt x="8740419" y="8013"/>
                </a:lnTo>
                <a:lnTo>
                  <a:pt x="8700770" y="0"/>
                </a:lnTo>
                <a:lnTo>
                  <a:pt x="8700516" y="0"/>
                </a:lnTo>
                <a:lnTo>
                  <a:pt x="102108" y="0"/>
                </a:lnTo>
                <a:lnTo>
                  <a:pt x="101854" y="0"/>
                </a:lnTo>
                <a:lnTo>
                  <a:pt x="62204" y="8013"/>
                </a:lnTo>
                <a:lnTo>
                  <a:pt x="29832" y="29832"/>
                </a:lnTo>
                <a:lnTo>
                  <a:pt x="8001" y="62204"/>
                </a:lnTo>
                <a:lnTo>
                  <a:pt x="0" y="101854"/>
                </a:lnTo>
                <a:lnTo>
                  <a:pt x="0" y="102108"/>
                </a:lnTo>
                <a:lnTo>
                  <a:pt x="0" y="509270"/>
                </a:lnTo>
                <a:lnTo>
                  <a:pt x="0" y="510540"/>
                </a:lnTo>
                <a:lnTo>
                  <a:pt x="8013" y="550291"/>
                </a:lnTo>
                <a:lnTo>
                  <a:pt x="29895" y="582752"/>
                </a:lnTo>
                <a:lnTo>
                  <a:pt x="62357" y="604634"/>
                </a:lnTo>
                <a:lnTo>
                  <a:pt x="102108" y="612648"/>
                </a:lnTo>
                <a:lnTo>
                  <a:pt x="8700516" y="612648"/>
                </a:lnTo>
                <a:lnTo>
                  <a:pt x="8740254" y="604634"/>
                </a:lnTo>
                <a:lnTo>
                  <a:pt x="8772715" y="582739"/>
                </a:lnTo>
                <a:lnTo>
                  <a:pt x="8794598" y="550291"/>
                </a:lnTo>
                <a:lnTo>
                  <a:pt x="8802624" y="510540"/>
                </a:lnTo>
                <a:lnTo>
                  <a:pt x="8802624" y="509270"/>
                </a:lnTo>
                <a:lnTo>
                  <a:pt x="8802624" y="102108"/>
                </a:lnTo>
                <a:lnTo>
                  <a:pt x="8802624" y="101854"/>
                </a:lnTo>
                <a:close/>
              </a:path>
            </a:pathLst>
          </a:custGeom>
          <a:solidFill>
            <a:srgbClr val="0012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16939" y="352425"/>
            <a:ext cx="483425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Решаемые</a:t>
            </a:r>
            <a:r>
              <a:rPr spc="-95" dirty="0"/>
              <a:t> </a:t>
            </a:r>
            <a:r>
              <a:rPr spc="-5" dirty="0"/>
              <a:t>задачи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3552825" y="4639183"/>
            <a:ext cx="545719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Calibri"/>
                <a:cs typeface="Calibri"/>
              </a:rPr>
              <a:t>Интеграция</a:t>
            </a:r>
            <a:r>
              <a:rPr sz="2800" spc="-2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сторонних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приложений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798823" y="1188211"/>
            <a:ext cx="496697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latin typeface="Calibri"/>
                <a:cs typeface="Calibri"/>
              </a:rPr>
              <a:t>Системы </a:t>
            </a:r>
            <a:r>
              <a:rPr sz="2800" spc="-5" dirty="0">
                <a:latin typeface="Calibri"/>
                <a:cs typeface="Calibri"/>
              </a:rPr>
              <a:t>компьютерного</a:t>
            </a:r>
            <a:r>
              <a:rPr sz="2800" spc="2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зрения</a:t>
            </a:r>
            <a:endParaRPr sz="2800">
              <a:latin typeface="Calibri"/>
              <a:cs typeface="Calibri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727447" y="1876044"/>
            <a:ext cx="2784348" cy="2089403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62355" y="2400300"/>
            <a:ext cx="3147060" cy="2404872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774293" y="1887169"/>
            <a:ext cx="250952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latin typeface="Calibri"/>
                <a:cs typeface="Calibri"/>
              </a:rPr>
              <a:t>Интернет</a:t>
            </a:r>
            <a:r>
              <a:rPr sz="2800" spc="-4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вещей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840216" y="1802637"/>
            <a:ext cx="251904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latin typeface="Calibri"/>
                <a:cs typeface="Calibri"/>
              </a:rPr>
              <a:t>Телеуправление</a:t>
            </a:r>
            <a:endParaRPr sz="2800">
              <a:latin typeface="Calibri"/>
              <a:cs typeface="Calibri"/>
            </a:endParaRPr>
          </a:p>
        </p:txBody>
      </p:sp>
      <p:pic>
        <p:nvPicPr>
          <p:cNvPr id="10" name="object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566404" y="2564892"/>
            <a:ext cx="3189731" cy="1976627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567939" y="5343144"/>
            <a:ext cx="1324356" cy="794004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684596" y="5321415"/>
            <a:ext cx="1575503" cy="799962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057449" y="5553178"/>
            <a:ext cx="1523944" cy="426324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9785604" y="5449823"/>
            <a:ext cx="1970531" cy="704088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911352" y="5329644"/>
            <a:ext cx="915923" cy="850175"/>
          </a:xfrm>
          <a:prstGeom prst="rect">
            <a:avLst/>
          </a:prstGeom>
        </p:spPr>
      </p:pic>
      <p:sp>
        <p:nvSpPr>
          <p:cNvPr id="16" name="object 16"/>
          <p:cNvSpPr txBox="1"/>
          <p:nvPr/>
        </p:nvSpPr>
        <p:spPr>
          <a:xfrm>
            <a:off x="1658492" y="6377736"/>
            <a:ext cx="2041525" cy="3606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5" dirty="0">
                <a:solidFill>
                  <a:srgbClr val="585858"/>
                </a:solidFill>
                <a:latin typeface="Calibri"/>
                <a:cs typeface="Calibri"/>
              </a:rPr>
              <a:t>Распространяется</a:t>
            </a:r>
            <a:r>
              <a:rPr sz="1200" spc="-2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585858"/>
                </a:solidFill>
                <a:latin typeface="Calibri"/>
                <a:cs typeface="Calibri"/>
              </a:rPr>
              <a:t>по</a:t>
            </a:r>
            <a:r>
              <a:rPr sz="1200" spc="-5" dirty="0">
                <a:solidFill>
                  <a:srgbClr val="585858"/>
                </a:solidFill>
                <a:latin typeface="Calibri"/>
                <a:cs typeface="Calibri"/>
              </a:rPr>
              <a:t> лицензии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200" u="sng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10"/>
              </a:rPr>
              <a:t>Creative</a:t>
            </a:r>
            <a:r>
              <a:rPr sz="1200" u="sng" spc="-3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10"/>
              </a:rPr>
              <a:t> </a:t>
            </a:r>
            <a:r>
              <a:rPr sz="1200" u="sng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10"/>
              </a:rPr>
              <a:t>Commons</a:t>
            </a:r>
            <a:r>
              <a:rPr sz="1200" u="sng" spc="-2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10"/>
              </a:rPr>
              <a:t> </a:t>
            </a:r>
            <a:r>
              <a:rPr sz="1200" u="sng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10"/>
              </a:rPr>
              <a:t>BY-NC-SA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7" name="object 1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spc="-5" dirty="0"/>
              <a:t>ООО</a:t>
            </a:r>
            <a:r>
              <a:rPr spc="5" dirty="0"/>
              <a:t> </a:t>
            </a:r>
            <a:r>
              <a:rPr spc="-15" dirty="0"/>
              <a:t>«КиберТех»</a:t>
            </a:r>
          </a:p>
          <a:p>
            <a:pPr algn="ctr">
              <a:lnSpc>
                <a:spcPct val="100000"/>
              </a:lnSpc>
            </a:pPr>
            <a:r>
              <a:rPr spc="-5" dirty="0"/>
              <a:t>С</a:t>
            </a:r>
            <a:r>
              <a:rPr dirty="0"/>
              <a:t>а</a:t>
            </a:r>
            <a:r>
              <a:rPr spc="-5" dirty="0"/>
              <a:t>нк</a:t>
            </a:r>
            <a:r>
              <a:rPr dirty="0"/>
              <a:t>т-Пе</a:t>
            </a:r>
            <a:r>
              <a:rPr spc="-10" dirty="0"/>
              <a:t>т</a:t>
            </a:r>
            <a:r>
              <a:rPr dirty="0"/>
              <a:t>е</a:t>
            </a:r>
            <a:r>
              <a:rPr spc="5" dirty="0"/>
              <a:t>р</a:t>
            </a:r>
            <a:r>
              <a:rPr spc="-20" dirty="0"/>
              <a:t>б</a:t>
            </a:r>
            <a:r>
              <a:rPr dirty="0"/>
              <a:t>ур</a:t>
            </a:r>
            <a:r>
              <a:rPr spc="-55" dirty="0"/>
              <a:t>г</a:t>
            </a:r>
            <a:r>
              <a:rPr dirty="0"/>
              <a:t>,</a:t>
            </a:r>
            <a:r>
              <a:rPr spc="-45" dirty="0"/>
              <a:t> </a:t>
            </a:r>
            <a:r>
              <a:rPr dirty="0"/>
              <a:t>2</a:t>
            </a:r>
            <a:r>
              <a:rPr spc="5" dirty="0"/>
              <a:t>0</a:t>
            </a:r>
            <a:r>
              <a:rPr dirty="0"/>
              <a:t>23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10971021" y="6405821"/>
            <a:ext cx="329565" cy="2813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2090"/>
              </a:lnSpc>
            </a:pPr>
            <a:fld id="{81D60167-4931-47E6-BA6A-407CBD079E47}" type="slidenum">
              <a:rPr sz="1800" dirty="0">
                <a:latin typeface="Arial"/>
                <a:cs typeface="Arial"/>
              </a:rPr>
              <a:t>10</a:t>
            </a:fld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38200" y="359663"/>
            <a:ext cx="8803005" cy="611505"/>
          </a:xfrm>
          <a:custGeom>
            <a:avLst/>
            <a:gdLst/>
            <a:ahLst/>
            <a:cxnLst/>
            <a:rect l="l" t="t" r="r" b="b"/>
            <a:pathLst>
              <a:path w="8803005" h="611505">
                <a:moveTo>
                  <a:pt x="8700770" y="0"/>
                </a:moveTo>
                <a:lnTo>
                  <a:pt x="101853" y="0"/>
                </a:lnTo>
                <a:lnTo>
                  <a:pt x="62209" y="8002"/>
                </a:lnTo>
                <a:lnTo>
                  <a:pt x="29833" y="29829"/>
                </a:lnTo>
                <a:lnTo>
                  <a:pt x="8004" y="62204"/>
                </a:lnTo>
                <a:lnTo>
                  <a:pt x="0" y="101853"/>
                </a:lnTo>
                <a:lnTo>
                  <a:pt x="0" y="509270"/>
                </a:lnTo>
                <a:lnTo>
                  <a:pt x="8004" y="548919"/>
                </a:lnTo>
                <a:lnTo>
                  <a:pt x="29833" y="581294"/>
                </a:lnTo>
                <a:lnTo>
                  <a:pt x="62209" y="603121"/>
                </a:lnTo>
                <a:lnTo>
                  <a:pt x="101853" y="611124"/>
                </a:lnTo>
                <a:lnTo>
                  <a:pt x="8700770" y="611124"/>
                </a:lnTo>
                <a:lnTo>
                  <a:pt x="8740419" y="603121"/>
                </a:lnTo>
                <a:lnTo>
                  <a:pt x="8772794" y="581294"/>
                </a:lnTo>
                <a:lnTo>
                  <a:pt x="8794621" y="548919"/>
                </a:lnTo>
                <a:lnTo>
                  <a:pt x="8802624" y="509270"/>
                </a:lnTo>
                <a:lnTo>
                  <a:pt x="8802624" y="101853"/>
                </a:lnTo>
                <a:lnTo>
                  <a:pt x="8794621" y="62204"/>
                </a:lnTo>
                <a:lnTo>
                  <a:pt x="8772794" y="29829"/>
                </a:lnTo>
                <a:lnTo>
                  <a:pt x="8740419" y="8002"/>
                </a:lnTo>
                <a:lnTo>
                  <a:pt x="8700770" y="0"/>
                </a:lnTo>
                <a:close/>
              </a:path>
            </a:pathLst>
          </a:custGeom>
          <a:solidFill>
            <a:srgbClr val="0012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15416" y="365252"/>
            <a:ext cx="756412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Пропедевтика</a:t>
            </a:r>
            <a:r>
              <a:rPr spc="-135" dirty="0"/>
              <a:t> </a:t>
            </a:r>
            <a:r>
              <a:rPr spc="-5" dirty="0"/>
              <a:t>информатики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753567" y="1214754"/>
            <a:ext cx="10349865" cy="26282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454025">
              <a:lnSpc>
                <a:spcPct val="100000"/>
              </a:lnSpc>
              <a:spcBef>
                <a:spcPts val="95"/>
              </a:spcBef>
              <a:tabLst>
                <a:tab pos="2054225" algn="l"/>
                <a:tab pos="2479675" algn="l"/>
                <a:tab pos="4773295" algn="l"/>
                <a:tab pos="5240020" algn="l"/>
                <a:tab pos="7421245" algn="l"/>
              </a:tabLst>
            </a:pPr>
            <a:r>
              <a:rPr sz="2800" spc="-5" dirty="0">
                <a:latin typeface="Calibri"/>
                <a:cs typeface="Calibri"/>
              </a:rPr>
              <a:t>Знако</a:t>
            </a:r>
            <a:r>
              <a:rPr sz="2800" dirty="0">
                <a:latin typeface="Calibri"/>
                <a:cs typeface="Calibri"/>
              </a:rPr>
              <a:t>м</a:t>
            </a:r>
            <a:r>
              <a:rPr sz="2800" spc="-5" dirty="0">
                <a:latin typeface="Calibri"/>
                <a:cs typeface="Calibri"/>
              </a:rPr>
              <a:t>ство</a:t>
            </a:r>
            <a:r>
              <a:rPr sz="2800" dirty="0">
                <a:latin typeface="Calibri"/>
                <a:cs typeface="Calibri"/>
              </a:rPr>
              <a:t>	</a:t>
            </a:r>
            <a:r>
              <a:rPr sz="2800" spc="-5" dirty="0">
                <a:latin typeface="Calibri"/>
                <a:cs typeface="Calibri"/>
              </a:rPr>
              <a:t>с</a:t>
            </a:r>
            <a:r>
              <a:rPr sz="2800" dirty="0">
                <a:latin typeface="Calibri"/>
                <a:cs typeface="Calibri"/>
              </a:rPr>
              <a:t>	</a:t>
            </a:r>
            <a:r>
              <a:rPr sz="2800" spc="-5" dirty="0">
                <a:latin typeface="Calibri"/>
                <a:cs typeface="Calibri"/>
              </a:rPr>
              <a:t>ал</a:t>
            </a:r>
            <a:r>
              <a:rPr sz="2800" spc="-20" dirty="0">
                <a:latin typeface="Calibri"/>
                <a:cs typeface="Calibri"/>
              </a:rPr>
              <a:t>г</a:t>
            </a:r>
            <a:r>
              <a:rPr sz="2800" spc="-10" dirty="0">
                <a:latin typeface="Calibri"/>
                <a:cs typeface="Calibri"/>
              </a:rPr>
              <a:t>оритма</a:t>
            </a:r>
            <a:r>
              <a:rPr sz="2800" dirty="0">
                <a:latin typeface="Calibri"/>
                <a:cs typeface="Calibri"/>
              </a:rPr>
              <a:t>м</a:t>
            </a:r>
            <a:r>
              <a:rPr sz="2800" spc="-5" dirty="0">
                <a:latin typeface="Calibri"/>
                <a:cs typeface="Calibri"/>
              </a:rPr>
              <a:t>и</a:t>
            </a:r>
            <a:r>
              <a:rPr sz="2800" dirty="0">
                <a:latin typeface="Calibri"/>
                <a:cs typeface="Calibri"/>
              </a:rPr>
              <a:t>	</a:t>
            </a:r>
            <a:r>
              <a:rPr sz="2800" spc="-5" dirty="0">
                <a:latin typeface="Calibri"/>
                <a:cs typeface="Calibri"/>
              </a:rPr>
              <a:t>и</a:t>
            </a:r>
            <a:r>
              <a:rPr sz="2800" dirty="0">
                <a:latin typeface="Calibri"/>
                <a:cs typeface="Calibri"/>
              </a:rPr>
              <a:t>	</a:t>
            </a:r>
            <a:r>
              <a:rPr sz="2800" spc="-10" dirty="0">
                <a:latin typeface="Calibri"/>
                <a:cs typeface="Calibri"/>
              </a:rPr>
              <a:t>различны</a:t>
            </a:r>
            <a:r>
              <a:rPr sz="2800" dirty="0">
                <a:latin typeface="Calibri"/>
                <a:cs typeface="Calibri"/>
              </a:rPr>
              <a:t>м</a:t>
            </a:r>
            <a:r>
              <a:rPr sz="2800" spc="-5" dirty="0">
                <a:latin typeface="Calibri"/>
                <a:cs typeface="Calibri"/>
              </a:rPr>
              <a:t>и</a:t>
            </a:r>
            <a:r>
              <a:rPr sz="2800" dirty="0">
                <a:latin typeface="Calibri"/>
                <a:cs typeface="Calibri"/>
              </a:rPr>
              <a:t>	</a:t>
            </a:r>
            <a:r>
              <a:rPr sz="2800" spc="-5" dirty="0">
                <a:latin typeface="Calibri"/>
                <a:cs typeface="Calibri"/>
              </a:rPr>
              <a:t>и</a:t>
            </a:r>
            <a:r>
              <a:rPr sz="2800" dirty="0">
                <a:latin typeface="Calibri"/>
                <a:cs typeface="Calibri"/>
              </a:rPr>
              <a:t>с</a:t>
            </a:r>
            <a:r>
              <a:rPr sz="2800" spc="-5" dirty="0">
                <a:latin typeface="Calibri"/>
                <a:cs typeface="Calibri"/>
              </a:rPr>
              <a:t>пол</a:t>
            </a:r>
            <a:r>
              <a:rPr sz="2800" spc="5" dirty="0">
                <a:latin typeface="Calibri"/>
                <a:cs typeface="Calibri"/>
              </a:rPr>
              <a:t>н</a:t>
            </a:r>
            <a:r>
              <a:rPr sz="2800" spc="-5" dirty="0">
                <a:latin typeface="Calibri"/>
                <a:cs typeface="Calibri"/>
              </a:rPr>
              <a:t>и</a:t>
            </a:r>
            <a:r>
              <a:rPr sz="2800" spc="5" dirty="0">
                <a:latin typeface="Calibri"/>
                <a:cs typeface="Calibri"/>
              </a:rPr>
              <a:t>т</a:t>
            </a:r>
            <a:r>
              <a:rPr sz="2800" spc="-5" dirty="0">
                <a:latin typeface="Calibri"/>
                <a:cs typeface="Calibri"/>
              </a:rPr>
              <a:t>еля</a:t>
            </a:r>
            <a:r>
              <a:rPr sz="2800" dirty="0">
                <a:latin typeface="Calibri"/>
                <a:cs typeface="Calibri"/>
              </a:rPr>
              <a:t>м</a:t>
            </a:r>
            <a:r>
              <a:rPr sz="2800" spc="-35" dirty="0">
                <a:latin typeface="Calibri"/>
                <a:cs typeface="Calibri"/>
              </a:rPr>
              <a:t>и</a:t>
            </a:r>
            <a:r>
              <a:rPr sz="2800" spc="-5" dirty="0">
                <a:latin typeface="Calibri"/>
                <a:cs typeface="Calibri"/>
              </a:rPr>
              <a:t>.  Первые</a:t>
            </a:r>
            <a:r>
              <a:rPr sz="2800" spc="-1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шаги</a:t>
            </a:r>
            <a:r>
              <a:rPr sz="2800" spc="-2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в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использовании</a:t>
            </a:r>
            <a:r>
              <a:rPr sz="2800" spc="-2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средств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разработки.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300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</a:pPr>
            <a:r>
              <a:rPr sz="2800" spc="-5" dirty="0">
                <a:latin typeface="Calibri"/>
                <a:cs typeface="Calibri"/>
              </a:rPr>
              <a:t>TRIK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Studio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Junior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-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визуальная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среда</a:t>
            </a:r>
            <a:r>
              <a:rPr sz="2800" spc="-5" dirty="0">
                <a:latin typeface="Calibri"/>
                <a:cs typeface="Calibri"/>
              </a:rPr>
              <a:t> программирования 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виртуальных </a:t>
            </a:r>
            <a:r>
              <a:rPr sz="2800" spc="-15" dirty="0">
                <a:latin typeface="Calibri"/>
                <a:cs typeface="Calibri"/>
              </a:rPr>
              <a:t>исполнителей, </a:t>
            </a:r>
            <a:r>
              <a:rPr sz="2800" spc="-5" dirty="0">
                <a:latin typeface="Calibri"/>
                <a:cs typeface="Calibri"/>
              </a:rPr>
              <a:t>предназначенная </a:t>
            </a:r>
            <a:r>
              <a:rPr sz="2800" spc="-10" dirty="0">
                <a:latin typeface="Calibri"/>
                <a:cs typeface="Calibri"/>
              </a:rPr>
              <a:t>для </a:t>
            </a:r>
            <a:r>
              <a:rPr sz="2800" spc="-5" dirty="0">
                <a:latin typeface="Calibri"/>
                <a:cs typeface="Calibri"/>
              </a:rPr>
              <a:t>изучения основ 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алгоритмики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в начальной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школе.</a:t>
            </a:r>
            <a:endParaRPr sz="280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72961" y="4366259"/>
            <a:ext cx="2379923" cy="1779371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747325" y="3708725"/>
            <a:ext cx="2482453" cy="2482453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1658492" y="6377736"/>
            <a:ext cx="2038985" cy="3606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5" dirty="0">
                <a:solidFill>
                  <a:srgbClr val="585858"/>
                </a:solidFill>
                <a:latin typeface="Calibri"/>
                <a:cs typeface="Calibri"/>
              </a:rPr>
              <a:t>Распространяется</a:t>
            </a:r>
            <a:r>
              <a:rPr sz="1200" spc="-3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585858"/>
                </a:solidFill>
                <a:latin typeface="Calibri"/>
                <a:cs typeface="Calibri"/>
              </a:rPr>
              <a:t>по</a:t>
            </a:r>
            <a:r>
              <a:rPr sz="1200" spc="-2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585858"/>
                </a:solidFill>
                <a:latin typeface="Calibri"/>
                <a:cs typeface="Calibri"/>
              </a:rPr>
              <a:t>лицензии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200" u="sng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4"/>
              </a:rPr>
              <a:t>Creative</a:t>
            </a:r>
            <a:r>
              <a:rPr sz="1200" u="sng" spc="-3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4"/>
              </a:rPr>
              <a:t> </a:t>
            </a:r>
            <a:r>
              <a:rPr sz="1200" u="sng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4"/>
              </a:rPr>
              <a:t>Commons </a:t>
            </a:r>
            <a:r>
              <a:rPr sz="1200" u="sng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4"/>
              </a:rPr>
              <a:t>BY-NC-SA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spc="-5" dirty="0"/>
              <a:t>ООО</a:t>
            </a:r>
            <a:r>
              <a:rPr spc="5" dirty="0"/>
              <a:t> </a:t>
            </a:r>
            <a:r>
              <a:rPr spc="-5" dirty="0"/>
              <a:t>«КиберТех»</a:t>
            </a:r>
          </a:p>
          <a:p>
            <a:pPr algn="ctr">
              <a:lnSpc>
                <a:spcPct val="100000"/>
              </a:lnSpc>
            </a:pPr>
            <a:r>
              <a:rPr spc="-5" dirty="0"/>
              <a:t>Санкт-Петербург,</a:t>
            </a:r>
            <a:r>
              <a:rPr spc="-55" dirty="0"/>
              <a:t> </a:t>
            </a:r>
            <a:r>
              <a:rPr dirty="0"/>
              <a:t>2023</a:t>
            </a: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11</a:t>
            </a:fld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29055" y="6434328"/>
            <a:ext cx="739140" cy="257556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838200" y="359663"/>
            <a:ext cx="8803005" cy="612775"/>
          </a:xfrm>
          <a:custGeom>
            <a:avLst/>
            <a:gdLst/>
            <a:ahLst/>
            <a:cxnLst/>
            <a:rect l="l" t="t" r="r" b="b"/>
            <a:pathLst>
              <a:path w="8803005" h="612775">
                <a:moveTo>
                  <a:pt x="8802624" y="101854"/>
                </a:moveTo>
                <a:lnTo>
                  <a:pt x="8794610" y="62204"/>
                </a:lnTo>
                <a:lnTo>
                  <a:pt x="8772792" y="29832"/>
                </a:lnTo>
                <a:lnTo>
                  <a:pt x="8740419" y="8013"/>
                </a:lnTo>
                <a:lnTo>
                  <a:pt x="8700770" y="0"/>
                </a:lnTo>
                <a:lnTo>
                  <a:pt x="8700516" y="0"/>
                </a:lnTo>
                <a:lnTo>
                  <a:pt x="102108" y="0"/>
                </a:lnTo>
                <a:lnTo>
                  <a:pt x="101854" y="0"/>
                </a:lnTo>
                <a:lnTo>
                  <a:pt x="62204" y="8013"/>
                </a:lnTo>
                <a:lnTo>
                  <a:pt x="29832" y="29832"/>
                </a:lnTo>
                <a:lnTo>
                  <a:pt x="8001" y="62204"/>
                </a:lnTo>
                <a:lnTo>
                  <a:pt x="0" y="101854"/>
                </a:lnTo>
                <a:lnTo>
                  <a:pt x="0" y="102108"/>
                </a:lnTo>
                <a:lnTo>
                  <a:pt x="0" y="509270"/>
                </a:lnTo>
                <a:lnTo>
                  <a:pt x="0" y="510540"/>
                </a:lnTo>
                <a:lnTo>
                  <a:pt x="8013" y="550291"/>
                </a:lnTo>
                <a:lnTo>
                  <a:pt x="29895" y="582752"/>
                </a:lnTo>
                <a:lnTo>
                  <a:pt x="62357" y="604634"/>
                </a:lnTo>
                <a:lnTo>
                  <a:pt x="102108" y="612648"/>
                </a:lnTo>
                <a:lnTo>
                  <a:pt x="8700516" y="612648"/>
                </a:lnTo>
                <a:lnTo>
                  <a:pt x="8740254" y="604634"/>
                </a:lnTo>
                <a:lnTo>
                  <a:pt x="8772715" y="582739"/>
                </a:lnTo>
                <a:lnTo>
                  <a:pt x="8794598" y="550291"/>
                </a:lnTo>
                <a:lnTo>
                  <a:pt x="8802624" y="510540"/>
                </a:lnTo>
                <a:lnTo>
                  <a:pt x="8802624" y="509270"/>
                </a:lnTo>
                <a:lnTo>
                  <a:pt x="8802624" y="102108"/>
                </a:lnTo>
                <a:lnTo>
                  <a:pt x="8802624" y="101854"/>
                </a:lnTo>
                <a:close/>
              </a:path>
            </a:pathLst>
          </a:custGeom>
          <a:solidFill>
            <a:srgbClr val="0012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916939" y="352425"/>
            <a:ext cx="485457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TRIK</a:t>
            </a:r>
            <a:r>
              <a:rPr spc="-75" dirty="0"/>
              <a:t> </a:t>
            </a:r>
            <a:r>
              <a:rPr spc="-5" dirty="0"/>
              <a:t>Studio</a:t>
            </a:r>
            <a:r>
              <a:rPr spc="-65" dirty="0"/>
              <a:t> </a:t>
            </a:r>
            <a:r>
              <a:rPr spc="-5" dirty="0"/>
              <a:t>Junior</a:t>
            </a:r>
          </a:p>
        </p:txBody>
      </p:sp>
      <p:grpSp>
        <p:nvGrpSpPr>
          <p:cNvPr id="5" name="object 5"/>
          <p:cNvGrpSpPr/>
          <p:nvPr/>
        </p:nvGrpSpPr>
        <p:grpSpPr>
          <a:xfrm>
            <a:off x="342900" y="1424939"/>
            <a:ext cx="8867140" cy="4716780"/>
            <a:chOff x="342900" y="1424939"/>
            <a:chExt cx="8867140" cy="4716780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42900" y="1897379"/>
              <a:ext cx="1594103" cy="1725168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937003" y="1424939"/>
              <a:ext cx="1623059" cy="133045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790700" y="3589019"/>
              <a:ext cx="3192779" cy="2520695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864876" y="1431804"/>
              <a:ext cx="4935455" cy="1681727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379720" y="3622547"/>
              <a:ext cx="3829812" cy="2519172"/>
            </a:xfrm>
            <a:prstGeom prst="rect">
              <a:avLst/>
            </a:prstGeom>
          </p:spPr>
        </p:pic>
      </p:grpSp>
      <p:pic>
        <p:nvPicPr>
          <p:cNvPr id="11" name="object 11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9311640" y="1220724"/>
            <a:ext cx="1926336" cy="5076444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1658492" y="6377736"/>
            <a:ext cx="2041525" cy="3606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5" dirty="0">
                <a:solidFill>
                  <a:srgbClr val="585858"/>
                </a:solidFill>
                <a:latin typeface="Calibri"/>
                <a:cs typeface="Calibri"/>
              </a:rPr>
              <a:t>Распространяется</a:t>
            </a:r>
            <a:r>
              <a:rPr sz="1200" spc="-2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585858"/>
                </a:solidFill>
                <a:latin typeface="Calibri"/>
                <a:cs typeface="Calibri"/>
              </a:rPr>
              <a:t>по</a:t>
            </a:r>
            <a:r>
              <a:rPr sz="1200" spc="-5" dirty="0">
                <a:solidFill>
                  <a:srgbClr val="585858"/>
                </a:solidFill>
                <a:latin typeface="Calibri"/>
                <a:cs typeface="Calibri"/>
              </a:rPr>
              <a:t> лицензии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200" u="sng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9"/>
              </a:rPr>
              <a:t>Creative</a:t>
            </a:r>
            <a:r>
              <a:rPr sz="1200" u="sng" spc="-3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9"/>
              </a:rPr>
              <a:t> </a:t>
            </a:r>
            <a:r>
              <a:rPr sz="1200" u="sng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9"/>
              </a:rPr>
              <a:t>Commons</a:t>
            </a:r>
            <a:r>
              <a:rPr sz="1200" u="sng" spc="-2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9"/>
              </a:rPr>
              <a:t> </a:t>
            </a:r>
            <a:r>
              <a:rPr sz="1200" u="sng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9"/>
              </a:rPr>
              <a:t>BY-NC-SA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spc="-5" dirty="0"/>
              <a:t>ООО</a:t>
            </a:r>
            <a:r>
              <a:rPr spc="5" dirty="0"/>
              <a:t> </a:t>
            </a:r>
            <a:r>
              <a:rPr spc="-15" dirty="0"/>
              <a:t>«КиберТех»</a:t>
            </a:r>
          </a:p>
          <a:p>
            <a:pPr algn="ctr">
              <a:lnSpc>
                <a:spcPct val="100000"/>
              </a:lnSpc>
            </a:pPr>
            <a:r>
              <a:rPr spc="-5" dirty="0"/>
              <a:t>С</a:t>
            </a:r>
            <a:r>
              <a:rPr dirty="0"/>
              <a:t>а</a:t>
            </a:r>
            <a:r>
              <a:rPr spc="-5" dirty="0"/>
              <a:t>нк</a:t>
            </a:r>
            <a:r>
              <a:rPr dirty="0"/>
              <a:t>т-Пе</a:t>
            </a:r>
            <a:r>
              <a:rPr spc="-10" dirty="0"/>
              <a:t>т</a:t>
            </a:r>
            <a:r>
              <a:rPr dirty="0"/>
              <a:t>е</a:t>
            </a:r>
            <a:r>
              <a:rPr spc="5" dirty="0"/>
              <a:t>р</a:t>
            </a:r>
            <a:r>
              <a:rPr spc="-20" dirty="0"/>
              <a:t>б</a:t>
            </a:r>
            <a:r>
              <a:rPr dirty="0"/>
              <a:t>ур</a:t>
            </a:r>
            <a:r>
              <a:rPr spc="-55" dirty="0"/>
              <a:t>г</a:t>
            </a:r>
            <a:r>
              <a:rPr dirty="0"/>
              <a:t>,</a:t>
            </a:r>
            <a:r>
              <a:rPr spc="-45" dirty="0"/>
              <a:t> </a:t>
            </a:r>
            <a:r>
              <a:rPr dirty="0"/>
              <a:t>2</a:t>
            </a:r>
            <a:r>
              <a:rPr spc="5" dirty="0"/>
              <a:t>0</a:t>
            </a:r>
            <a:r>
              <a:rPr dirty="0"/>
              <a:t>23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10971021" y="6405821"/>
            <a:ext cx="329565" cy="2813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2090"/>
              </a:lnSpc>
            </a:pPr>
            <a:fld id="{81D60167-4931-47E6-BA6A-407CBD079E47}" type="slidenum">
              <a:rPr sz="1800" dirty="0">
                <a:latin typeface="Arial"/>
                <a:cs typeface="Arial"/>
              </a:rPr>
              <a:t>12</a:t>
            </a:fld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38200" y="359663"/>
            <a:ext cx="8803005" cy="611505"/>
          </a:xfrm>
          <a:custGeom>
            <a:avLst/>
            <a:gdLst/>
            <a:ahLst/>
            <a:cxnLst/>
            <a:rect l="l" t="t" r="r" b="b"/>
            <a:pathLst>
              <a:path w="8803005" h="611505">
                <a:moveTo>
                  <a:pt x="8700770" y="0"/>
                </a:moveTo>
                <a:lnTo>
                  <a:pt x="101853" y="0"/>
                </a:lnTo>
                <a:lnTo>
                  <a:pt x="62209" y="8002"/>
                </a:lnTo>
                <a:lnTo>
                  <a:pt x="29833" y="29829"/>
                </a:lnTo>
                <a:lnTo>
                  <a:pt x="8004" y="62204"/>
                </a:lnTo>
                <a:lnTo>
                  <a:pt x="0" y="101853"/>
                </a:lnTo>
                <a:lnTo>
                  <a:pt x="0" y="509270"/>
                </a:lnTo>
                <a:lnTo>
                  <a:pt x="8004" y="548919"/>
                </a:lnTo>
                <a:lnTo>
                  <a:pt x="29833" y="581294"/>
                </a:lnTo>
                <a:lnTo>
                  <a:pt x="62209" y="603121"/>
                </a:lnTo>
                <a:lnTo>
                  <a:pt x="101853" y="611124"/>
                </a:lnTo>
                <a:lnTo>
                  <a:pt x="8700770" y="611124"/>
                </a:lnTo>
                <a:lnTo>
                  <a:pt x="8740419" y="603121"/>
                </a:lnTo>
                <a:lnTo>
                  <a:pt x="8772794" y="581294"/>
                </a:lnTo>
                <a:lnTo>
                  <a:pt x="8794621" y="548919"/>
                </a:lnTo>
                <a:lnTo>
                  <a:pt x="8802624" y="509270"/>
                </a:lnTo>
                <a:lnTo>
                  <a:pt x="8802624" y="101853"/>
                </a:lnTo>
                <a:lnTo>
                  <a:pt x="8794621" y="62204"/>
                </a:lnTo>
                <a:lnTo>
                  <a:pt x="8772794" y="29829"/>
                </a:lnTo>
                <a:lnTo>
                  <a:pt x="8740419" y="8002"/>
                </a:lnTo>
                <a:lnTo>
                  <a:pt x="8700770" y="0"/>
                </a:lnTo>
                <a:close/>
              </a:path>
            </a:pathLst>
          </a:custGeom>
          <a:solidFill>
            <a:srgbClr val="0012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15416" y="336296"/>
            <a:ext cx="310007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TRIK</a:t>
            </a:r>
            <a:r>
              <a:rPr spc="-110" dirty="0"/>
              <a:t> </a:t>
            </a:r>
            <a:r>
              <a:rPr spc="-5" dirty="0"/>
              <a:t>Studio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717972" y="1484375"/>
            <a:ext cx="6220921" cy="366522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23316" y="4663440"/>
            <a:ext cx="3730752" cy="1418844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815136" y="1500632"/>
            <a:ext cx="4544060" cy="2586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indent="-287020">
              <a:lnSpc>
                <a:spcPts val="2870"/>
              </a:lnSpc>
              <a:spcBef>
                <a:spcPts val="100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2400" spc="-5" dirty="0">
                <a:latin typeface="Calibri"/>
                <a:cs typeface="Calibri"/>
              </a:rPr>
              <a:t>Бесплатная</a:t>
            </a:r>
            <a:endParaRPr sz="2400">
              <a:latin typeface="Calibri"/>
              <a:cs typeface="Calibri"/>
            </a:endParaRPr>
          </a:p>
          <a:p>
            <a:pPr marL="299085" indent="-287020">
              <a:lnSpc>
                <a:spcPts val="2870"/>
              </a:lnSpc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2400" spc="-5" dirty="0">
                <a:latin typeface="Calibri"/>
                <a:cs typeface="Calibri"/>
              </a:rPr>
              <a:t>Поддерживает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4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платформы:</a:t>
            </a:r>
            <a:endParaRPr sz="2400">
              <a:latin typeface="Calibri"/>
              <a:cs typeface="Calibri"/>
            </a:endParaRPr>
          </a:p>
          <a:p>
            <a:pPr marL="299085">
              <a:lnSpc>
                <a:spcPts val="2870"/>
              </a:lnSpc>
              <a:spcBef>
                <a:spcPts val="25"/>
              </a:spcBef>
            </a:pPr>
            <a:r>
              <a:rPr sz="2400" spc="-5" dirty="0">
                <a:latin typeface="Calibri"/>
                <a:cs typeface="Calibri"/>
              </a:rPr>
              <a:t>ТРИК,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-65" dirty="0">
                <a:latin typeface="Calibri"/>
                <a:cs typeface="Calibri"/>
              </a:rPr>
              <a:t>NXT,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EV3,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40" dirty="0">
                <a:latin typeface="Calibri"/>
                <a:cs typeface="Calibri"/>
              </a:rPr>
              <a:t>Геоскан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Пионер</a:t>
            </a:r>
            <a:endParaRPr sz="2400">
              <a:latin typeface="Calibri"/>
              <a:cs typeface="Calibri"/>
            </a:endParaRPr>
          </a:p>
          <a:p>
            <a:pPr marL="299085" marR="5080" indent="-287020">
              <a:lnSpc>
                <a:spcPts val="2900"/>
              </a:lnSpc>
              <a:spcBef>
                <a:spcPts val="65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2400" spc="-5" dirty="0">
                <a:latin typeface="Calibri"/>
                <a:cs typeface="Calibri"/>
              </a:rPr>
              <a:t>Встроенная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виртуальная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модель </a:t>
            </a:r>
            <a:r>
              <a:rPr sz="2400" spc="-52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мира</a:t>
            </a:r>
            <a:endParaRPr sz="2400">
              <a:latin typeface="Calibri"/>
              <a:cs typeface="Calibri"/>
            </a:endParaRPr>
          </a:p>
          <a:p>
            <a:pPr marL="299085" indent="-287020">
              <a:lnSpc>
                <a:spcPts val="2760"/>
              </a:lnSpc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2400" spc="-10" dirty="0">
                <a:latin typeface="Calibri"/>
                <a:cs typeface="Calibri"/>
              </a:rPr>
              <a:t>Поддержка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визуального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и</a:t>
            </a:r>
            <a:endParaRPr sz="2400">
              <a:latin typeface="Calibri"/>
              <a:cs typeface="Calibri"/>
            </a:endParaRPr>
          </a:p>
          <a:p>
            <a:pPr marL="299085">
              <a:lnSpc>
                <a:spcPct val="100000"/>
              </a:lnSpc>
              <a:spcBef>
                <a:spcPts val="30"/>
              </a:spcBef>
            </a:pPr>
            <a:r>
              <a:rPr sz="2400" spc="-15" dirty="0">
                <a:latin typeface="Calibri"/>
                <a:cs typeface="Calibri"/>
              </a:rPr>
              <a:t>текстового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программирования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658492" y="6377736"/>
            <a:ext cx="2041525" cy="3606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5" dirty="0">
                <a:solidFill>
                  <a:srgbClr val="585858"/>
                </a:solidFill>
                <a:latin typeface="Calibri"/>
                <a:cs typeface="Calibri"/>
              </a:rPr>
              <a:t>Распространяется</a:t>
            </a:r>
            <a:r>
              <a:rPr sz="1200" spc="-2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585858"/>
                </a:solidFill>
                <a:latin typeface="Calibri"/>
                <a:cs typeface="Calibri"/>
              </a:rPr>
              <a:t>по</a:t>
            </a:r>
            <a:r>
              <a:rPr sz="1200" spc="-5" dirty="0">
                <a:solidFill>
                  <a:srgbClr val="585858"/>
                </a:solidFill>
                <a:latin typeface="Calibri"/>
                <a:cs typeface="Calibri"/>
              </a:rPr>
              <a:t> лицензии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200" u="sng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4"/>
              </a:rPr>
              <a:t>Creative</a:t>
            </a:r>
            <a:r>
              <a:rPr sz="1200" u="sng" spc="-3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4"/>
              </a:rPr>
              <a:t> </a:t>
            </a:r>
            <a:r>
              <a:rPr sz="1200" u="sng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4"/>
              </a:rPr>
              <a:t>Commons</a:t>
            </a:r>
            <a:r>
              <a:rPr sz="1200" u="sng" spc="-2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4"/>
              </a:rPr>
              <a:t> </a:t>
            </a:r>
            <a:r>
              <a:rPr sz="1200" u="sng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4"/>
              </a:rPr>
              <a:t>BY-NC-SA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spc="-5" dirty="0"/>
              <a:t>ООО</a:t>
            </a:r>
            <a:r>
              <a:rPr spc="5" dirty="0"/>
              <a:t> </a:t>
            </a:r>
            <a:r>
              <a:rPr spc="-15" dirty="0"/>
              <a:t>«КиберТех»</a:t>
            </a:r>
          </a:p>
          <a:p>
            <a:pPr algn="ctr">
              <a:lnSpc>
                <a:spcPct val="100000"/>
              </a:lnSpc>
            </a:pPr>
            <a:r>
              <a:rPr spc="-5" dirty="0"/>
              <a:t>С</a:t>
            </a:r>
            <a:r>
              <a:rPr dirty="0"/>
              <a:t>а</a:t>
            </a:r>
            <a:r>
              <a:rPr spc="-5" dirty="0"/>
              <a:t>нк</a:t>
            </a:r>
            <a:r>
              <a:rPr dirty="0"/>
              <a:t>т-Пе</a:t>
            </a:r>
            <a:r>
              <a:rPr spc="-10" dirty="0"/>
              <a:t>т</a:t>
            </a:r>
            <a:r>
              <a:rPr dirty="0"/>
              <a:t>е</a:t>
            </a:r>
            <a:r>
              <a:rPr spc="5" dirty="0"/>
              <a:t>р</a:t>
            </a:r>
            <a:r>
              <a:rPr spc="-20" dirty="0"/>
              <a:t>б</a:t>
            </a:r>
            <a:r>
              <a:rPr dirty="0"/>
              <a:t>ур</a:t>
            </a:r>
            <a:r>
              <a:rPr spc="-55" dirty="0"/>
              <a:t>г</a:t>
            </a:r>
            <a:r>
              <a:rPr dirty="0"/>
              <a:t>,</a:t>
            </a:r>
            <a:r>
              <a:rPr spc="-45" dirty="0"/>
              <a:t> </a:t>
            </a:r>
            <a:r>
              <a:rPr dirty="0"/>
              <a:t>2</a:t>
            </a:r>
            <a:r>
              <a:rPr spc="5" dirty="0"/>
              <a:t>0</a:t>
            </a:r>
            <a:r>
              <a:rPr dirty="0"/>
              <a:t>23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11095481" y="6465214"/>
            <a:ext cx="20637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dirty="0">
                <a:solidFill>
                  <a:srgbClr val="878787"/>
                </a:solidFill>
                <a:latin typeface="Calibri"/>
                <a:cs typeface="Calibri"/>
              </a:rPr>
              <a:t>16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832728" y="5349651"/>
            <a:ext cx="4089400" cy="657860"/>
          </a:xfrm>
          <a:prstGeom prst="rect">
            <a:avLst/>
          </a:prstGeom>
        </p:spPr>
        <p:txBody>
          <a:bodyPr vert="horz" wrap="square" lIns="0" tIns="546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30"/>
              </a:spcBef>
            </a:pPr>
            <a:r>
              <a:rPr sz="1800" b="1" spc="-15" dirty="0">
                <a:solidFill>
                  <a:srgbClr val="1D3585"/>
                </a:solidFill>
                <a:latin typeface="Calibri"/>
                <a:cs typeface="Calibri"/>
              </a:rPr>
              <a:t>РЕЕСТР ПРОГРАММНОГО</a:t>
            </a:r>
            <a:r>
              <a:rPr sz="1800" b="1" spc="-10" dirty="0">
                <a:solidFill>
                  <a:srgbClr val="1D3585"/>
                </a:solidFill>
                <a:latin typeface="Calibri"/>
                <a:cs typeface="Calibri"/>
              </a:rPr>
              <a:t> ОБЕСПЕЧЕНИЯ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330"/>
              </a:spcBef>
            </a:pPr>
            <a:r>
              <a:rPr sz="1800" u="heavy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5"/>
              </a:rPr>
              <a:t>https://reestr.digital.gov.ru/reestr/393316/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38200" y="359663"/>
            <a:ext cx="8803005" cy="611505"/>
          </a:xfrm>
          <a:custGeom>
            <a:avLst/>
            <a:gdLst/>
            <a:ahLst/>
            <a:cxnLst/>
            <a:rect l="l" t="t" r="r" b="b"/>
            <a:pathLst>
              <a:path w="8803005" h="611505">
                <a:moveTo>
                  <a:pt x="8700770" y="0"/>
                </a:moveTo>
                <a:lnTo>
                  <a:pt x="101853" y="0"/>
                </a:lnTo>
                <a:lnTo>
                  <a:pt x="62209" y="8002"/>
                </a:lnTo>
                <a:lnTo>
                  <a:pt x="29833" y="29829"/>
                </a:lnTo>
                <a:lnTo>
                  <a:pt x="8004" y="62204"/>
                </a:lnTo>
                <a:lnTo>
                  <a:pt x="0" y="101853"/>
                </a:lnTo>
                <a:lnTo>
                  <a:pt x="0" y="509270"/>
                </a:lnTo>
                <a:lnTo>
                  <a:pt x="8004" y="548919"/>
                </a:lnTo>
                <a:lnTo>
                  <a:pt x="29833" y="581294"/>
                </a:lnTo>
                <a:lnTo>
                  <a:pt x="62209" y="603121"/>
                </a:lnTo>
                <a:lnTo>
                  <a:pt x="101853" y="611124"/>
                </a:lnTo>
                <a:lnTo>
                  <a:pt x="8700770" y="611124"/>
                </a:lnTo>
                <a:lnTo>
                  <a:pt x="8740419" y="603121"/>
                </a:lnTo>
                <a:lnTo>
                  <a:pt x="8772794" y="581294"/>
                </a:lnTo>
                <a:lnTo>
                  <a:pt x="8794621" y="548919"/>
                </a:lnTo>
                <a:lnTo>
                  <a:pt x="8802624" y="509270"/>
                </a:lnTo>
                <a:lnTo>
                  <a:pt x="8802624" y="101853"/>
                </a:lnTo>
                <a:lnTo>
                  <a:pt x="8794621" y="62204"/>
                </a:lnTo>
                <a:lnTo>
                  <a:pt x="8772794" y="29829"/>
                </a:lnTo>
                <a:lnTo>
                  <a:pt x="8740419" y="8002"/>
                </a:lnTo>
                <a:lnTo>
                  <a:pt x="8700770" y="0"/>
                </a:lnTo>
                <a:close/>
              </a:path>
            </a:pathLst>
          </a:custGeom>
          <a:solidFill>
            <a:srgbClr val="0012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8327263" y="1237615"/>
            <a:ext cx="150558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10" dirty="0">
                <a:latin typeface="Calibri"/>
                <a:cs typeface="Calibri"/>
              </a:rPr>
              <a:t>Java</a:t>
            </a:r>
            <a:r>
              <a:rPr sz="2800" b="1" spc="-15" dirty="0">
                <a:latin typeface="Calibri"/>
                <a:cs typeface="Calibri"/>
              </a:rPr>
              <a:t>S</a:t>
            </a:r>
            <a:r>
              <a:rPr sz="2800" b="1" spc="-10" dirty="0">
                <a:latin typeface="Calibri"/>
                <a:cs typeface="Calibri"/>
              </a:rPr>
              <a:t>c</a:t>
            </a:r>
            <a:r>
              <a:rPr sz="2800" b="1" dirty="0">
                <a:latin typeface="Calibri"/>
                <a:cs typeface="Calibri"/>
              </a:rPr>
              <a:t>r</a:t>
            </a:r>
            <a:r>
              <a:rPr sz="2800" b="1" spc="-5" dirty="0">
                <a:latin typeface="Calibri"/>
                <a:cs typeface="Calibri"/>
              </a:rPr>
              <a:t>ipt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915416" y="343915"/>
            <a:ext cx="673925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Программирование</a:t>
            </a:r>
            <a:r>
              <a:rPr spc="-145" dirty="0"/>
              <a:t> </a:t>
            </a:r>
            <a:r>
              <a:rPr dirty="0"/>
              <a:t>ТРИК</a:t>
            </a: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8871" y="1772411"/>
            <a:ext cx="5494020" cy="3979164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024371" y="1772412"/>
            <a:ext cx="5868923" cy="4090415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2422017" y="1234186"/>
            <a:ext cx="108204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15" dirty="0">
                <a:latin typeface="Calibri"/>
                <a:cs typeface="Calibri"/>
              </a:rPr>
              <a:t>P</a:t>
            </a:r>
            <a:r>
              <a:rPr sz="2800" b="1" spc="-5" dirty="0">
                <a:latin typeface="Calibri"/>
                <a:cs typeface="Calibri"/>
              </a:rPr>
              <a:t>y</a:t>
            </a:r>
            <a:r>
              <a:rPr sz="2800" b="1" dirty="0">
                <a:latin typeface="Calibri"/>
                <a:cs typeface="Calibri"/>
              </a:rPr>
              <a:t>t</a:t>
            </a:r>
            <a:r>
              <a:rPr sz="2800" b="1" spc="-5" dirty="0">
                <a:latin typeface="Calibri"/>
                <a:cs typeface="Calibri"/>
              </a:rPr>
              <a:t>hon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658492" y="6377736"/>
            <a:ext cx="2041525" cy="3606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5" dirty="0">
                <a:solidFill>
                  <a:srgbClr val="585858"/>
                </a:solidFill>
                <a:latin typeface="Calibri"/>
                <a:cs typeface="Calibri"/>
              </a:rPr>
              <a:t>Распространяется</a:t>
            </a:r>
            <a:r>
              <a:rPr sz="1200" spc="-2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585858"/>
                </a:solidFill>
                <a:latin typeface="Calibri"/>
                <a:cs typeface="Calibri"/>
              </a:rPr>
              <a:t>по</a:t>
            </a:r>
            <a:r>
              <a:rPr sz="1200" spc="-5" dirty="0">
                <a:solidFill>
                  <a:srgbClr val="585858"/>
                </a:solidFill>
                <a:latin typeface="Calibri"/>
                <a:cs typeface="Calibri"/>
              </a:rPr>
              <a:t> лицензии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200" u="sng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4"/>
              </a:rPr>
              <a:t>Creative</a:t>
            </a:r>
            <a:r>
              <a:rPr sz="1200" u="sng" spc="-3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4"/>
              </a:rPr>
              <a:t> </a:t>
            </a:r>
            <a:r>
              <a:rPr sz="1200" u="sng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4"/>
              </a:rPr>
              <a:t>Commons</a:t>
            </a:r>
            <a:r>
              <a:rPr sz="1200" u="sng" spc="-2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4"/>
              </a:rPr>
              <a:t> </a:t>
            </a:r>
            <a:r>
              <a:rPr sz="1200" u="sng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4"/>
              </a:rPr>
              <a:t>BY-NC-SA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spc="-5" dirty="0"/>
              <a:t>ООО</a:t>
            </a:r>
            <a:r>
              <a:rPr spc="5" dirty="0"/>
              <a:t> </a:t>
            </a:r>
            <a:r>
              <a:rPr spc="-15" dirty="0"/>
              <a:t>«КиберТех»</a:t>
            </a:r>
          </a:p>
          <a:p>
            <a:pPr algn="ctr">
              <a:lnSpc>
                <a:spcPct val="100000"/>
              </a:lnSpc>
            </a:pPr>
            <a:r>
              <a:rPr spc="-5" dirty="0"/>
              <a:t>С</a:t>
            </a:r>
            <a:r>
              <a:rPr dirty="0"/>
              <a:t>а</a:t>
            </a:r>
            <a:r>
              <a:rPr spc="-5" dirty="0"/>
              <a:t>нк</a:t>
            </a:r>
            <a:r>
              <a:rPr dirty="0"/>
              <a:t>т-Пе</a:t>
            </a:r>
            <a:r>
              <a:rPr spc="-10" dirty="0"/>
              <a:t>т</a:t>
            </a:r>
            <a:r>
              <a:rPr dirty="0"/>
              <a:t>е</a:t>
            </a:r>
            <a:r>
              <a:rPr spc="5" dirty="0"/>
              <a:t>р</a:t>
            </a:r>
            <a:r>
              <a:rPr spc="-20" dirty="0"/>
              <a:t>б</a:t>
            </a:r>
            <a:r>
              <a:rPr dirty="0"/>
              <a:t>ур</a:t>
            </a:r>
            <a:r>
              <a:rPr spc="-55" dirty="0"/>
              <a:t>г</a:t>
            </a:r>
            <a:r>
              <a:rPr dirty="0"/>
              <a:t>,</a:t>
            </a:r>
            <a:r>
              <a:rPr spc="-45" dirty="0"/>
              <a:t> </a:t>
            </a:r>
            <a:r>
              <a:rPr dirty="0"/>
              <a:t>2</a:t>
            </a:r>
            <a:r>
              <a:rPr spc="5" dirty="0"/>
              <a:t>0</a:t>
            </a:r>
            <a:r>
              <a:rPr dirty="0"/>
              <a:t>23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11095481" y="6465214"/>
            <a:ext cx="20637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dirty="0">
                <a:solidFill>
                  <a:srgbClr val="878787"/>
                </a:solidFill>
                <a:latin typeface="Calibri"/>
                <a:cs typeface="Calibri"/>
              </a:rPr>
              <a:t>17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38200" y="359663"/>
            <a:ext cx="8803005" cy="611505"/>
          </a:xfrm>
          <a:custGeom>
            <a:avLst/>
            <a:gdLst/>
            <a:ahLst/>
            <a:cxnLst/>
            <a:rect l="l" t="t" r="r" b="b"/>
            <a:pathLst>
              <a:path w="8803005" h="611505">
                <a:moveTo>
                  <a:pt x="8700770" y="0"/>
                </a:moveTo>
                <a:lnTo>
                  <a:pt x="101853" y="0"/>
                </a:lnTo>
                <a:lnTo>
                  <a:pt x="62209" y="8002"/>
                </a:lnTo>
                <a:lnTo>
                  <a:pt x="29833" y="29829"/>
                </a:lnTo>
                <a:lnTo>
                  <a:pt x="8004" y="62204"/>
                </a:lnTo>
                <a:lnTo>
                  <a:pt x="0" y="101853"/>
                </a:lnTo>
                <a:lnTo>
                  <a:pt x="0" y="509270"/>
                </a:lnTo>
                <a:lnTo>
                  <a:pt x="8004" y="548919"/>
                </a:lnTo>
                <a:lnTo>
                  <a:pt x="29833" y="581294"/>
                </a:lnTo>
                <a:lnTo>
                  <a:pt x="62209" y="603121"/>
                </a:lnTo>
                <a:lnTo>
                  <a:pt x="101853" y="611124"/>
                </a:lnTo>
                <a:lnTo>
                  <a:pt x="8700770" y="611124"/>
                </a:lnTo>
                <a:lnTo>
                  <a:pt x="8740419" y="603121"/>
                </a:lnTo>
                <a:lnTo>
                  <a:pt x="8772794" y="581294"/>
                </a:lnTo>
                <a:lnTo>
                  <a:pt x="8794621" y="548919"/>
                </a:lnTo>
                <a:lnTo>
                  <a:pt x="8802624" y="509270"/>
                </a:lnTo>
                <a:lnTo>
                  <a:pt x="8802624" y="101853"/>
                </a:lnTo>
                <a:lnTo>
                  <a:pt x="8794621" y="62204"/>
                </a:lnTo>
                <a:lnTo>
                  <a:pt x="8772794" y="29829"/>
                </a:lnTo>
                <a:lnTo>
                  <a:pt x="8740419" y="8002"/>
                </a:lnTo>
                <a:lnTo>
                  <a:pt x="8700770" y="0"/>
                </a:lnTo>
                <a:close/>
              </a:path>
            </a:pathLst>
          </a:custGeom>
          <a:solidFill>
            <a:srgbClr val="0012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15416" y="398780"/>
            <a:ext cx="828230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dirty="0"/>
              <a:t>Система</a:t>
            </a:r>
            <a:r>
              <a:rPr sz="3200" spc="-35" dirty="0"/>
              <a:t> </a:t>
            </a:r>
            <a:r>
              <a:rPr sz="3200" dirty="0"/>
              <a:t>автоматической</a:t>
            </a:r>
            <a:r>
              <a:rPr sz="3200" spc="-55" dirty="0"/>
              <a:t> </a:t>
            </a:r>
            <a:r>
              <a:rPr sz="3200" dirty="0"/>
              <a:t>проверки</a:t>
            </a:r>
            <a:endParaRPr sz="3200"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4404" y="2427732"/>
            <a:ext cx="7514844" cy="3660648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542950" y="1302765"/>
            <a:ext cx="10542270" cy="1626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Calibri"/>
                <a:cs typeface="Calibri"/>
              </a:rPr>
              <a:t>Приложение </a:t>
            </a:r>
            <a:r>
              <a:rPr sz="2400" dirty="0">
                <a:latin typeface="Calibri"/>
                <a:cs typeface="Calibri"/>
              </a:rPr>
              <a:t>позволяет </a:t>
            </a:r>
            <a:r>
              <a:rPr sz="2400" spc="-5" dirty="0">
                <a:latin typeface="Calibri"/>
                <a:cs typeface="Calibri"/>
              </a:rPr>
              <a:t>выполнить автоматическую проверку файлов решений </a:t>
            </a:r>
            <a:r>
              <a:rPr sz="2400" dirty="0">
                <a:latin typeface="Calibri"/>
                <a:cs typeface="Calibri"/>
              </a:rPr>
              <a:t>в </a:t>
            </a:r>
            <a:r>
              <a:rPr sz="2400" spc="-53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формате .qrs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на нескольких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b="1" spc="-5" dirty="0">
                <a:latin typeface="Calibri"/>
                <a:cs typeface="Calibri"/>
              </a:rPr>
              <a:t>полях</a:t>
            </a:r>
            <a:r>
              <a:rPr sz="2400" b="1" spc="-1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с</a:t>
            </a:r>
            <a:r>
              <a:rPr sz="2400" b="1" spc="-2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ограничениями</a:t>
            </a:r>
            <a:r>
              <a:rPr sz="2400" b="1" spc="-2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.xls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3200">
              <a:latin typeface="Calibri"/>
              <a:cs typeface="Calibri"/>
            </a:endParaRPr>
          </a:p>
          <a:p>
            <a:pPr marR="352425" algn="r">
              <a:lnSpc>
                <a:spcPct val="100000"/>
              </a:lnSpc>
            </a:pPr>
            <a:r>
              <a:rPr sz="2400" b="1" spc="-95" dirty="0">
                <a:latin typeface="Calibri"/>
                <a:cs typeface="Calibri"/>
              </a:rPr>
              <a:t>Где</a:t>
            </a:r>
            <a:r>
              <a:rPr sz="2400" b="1" spc="-15" dirty="0">
                <a:latin typeface="Calibri"/>
                <a:cs typeface="Calibri"/>
              </a:rPr>
              <a:t> </a:t>
            </a:r>
            <a:r>
              <a:rPr sz="2400" b="1" spc="-5" dirty="0">
                <a:latin typeface="Calibri"/>
                <a:cs typeface="Calibri"/>
              </a:rPr>
              <a:t>найти?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932419" y="3125359"/>
            <a:ext cx="4172712" cy="2848691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1658492" y="6377736"/>
            <a:ext cx="2041525" cy="3606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5" dirty="0">
                <a:solidFill>
                  <a:srgbClr val="585858"/>
                </a:solidFill>
                <a:latin typeface="Calibri"/>
                <a:cs typeface="Calibri"/>
              </a:rPr>
              <a:t>Распространяется</a:t>
            </a:r>
            <a:r>
              <a:rPr sz="1200" spc="-2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585858"/>
                </a:solidFill>
                <a:latin typeface="Calibri"/>
                <a:cs typeface="Calibri"/>
              </a:rPr>
              <a:t>по</a:t>
            </a:r>
            <a:r>
              <a:rPr sz="1200" spc="-5" dirty="0">
                <a:solidFill>
                  <a:srgbClr val="585858"/>
                </a:solidFill>
                <a:latin typeface="Calibri"/>
                <a:cs typeface="Calibri"/>
              </a:rPr>
              <a:t> лицензии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200" u="sng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4"/>
              </a:rPr>
              <a:t>Creative</a:t>
            </a:r>
            <a:r>
              <a:rPr sz="1200" u="sng" spc="-3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4"/>
              </a:rPr>
              <a:t> </a:t>
            </a:r>
            <a:r>
              <a:rPr sz="1200" u="sng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4"/>
              </a:rPr>
              <a:t>Commons</a:t>
            </a:r>
            <a:r>
              <a:rPr sz="1200" u="sng" spc="-2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4"/>
              </a:rPr>
              <a:t> </a:t>
            </a:r>
            <a:r>
              <a:rPr sz="1200" u="sng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4"/>
              </a:rPr>
              <a:t>BY-NC-SA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spc="-5" dirty="0"/>
              <a:t>ООО</a:t>
            </a:r>
            <a:r>
              <a:rPr spc="5" dirty="0"/>
              <a:t> </a:t>
            </a:r>
            <a:r>
              <a:rPr spc="-15" dirty="0"/>
              <a:t>«КиберТех»</a:t>
            </a:r>
          </a:p>
          <a:p>
            <a:pPr algn="ctr">
              <a:lnSpc>
                <a:spcPct val="100000"/>
              </a:lnSpc>
            </a:pPr>
            <a:r>
              <a:rPr spc="-5" dirty="0"/>
              <a:t>С</a:t>
            </a:r>
            <a:r>
              <a:rPr dirty="0"/>
              <a:t>а</a:t>
            </a:r>
            <a:r>
              <a:rPr spc="-5" dirty="0"/>
              <a:t>нк</a:t>
            </a:r>
            <a:r>
              <a:rPr dirty="0"/>
              <a:t>т-Пе</a:t>
            </a:r>
            <a:r>
              <a:rPr spc="-10" dirty="0"/>
              <a:t>т</a:t>
            </a:r>
            <a:r>
              <a:rPr dirty="0"/>
              <a:t>е</a:t>
            </a:r>
            <a:r>
              <a:rPr spc="5" dirty="0"/>
              <a:t>р</a:t>
            </a:r>
            <a:r>
              <a:rPr spc="-20" dirty="0"/>
              <a:t>б</a:t>
            </a:r>
            <a:r>
              <a:rPr dirty="0"/>
              <a:t>ур</a:t>
            </a:r>
            <a:r>
              <a:rPr spc="-55" dirty="0"/>
              <a:t>г</a:t>
            </a:r>
            <a:r>
              <a:rPr dirty="0"/>
              <a:t>,</a:t>
            </a:r>
            <a:r>
              <a:rPr spc="-45" dirty="0"/>
              <a:t> </a:t>
            </a:r>
            <a:r>
              <a:rPr dirty="0"/>
              <a:t>2</a:t>
            </a:r>
            <a:r>
              <a:rPr spc="5" dirty="0"/>
              <a:t>0</a:t>
            </a:r>
            <a:r>
              <a:rPr dirty="0"/>
              <a:t>23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38200" y="359663"/>
            <a:ext cx="8803005" cy="611505"/>
          </a:xfrm>
          <a:custGeom>
            <a:avLst/>
            <a:gdLst/>
            <a:ahLst/>
            <a:cxnLst/>
            <a:rect l="l" t="t" r="r" b="b"/>
            <a:pathLst>
              <a:path w="8803005" h="611505">
                <a:moveTo>
                  <a:pt x="8700770" y="0"/>
                </a:moveTo>
                <a:lnTo>
                  <a:pt x="101853" y="0"/>
                </a:lnTo>
                <a:lnTo>
                  <a:pt x="62209" y="8002"/>
                </a:lnTo>
                <a:lnTo>
                  <a:pt x="29833" y="29829"/>
                </a:lnTo>
                <a:lnTo>
                  <a:pt x="8004" y="62204"/>
                </a:lnTo>
                <a:lnTo>
                  <a:pt x="0" y="101853"/>
                </a:lnTo>
                <a:lnTo>
                  <a:pt x="0" y="509270"/>
                </a:lnTo>
                <a:lnTo>
                  <a:pt x="8004" y="548919"/>
                </a:lnTo>
                <a:lnTo>
                  <a:pt x="29833" y="581294"/>
                </a:lnTo>
                <a:lnTo>
                  <a:pt x="62209" y="603121"/>
                </a:lnTo>
                <a:lnTo>
                  <a:pt x="101853" y="611124"/>
                </a:lnTo>
                <a:lnTo>
                  <a:pt x="8700770" y="611124"/>
                </a:lnTo>
                <a:lnTo>
                  <a:pt x="8740419" y="603121"/>
                </a:lnTo>
                <a:lnTo>
                  <a:pt x="8772794" y="581294"/>
                </a:lnTo>
                <a:lnTo>
                  <a:pt x="8794621" y="548919"/>
                </a:lnTo>
                <a:lnTo>
                  <a:pt x="8802624" y="509270"/>
                </a:lnTo>
                <a:lnTo>
                  <a:pt x="8802624" y="101853"/>
                </a:lnTo>
                <a:lnTo>
                  <a:pt x="8794621" y="62204"/>
                </a:lnTo>
                <a:lnTo>
                  <a:pt x="8772794" y="29829"/>
                </a:lnTo>
                <a:lnTo>
                  <a:pt x="8740419" y="8002"/>
                </a:lnTo>
                <a:lnTo>
                  <a:pt x="8700770" y="0"/>
                </a:lnTo>
                <a:close/>
              </a:path>
            </a:pathLst>
          </a:custGeom>
          <a:solidFill>
            <a:srgbClr val="0012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15416" y="398780"/>
            <a:ext cx="8282305" cy="45666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3200" spc="-1" dirty="0"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Поля в </a:t>
            </a:r>
            <a:r>
              <a:rPr lang="en-US" sz="3200" spc="-1" dirty="0"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TRIK Studio</a:t>
            </a:r>
            <a:endParaRPr lang="ru-RU" sz="3200" b="0" spc="-1" dirty="0"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658492" y="6377736"/>
            <a:ext cx="2041525" cy="3606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5" dirty="0">
                <a:solidFill>
                  <a:srgbClr val="585858"/>
                </a:solidFill>
                <a:latin typeface="Calibri"/>
                <a:cs typeface="Calibri"/>
              </a:rPr>
              <a:t>Распространяется</a:t>
            </a:r>
            <a:r>
              <a:rPr sz="1200" spc="-2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585858"/>
                </a:solidFill>
                <a:latin typeface="Calibri"/>
                <a:cs typeface="Calibri"/>
              </a:rPr>
              <a:t>по</a:t>
            </a:r>
            <a:r>
              <a:rPr sz="1200" spc="-5" dirty="0">
                <a:solidFill>
                  <a:srgbClr val="585858"/>
                </a:solidFill>
                <a:latin typeface="Calibri"/>
                <a:cs typeface="Calibri"/>
              </a:rPr>
              <a:t> лицензии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200" u="sng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2"/>
              </a:rPr>
              <a:t>Creative</a:t>
            </a:r>
            <a:r>
              <a:rPr sz="1200" u="sng" spc="-3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sz="1200" u="sng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2"/>
              </a:rPr>
              <a:t>Commons</a:t>
            </a:r>
            <a:r>
              <a:rPr sz="1200" u="sng" spc="-2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sz="1200" u="sng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2"/>
              </a:rPr>
              <a:t>BY-NC-SA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spc="-5" dirty="0"/>
              <a:t>ООО</a:t>
            </a:r>
            <a:r>
              <a:rPr spc="5" dirty="0"/>
              <a:t> </a:t>
            </a:r>
            <a:r>
              <a:rPr spc="-15" dirty="0"/>
              <a:t>«КиберТех»</a:t>
            </a:r>
          </a:p>
          <a:p>
            <a:pPr algn="ctr">
              <a:lnSpc>
                <a:spcPct val="100000"/>
              </a:lnSpc>
            </a:pPr>
            <a:r>
              <a:rPr spc="-5" dirty="0"/>
              <a:t>С</a:t>
            </a:r>
            <a:r>
              <a:rPr dirty="0"/>
              <a:t>а</a:t>
            </a:r>
            <a:r>
              <a:rPr spc="-5" dirty="0"/>
              <a:t>нк</a:t>
            </a:r>
            <a:r>
              <a:rPr dirty="0"/>
              <a:t>т-Пе</a:t>
            </a:r>
            <a:r>
              <a:rPr spc="-10" dirty="0"/>
              <a:t>т</a:t>
            </a:r>
            <a:r>
              <a:rPr dirty="0"/>
              <a:t>е</a:t>
            </a:r>
            <a:r>
              <a:rPr spc="5" dirty="0"/>
              <a:t>р</a:t>
            </a:r>
            <a:r>
              <a:rPr spc="-20" dirty="0"/>
              <a:t>б</a:t>
            </a:r>
            <a:r>
              <a:rPr dirty="0"/>
              <a:t>ур</a:t>
            </a:r>
            <a:r>
              <a:rPr spc="-55" dirty="0"/>
              <a:t>г</a:t>
            </a:r>
            <a:r>
              <a:rPr dirty="0"/>
              <a:t>,</a:t>
            </a:r>
            <a:r>
              <a:rPr spc="-45" dirty="0"/>
              <a:t> </a:t>
            </a:r>
            <a:r>
              <a:rPr dirty="0"/>
              <a:t>2</a:t>
            </a:r>
            <a:r>
              <a:rPr spc="5" dirty="0"/>
              <a:t>0</a:t>
            </a:r>
            <a:r>
              <a:rPr dirty="0"/>
              <a:t>23</a:t>
            </a:r>
          </a:p>
        </p:txBody>
      </p:sp>
      <p:sp>
        <p:nvSpPr>
          <p:cNvPr id="9" name="CustomShape 3"/>
          <p:cNvSpPr/>
          <p:nvPr/>
        </p:nvSpPr>
        <p:spPr>
          <a:xfrm>
            <a:off x="1270536" y="5869800"/>
            <a:ext cx="9346130" cy="42774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240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Trebuchet MS"/>
                <a:cs typeface="Calibri" panose="020F0502020204030204" pitchFamily="34" charset="0"/>
              </a:rPr>
              <a:t>Виртуальный мир со всем элементами сохраняется в формате</a:t>
            </a:r>
            <a:r>
              <a:rPr lang="en-US" sz="240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Trebuchet MS"/>
                <a:cs typeface="Calibri" panose="020F0502020204030204" pitchFamily="34" charset="0"/>
              </a:rPr>
              <a:t> </a:t>
            </a:r>
            <a:r>
              <a:rPr lang="en-US" sz="2400" spc="-1" dirty="0">
                <a:solidFill>
                  <a:srgbClr val="000000"/>
                </a:solidFill>
                <a:latin typeface="Calibri" panose="020F0502020204030204" pitchFamily="34" charset="0"/>
                <a:ea typeface="Trebuchet MS"/>
                <a:cs typeface="Calibri" panose="020F0502020204030204" pitchFamily="34" charset="0"/>
              </a:rPr>
              <a:t>.xml</a:t>
            </a:r>
            <a:r>
              <a:rPr lang="ru-RU" sz="240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Trebuchet MS"/>
                <a:cs typeface="Calibri" panose="020F0502020204030204" pitchFamily="34" charset="0"/>
              </a:rPr>
              <a:t> </a:t>
            </a:r>
            <a:endParaRPr lang="ru-RU" sz="2400" strike="noStrike" spc="-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85D9155-560F-4FA6-9D7E-7981436B48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597" y="1177757"/>
            <a:ext cx="9726991" cy="4502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963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29055" y="6434328"/>
            <a:ext cx="739140" cy="257556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838200" y="359663"/>
            <a:ext cx="8803005" cy="611505"/>
          </a:xfrm>
          <a:custGeom>
            <a:avLst/>
            <a:gdLst/>
            <a:ahLst/>
            <a:cxnLst/>
            <a:rect l="l" t="t" r="r" b="b"/>
            <a:pathLst>
              <a:path w="8803005" h="611505">
                <a:moveTo>
                  <a:pt x="8700770" y="0"/>
                </a:moveTo>
                <a:lnTo>
                  <a:pt x="101853" y="0"/>
                </a:lnTo>
                <a:lnTo>
                  <a:pt x="62209" y="8002"/>
                </a:lnTo>
                <a:lnTo>
                  <a:pt x="29833" y="29829"/>
                </a:lnTo>
                <a:lnTo>
                  <a:pt x="8004" y="62204"/>
                </a:lnTo>
                <a:lnTo>
                  <a:pt x="0" y="101853"/>
                </a:lnTo>
                <a:lnTo>
                  <a:pt x="0" y="509270"/>
                </a:lnTo>
                <a:lnTo>
                  <a:pt x="8004" y="548919"/>
                </a:lnTo>
                <a:lnTo>
                  <a:pt x="29833" y="581294"/>
                </a:lnTo>
                <a:lnTo>
                  <a:pt x="62209" y="603121"/>
                </a:lnTo>
                <a:lnTo>
                  <a:pt x="101853" y="611124"/>
                </a:lnTo>
                <a:lnTo>
                  <a:pt x="8700770" y="611124"/>
                </a:lnTo>
                <a:lnTo>
                  <a:pt x="8740419" y="603121"/>
                </a:lnTo>
                <a:lnTo>
                  <a:pt x="8772794" y="581294"/>
                </a:lnTo>
                <a:lnTo>
                  <a:pt x="8794621" y="548919"/>
                </a:lnTo>
                <a:lnTo>
                  <a:pt x="8802624" y="509270"/>
                </a:lnTo>
                <a:lnTo>
                  <a:pt x="8802624" y="101853"/>
                </a:lnTo>
                <a:lnTo>
                  <a:pt x="8794621" y="62204"/>
                </a:lnTo>
                <a:lnTo>
                  <a:pt x="8772794" y="29829"/>
                </a:lnTo>
                <a:lnTo>
                  <a:pt x="8740419" y="8002"/>
                </a:lnTo>
                <a:lnTo>
                  <a:pt x="8700770" y="0"/>
                </a:lnTo>
                <a:close/>
              </a:path>
            </a:pathLst>
          </a:custGeom>
          <a:solidFill>
            <a:srgbClr val="0012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915111" y="343915"/>
            <a:ext cx="720915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Преемственность</a:t>
            </a:r>
            <a:r>
              <a:rPr spc="-95" dirty="0"/>
              <a:t> </a:t>
            </a:r>
            <a:r>
              <a:rPr spc="-5" dirty="0"/>
              <a:t>среды</a:t>
            </a:r>
            <a:r>
              <a:rPr spc="-70" dirty="0"/>
              <a:t> </a:t>
            </a:r>
            <a:r>
              <a:rPr dirty="0"/>
              <a:t>TS</a:t>
            </a:r>
          </a:p>
        </p:txBody>
      </p:sp>
      <p:grpSp>
        <p:nvGrpSpPr>
          <p:cNvPr id="5" name="object 5"/>
          <p:cNvGrpSpPr/>
          <p:nvPr/>
        </p:nvGrpSpPr>
        <p:grpSpPr>
          <a:xfrm>
            <a:off x="570518" y="1103950"/>
            <a:ext cx="10086975" cy="5224145"/>
            <a:chOff x="570518" y="1103950"/>
            <a:chExt cx="10086975" cy="5224145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70518" y="2836722"/>
              <a:ext cx="1760658" cy="176215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101340" y="2881883"/>
              <a:ext cx="3112008" cy="179984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308859" y="3586035"/>
              <a:ext cx="944892" cy="310959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2352293" y="3663441"/>
              <a:ext cx="748665" cy="114300"/>
            </a:xfrm>
            <a:custGeom>
              <a:avLst/>
              <a:gdLst/>
              <a:ahLst/>
              <a:cxnLst/>
              <a:rect l="l" t="t" r="r" b="b"/>
              <a:pathLst>
                <a:path w="748664" h="114300">
                  <a:moveTo>
                    <a:pt x="633941" y="76162"/>
                  </a:moveTo>
                  <a:lnTo>
                    <a:pt x="633857" y="114299"/>
                  </a:lnTo>
                  <a:lnTo>
                    <a:pt x="710482" y="76199"/>
                  </a:lnTo>
                  <a:lnTo>
                    <a:pt x="653033" y="76199"/>
                  </a:lnTo>
                  <a:lnTo>
                    <a:pt x="633941" y="76162"/>
                  </a:lnTo>
                  <a:close/>
                </a:path>
                <a:path w="748664" h="114300">
                  <a:moveTo>
                    <a:pt x="634026" y="38063"/>
                  </a:moveTo>
                  <a:lnTo>
                    <a:pt x="633941" y="76162"/>
                  </a:lnTo>
                  <a:lnTo>
                    <a:pt x="653033" y="76199"/>
                  </a:lnTo>
                  <a:lnTo>
                    <a:pt x="653033" y="38099"/>
                  </a:lnTo>
                  <a:lnTo>
                    <a:pt x="634026" y="38063"/>
                  </a:lnTo>
                  <a:close/>
                </a:path>
                <a:path w="748664" h="114300">
                  <a:moveTo>
                    <a:pt x="634111" y="0"/>
                  </a:moveTo>
                  <a:lnTo>
                    <a:pt x="634026" y="38063"/>
                  </a:lnTo>
                  <a:lnTo>
                    <a:pt x="653033" y="38099"/>
                  </a:lnTo>
                  <a:lnTo>
                    <a:pt x="653033" y="76199"/>
                  </a:lnTo>
                  <a:lnTo>
                    <a:pt x="710482" y="76199"/>
                  </a:lnTo>
                  <a:lnTo>
                    <a:pt x="748283" y="57403"/>
                  </a:lnTo>
                  <a:lnTo>
                    <a:pt x="634111" y="0"/>
                  </a:lnTo>
                  <a:close/>
                </a:path>
                <a:path w="748664" h="114300">
                  <a:moveTo>
                    <a:pt x="0" y="36829"/>
                  </a:moveTo>
                  <a:lnTo>
                    <a:pt x="0" y="74929"/>
                  </a:lnTo>
                  <a:lnTo>
                    <a:pt x="633941" y="76162"/>
                  </a:lnTo>
                  <a:lnTo>
                    <a:pt x="634026" y="38063"/>
                  </a:lnTo>
                  <a:lnTo>
                    <a:pt x="0" y="36829"/>
                  </a:lnTo>
                  <a:close/>
                </a:path>
              </a:pathLst>
            </a:custGeom>
            <a:solidFill>
              <a:srgbClr val="6FAC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012926" y="4947634"/>
              <a:ext cx="1659172" cy="1380428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604004" y="4646676"/>
              <a:ext cx="787920" cy="608076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4647310" y="4666741"/>
              <a:ext cx="591820" cy="412115"/>
            </a:xfrm>
            <a:custGeom>
              <a:avLst/>
              <a:gdLst/>
              <a:ahLst/>
              <a:cxnLst/>
              <a:rect l="l" t="t" r="r" b="b"/>
              <a:pathLst>
                <a:path w="591820" h="412114">
                  <a:moveTo>
                    <a:pt x="486279" y="363268"/>
                  </a:moveTo>
                  <a:lnTo>
                    <a:pt x="464819" y="394715"/>
                  </a:lnTo>
                  <a:lnTo>
                    <a:pt x="591438" y="411987"/>
                  </a:lnTo>
                  <a:lnTo>
                    <a:pt x="570270" y="374014"/>
                  </a:lnTo>
                  <a:lnTo>
                    <a:pt x="502030" y="374014"/>
                  </a:lnTo>
                  <a:lnTo>
                    <a:pt x="486279" y="363268"/>
                  </a:lnTo>
                  <a:close/>
                </a:path>
                <a:path w="591820" h="412114">
                  <a:moveTo>
                    <a:pt x="507763" y="331783"/>
                  </a:moveTo>
                  <a:lnTo>
                    <a:pt x="486279" y="363268"/>
                  </a:lnTo>
                  <a:lnTo>
                    <a:pt x="502030" y="374014"/>
                  </a:lnTo>
                  <a:lnTo>
                    <a:pt x="523493" y="342518"/>
                  </a:lnTo>
                  <a:lnTo>
                    <a:pt x="507763" y="331783"/>
                  </a:lnTo>
                  <a:close/>
                </a:path>
                <a:path w="591820" h="412114">
                  <a:moveTo>
                    <a:pt x="529209" y="300354"/>
                  </a:moveTo>
                  <a:lnTo>
                    <a:pt x="507763" y="331783"/>
                  </a:lnTo>
                  <a:lnTo>
                    <a:pt x="523493" y="342518"/>
                  </a:lnTo>
                  <a:lnTo>
                    <a:pt x="502030" y="374014"/>
                  </a:lnTo>
                  <a:lnTo>
                    <a:pt x="570270" y="374014"/>
                  </a:lnTo>
                  <a:lnTo>
                    <a:pt x="529209" y="300354"/>
                  </a:lnTo>
                  <a:close/>
                </a:path>
                <a:path w="591820" h="412114">
                  <a:moveTo>
                    <a:pt x="21589" y="0"/>
                  </a:moveTo>
                  <a:lnTo>
                    <a:pt x="0" y="31495"/>
                  </a:lnTo>
                  <a:lnTo>
                    <a:pt x="486279" y="363268"/>
                  </a:lnTo>
                  <a:lnTo>
                    <a:pt x="507763" y="331783"/>
                  </a:lnTo>
                  <a:lnTo>
                    <a:pt x="21589" y="0"/>
                  </a:lnTo>
                  <a:close/>
                </a:path>
              </a:pathLst>
            </a:custGeom>
            <a:solidFill>
              <a:srgbClr val="6FAC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424980" y="4613147"/>
              <a:ext cx="1295294" cy="1254138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164579" y="4437875"/>
              <a:ext cx="1613916" cy="816876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6206617" y="4457700"/>
              <a:ext cx="1419225" cy="628650"/>
            </a:xfrm>
            <a:custGeom>
              <a:avLst/>
              <a:gdLst/>
              <a:ahLst/>
              <a:cxnLst/>
              <a:rect l="l" t="t" r="r" b="b"/>
              <a:pathLst>
                <a:path w="1419225" h="628650">
                  <a:moveTo>
                    <a:pt x="1306140" y="593626"/>
                  </a:moveTo>
                  <a:lnTo>
                    <a:pt x="1291209" y="628650"/>
                  </a:lnTo>
                  <a:lnTo>
                    <a:pt x="1418716" y="621030"/>
                  </a:lnTo>
                  <a:lnTo>
                    <a:pt x="1401815" y="601091"/>
                  </a:lnTo>
                  <a:lnTo>
                    <a:pt x="1323593" y="601091"/>
                  </a:lnTo>
                  <a:lnTo>
                    <a:pt x="1306140" y="593626"/>
                  </a:lnTo>
                  <a:close/>
                </a:path>
                <a:path w="1419225" h="628650">
                  <a:moveTo>
                    <a:pt x="1321090" y="558559"/>
                  </a:moveTo>
                  <a:lnTo>
                    <a:pt x="1306140" y="593626"/>
                  </a:lnTo>
                  <a:lnTo>
                    <a:pt x="1323593" y="601091"/>
                  </a:lnTo>
                  <a:lnTo>
                    <a:pt x="1338580" y="566038"/>
                  </a:lnTo>
                  <a:lnTo>
                    <a:pt x="1321090" y="558559"/>
                  </a:lnTo>
                  <a:close/>
                </a:path>
                <a:path w="1419225" h="628650">
                  <a:moveTo>
                    <a:pt x="1336039" y="523494"/>
                  </a:moveTo>
                  <a:lnTo>
                    <a:pt x="1321090" y="558559"/>
                  </a:lnTo>
                  <a:lnTo>
                    <a:pt x="1338580" y="566038"/>
                  </a:lnTo>
                  <a:lnTo>
                    <a:pt x="1323593" y="601091"/>
                  </a:lnTo>
                  <a:lnTo>
                    <a:pt x="1401815" y="601091"/>
                  </a:lnTo>
                  <a:lnTo>
                    <a:pt x="1336039" y="523494"/>
                  </a:lnTo>
                  <a:close/>
                </a:path>
                <a:path w="1419225" h="628650">
                  <a:moveTo>
                    <a:pt x="14986" y="0"/>
                  </a:moveTo>
                  <a:lnTo>
                    <a:pt x="0" y="35051"/>
                  </a:lnTo>
                  <a:lnTo>
                    <a:pt x="1306140" y="593626"/>
                  </a:lnTo>
                  <a:lnTo>
                    <a:pt x="1321090" y="558559"/>
                  </a:lnTo>
                  <a:lnTo>
                    <a:pt x="14986" y="0"/>
                  </a:lnTo>
                  <a:close/>
                </a:path>
              </a:pathLst>
            </a:custGeom>
            <a:solidFill>
              <a:srgbClr val="6FAC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302495" y="4306823"/>
              <a:ext cx="1354836" cy="1074420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167628" y="3893832"/>
              <a:ext cx="3288791" cy="894575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6210046" y="3914013"/>
              <a:ext cx="3093720" cy="729615"/>
            </a:xfrm>
            <a:custGeom>
              <a:avLst/>
              <a:gdLst/>
              <a:ahLst/>
              <a:cxnLst/>
              <a:rect l="l" t="t" r="r" b="b"/>
              <a:pathLst>
                <a:path w="3093720" h="729614">
                  <a:moveTo>
                    <a:pt x="2977477" y="692379"/>
                  </a:moveTo>
                  <a:lnTo>
                    <a:pt x="2969259" y="729614"/>
                  </a:lnTo>
                  <a:lnTo>
                    <a:pt x="3093211" y="698373"/>
                  </a:lnTo>
                  <a:lnTo>
                    <a:pt x="3090858" y="696468"/>
                  </a:lnTo>
                  <a:lnTo>
                    <a:pt x="2996056" y="696468"/>
                  </a:lnTo>
                  <a:lnTo>
                    <a:pt x="2977477" y="692379"/>
                  </a:lnTo>
                  <a:close/>
                </a:path>
                <a:path w="3093720" h="729614">
                  <a:moveTo>
                    <a:pt x="2985692" y="655160"/>
                  </a:moveTo>
                  <a:lnTo>
                    <a:pt x="2977477" y="692379"/>
                  </a:lnTo>
                  <a:lnTo>
                    <a:pt x="2996056" y="696468"/>
                  </a:lnTo>
                  <a:lnTo>
                    <a:pt x="3004311" y="659257"/>
                  </a:lnTo>
                  <a:lnTo>
                    <a:pt x="2985692" y="655160"/>
                  </a:lnTo>
                  <a:close/>
                </a:path>
                <a:path w="3093720" h="729614">
                  <a:moveTo>
                    <a:pt x="2993898" y="617982"/>
                  </a:moveTo>
                  <a:lnTo>
                    <a:pt x="2985692" y="655160"/>
                  </a:lnTo>
                  <a:lnTo>
                    <a:pt x="3004311" y="659257"/>
                  </a:lnTo>
                  <a:lnTo>
                    <a:pt x="2996056" y="696468"/>
                  </a:lnTo>
                  <a:lnTo>
                    <a:pt x="3090858" y="696468"/>
                  </a:lnTo>
                  <a:lnTo>
                    <a:pt x="2993898" y="617982"/>
                  </a:lnTo>
                  <a:close/>
                </a:path>
                <a:path w="3093720" h="729614">
                  <a:moveTo>
                    <a:pt x="8127" y="0"/>
                  </a:moveTo>
                  <a:lnTo>
                    <a:pt x="0" y="37211"/>
                  </a:lnTo>
                  <a:lnTo>
                    <a:pt x="2977477" y="692379"/>
                  </a:lnTo>
                  <a:lnTo>
                    <a:pt x="2985692" y="655160"/>
                  </a:lnTo>
                  <a:lnTo>
                    <a:pt x="8127" y="0"/>
                  </a:lnTo>
                  <a:close/>
                </a:path>
              </a:pathLst>
            </a:custGeom>
            <a:solidFill>
              <a:srgbClr val="6FAC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639022" y="1103950"/>
              <a:ext cx="1355915" cy="1355211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613148" y="2141207"/>
              <a:ext cx="1232903" cy="816876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4656073" y="2276093"/>
              <a:ext cx="1036955" cy="621665"/>
            </a:xfrm>
            <a:custGeom>
              <a:avLst/>
              <a:gdLst/>
              <a:ahLst/>
              <a:cxnLst/>
              <a:rect l="l" t="t" r="r" b="b"/>
              <a:pathLst>
                <a:path w="1036954" h="621664">
                  <a:moveTo>
                    <a:pt x="928650" y="41587"/>
                  </a:moveTo>
                  <a:lnTo>
                    <a:pt x="0" y="588644"/>
                  </a:lnTo>
                  <a:lnTo>
                    <a:pt x="19303" y="621410"/>
                  </a:lnTo>
                  <a:lnTo>
                    <a:pt x="948003" y="74449"/>
                  </a:lnTo>
                  <a:lnTo>
                    <a:pt x="928650" y="41587"/>
                  </a:lnTo>
                  <a:close/>
                </a:path>
                <a:path w="1036954" h="621664">
                  <a:moveTo>
                    <a:pt x="1016192" y="31876"/>
                  </a:moveTo>
                  <a:lnTo>
                    <a:pt x="945134" y="31876"/>
                  </a:lnTo>
                  <a:lnTo>
                    <a:pt x="964438" y="64769"/>
                  </a:lnTo>
                  <a:lnTo>
                    <a:pt x="948003" y="74449"/>
                  </a:lnTo>
                  <a:lnTo>
                    <a:pt x="967359" y="107314"/>
                  </a:lnTo>
                  <a:lnTo>
                    <a:pt x="1016192" y="31876"/>
                  </a:lnTo>
                  <a:close/>
                </a:path>
                <a:path w="1036954" h="621664">
                  <a:moveTo>
                    <a:pt x="945134" y="31876"/>
                  </a:moveTo>
                  <a:lnTo>
                    <a:pt x="928650" y="41587"/>
                  </a:lnTo>
                  <a:lnTo>
                    <a:pt x="948003" y="74449"/>
                  </a:lnTo>
                  <a:lnTo>
                    <a:pt x="964438" y="64769"/>
                  </a:lnTo>
                  <a:lnTo>
                    <a:pt x="945134" y="31876"/>
                  </a:lnTo>
                  <a:close/>
                </a:path>
                <a:path w="1036954" h="621664">
                  <a:moveTo>
                    <a:pt x="1036827" y="0"/>
                  </a:moveTo>
                  <a:lnTo>
                    <a:pt x="909320" y="8762"/>
                  </a:lnTo>
                  <a:lnTo>
                    <a:pt x="928650" y="41587"/>
                  </a:lnTo>
                  <a:lnTo>
                    <a:pt x="945134" y="31876"/>
                  </a:lnTo>
                  <a:lnTo>
                    <a:pt x="1016192" y="31876"/>
                  </a:lnTo>
                  <a:lnTo>
                    <a:pt x="1036827" y="0"/>
                  </a:lnTo>
                  <a:close/>
                </a:path>
              </a:pathLst>
            </a:custGeom>
            <a:solidFill>
              <a:srgbClr val="6FAC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7487411" y="1446275"/>
              <a:ext cx="1548383" cy="1135379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161531" y="2237244"/>
              <a:ext cx="1409700" cy="984491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6203823" y="2372105"/>
              <a:ext cx="1214755" cy="788670"/>
            </a:xfrm>
            <a:custGeom>
              <a:avLst/>
              <a:gdLst/>
              <a:ahLst/>
              <a:cxnLst/>
              <a:rect l="l" t="t" r="r" b="b"/>
              <a:pathLst>
                <a:path w="1214754" h="788669">
                  <a:moveTo>
                    <a:pt x="1107772" y="45733"/>
                  </a:moveTo>
                  <a:lnTo>
                    <a:pt x="0" y="756666"/>
                  </a:lnTo>
                  <a:lnTo>
                    <a:pt x="20574" y="788670"/>
                  </a:lnTo>
                  <a:lnTo>
                    <a:pt x="1128337" y="77743"/>
                  </a:lnTo>
                  <a:lnTo>
                    <a:pt x="1107772" y="45733"/>
                  </a:lnTo>
                  <a:close/>
                </a:path>
                <a:path w="1214754" h="788669">
                  <a:moveTo>
                    <a:pt x="1193192" y="35433"/>
                  </a:moveTo>
                  <a:lnTo>
                    <a:pt x="1123823" y="35433"/>
                  </a:lnTo>
                  <a:lnTo>
                    <a:pt x="1144397" y="67437"/>
                  </a:lnTo>
                  <a:lnTo>
                    <a:pt x="1128337" y="77743"/>
                  </a:lnTo>
                  <a:lnTo>
                    <a:pt x="1148969" y="109855"/>
                  </a:lnTo>
                  <a:lnTo>
                    <a:pt x="1193192" y="35433"/>
                  </a:lnTo>
                  <a:close/>
                </a:path>
                <a:path w="1214754" h="788669">
                  <a:moveTo>
                    <a:pt x="1123823" y="35433"/>
                  </a:moveTo>
                  <a:lnTo>
                    <a:pt x="1107772" y="45733"/>
                  </a:lnTo>
                  <a:lnTo>
                    <a:pt x="1128337" y="77743"/>
                  </a:lnTo>
                  <a:lnTo>
                    <a:pt x="1144397" y="67437"/>
                  </a:lnTo>
                  <a:lnTo>
                    <a:pt x="1123823" y="35433"/>
                  </a:lnTo>
                  <a:close/>
                </a:path>
                <a:path w="1214754" h="788669">
                  <a:moveTo>
                    <a:pt x="1214247" y="0"/>
                  </a:moveTo>
                  <a:lnTo>
                    <a:pt x="1087120" y="13589"/>
                  </a:lnTo>
                  <a:lnTo>
                    <a:pt x="1107772" y="45733"/>
                  </a:lnTo>
                  <a:lnTo>
                    <a:pt x="1123823" y="35433"/>
                  </a:lnTo>
                  <a:lnTo>
                    <a:pt x="1193192" y="35433"/>
                  </a:lnTo>
                  <a:lnTo>
                    <a:pt x="1214247" y="0"/>
                  </a:lnTo>
                  <a:close/>
                </a:path>
              </a:pathLst>
            </a:custGeom>
            <a:solidFill>
              <a:srgbClr val="6FAC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9302495" y="2083307"/>
              <a:ext cx="1354836" cy="1354836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6167628" y="2823972"/>
              <a:ext cx="3188207" cy="900683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6209792" y="2928747"/>
              <a:ext cx="2993390" cy="734695"/>
            </a:xfrm>
            <a:custGeom>
              <a:avLst/>
              <a:gdLst/>
              <a:ahLst/>
              <a:cxnLst/>
              <a:rect l="l" t="t" r="r" b="b"/>
              <a:pathLst>
                <a:path w="2993390" h="734695">
                  <a:moveTo>
                    <a:pt x="2877189" y="37146"/>
                  </a:moveTo>
                  <a:lnTo>
                    <a:pt x="0" y="697357"/>
                  </a:lnTo>
                  <a:lnTo>
                    <a:pt x="8636" y="734440"/>
                  </a:lnTo>
                  <a:lnTo>
                    <a:pt x="2885695" y="74260"/>
                  </a:lnTo>
                  <a:lnTo>
                    <a:pt x="2877189" y="37146"/>
                  </a:lnTo>
                  <a:close/>
                </a:path>
                <a:path w="2993390" h="734695">
                  <a:moveTo>
                    <a:pt x="2989489" y="32892"/>
                  </a:moveTo>
                  <a:lnTo>
                    <a:pt x="2895727" y="32892"/>
                  </a:lnTo>
                  <a:lnTo>
                    <a:pt x="2904363" y="69976"/>
                  </a:lnTo>
                  <a:lnTo>
                    <a:pt x="2885695" y="74260"/>
                  </a:lnTo>
                  <a:lnTo>
                    <a:pt x="2894203" y="111378"/>
                  </a:lnTo>
                  <a:lnTo>
                    <a:pt x="2989489" y="32892"/>
                  </a:lnTo>
                  <a:close/>
                </a:path>
                <a:path w="2993390" h="734695">
                  <a:moveTo>
                    <a:pt x="2895727" y="32892"/>
                  </a:moveTo>
                  <a:lnTo>
                    <a:pt x="2877189" y="37146"/>
                  </a:lnTo>
                  <a:lnTo>
                    <a:pt x="2885695" y="74260"/>
                  </a:lnTo>
                  <a:lnTo>
                    <a:pt x="2904363" y="69976"/>
                  </a:lnTo>
                  <a:lnTo>
                    <a:pt x="2895727" y="32892"/>
                  </a:lnTo>
                  <a:close/>
                </a:path>
                <a:path w="2993390" h="734695">
                  <a:moveTo>
                    <a:pt x="2868676" y="0"/>
                  </a:moveTo>
                  <a:lnTo>
                    <a:pt x="2877189" y="37146"/>
                  </a:lnTo>
                  <a:lnTo>
                    <a:pt x="2895727" y="32892"/>
                  </a:lnTo>
                  <a:lnTo>
                    <a:pt x="2989489" y="32892"/>
                  </a:lnTo>
                  <a:lnTo>
                    <a:pt x="2992882" y="30099"/>
                  </a:lnTo>
                  <a:lnTo>
                    <a:pt x="2868676" y="0"/>
                  </a:lnTo>
                  <a:close/>
                </a:path>
              </a:pathLst>
            </a:custGeom>
            <a:solidFill>
              <a:srgbClr val="6FAC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1658492" y="6377736"/>
            <a:ext cx="2041525" cy="3606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5" dirty="0">
                <a:solidFill>
                  <a:srgbClr val="585858"/>
                </a:solidFill>
                <a:latin typeface="Calibri"/>
                <a:cs typeface="Calibri"/>
              </a:rPr>
              <a:t>Распространяется</a:t>
            </a:r>
            <a:r>
              <a:rPr sz="1200" spc="-2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585858"/>
                </a:solidFill>
                <a:latin typeface="Calibri"/>
                <a:cs typeface="Calibri"/>
              </a:rPr>
              <a:t>по</a:t>
            </a:r>
            <a:r>
              <a:rPr sz="1200" spc="-5" dirty="0">
                <a:solidFill>
                  <a:srgbClr val="585858"/>
                </a:solidFill>
                <a:latin typeface="Calibri"/>
                <a:cs typeface="Calibri"/>
              </a:rPr>
              <a:t> лицензии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200" u="sng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18"/>
              </a:rPr>
              <a:t>Creative</a:t>
            </a:r>
            <a:r>
              <a:rPr sz="1200" u="sng" spc="-3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18"/>
              </a:rPr>
              <a:t> </a:t>
            </a:r>
            <a:r>
              <a:rPr sz="1200" u="sng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18"/>
              </a:rPr>
              <a:t>Commons</a:t>
            </a:r>
            <a:r>
              <a:rPr sz="1200" u="sng" spc="-2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18"/>
              </a:rPr>
              <a:t> </a:t>
            </a:r>
            <a:r>
              <a:rPr sz="1200" u="sng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18"/>
              </a:rPr>
              <a:t>BY-NC-SA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9" name="object 2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spc="-5" dirty="0"/>
              <a:t>ООО</a:t>
            </a:r>
            <a:r>
              <a:rPr spc="5" dirty="0"/>
              <a:t> </a:t>
            </a:r>
            <a:r>
              <a:rPr spc="-15" dirty="0"/>
              <a:t>«КиберТех»</a:t>
            </a:r>
          </a:p>
          <a:p>
            <a:pPr algn="ctr">
              <a:lnSpc>
                <a:spcPct val="100000"/>
              </a:lnSpc>
            </a:pPr>
            <a:r>
              <a:rPr spc="-5" dirty="0"/>
              <a:t>С</a:t>
            </a:r>
            <a:r>
              <a:rPr dirty="0"/>
              <a:t>а</a:t>
            </a:r>
            <a:r>
              <a:rPr spc="-5" dirty="0"/>
              <a:t>нк</a:t>
            </a:r>
            <a:r>
              <a:rPr dirty="0"/>
              <a:t>т-Пе</a:t>
            </a:r>
            <a:r>
              <a:rPr spc="-10" dirty="0"/>
              <a:t>т</a:t>
            </a:r>
            <a:r>
              <a:rPr dirty="0"/>
              <a:t>е</a:t>
            </a:r>
            <a:r>
              <a:rPr spc="5" dirty="0"/>
              <a:t>р</a:t>
            </a:r>
            <a:r>
              <a:rPr spc="-20" dirty="0"/>
              <a:t>б</a:t>
            </a:r>
            <a:r>
              <a:rPr dirty="0"/>
              <a:t>ур</a:t>
            </a:r>
            <a:r>
              <a:rPr spc="-55" dirty="0"/>
              <a:t>г</a:t>
            </a:r>
            <a:r>
              <a:rPr dirty="0"/>
              <a:t>,</a:t>
            </a:r>
            <a:r>
              <a:rPr spc="-45" dirty="0"/>
              <a:t> </a:t>
            </a:r>
            <a:r>
              <a:rPr dirty="0"/>
              <a:t>2</a:t>
            </a:r>
            <a:r>
              <a:rPr spc="5" dirty="0"/>
              <a:t>0</a:t>
            </a:r>
            <a:r>
              <a:rPr dirty="0"/>
              <a:t>23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11093577" y="6464300"/>
            <a:ext cx="18097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dirty="0">
                <a:solidFill>
                  <a:srgbClr val="878787"/>
                </a:solidFill>
                <a:latin typeface="Calibri"/>
                <a:cs typeface="Calibri"/>
              </a:rPr>
              <a:t>20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CustomShape 1"/>
          <p:cNvSpPr/>
          <p:nvPr/>
        </p:nvSpPr>
        <p:spPr>
          <a:xfrm>
            <a:off x="14533560" y="5330880"/>
            <a:ext cx="315360" cy="698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29" name="CustomShape 2"/>
          <p:cNvSpPr/>
          <p:nvPr/>
        </p:nvSpPr>
        <p:spPr>
          <a:xfrm>
            <a:off x="838080" y="404640"/>
            <a:ext cx="9829080" cy="747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90000"/>
              </a:lnSpc>
            </a:pPr>
            <a:r>
              <a:rPr lang="ru-RU" sz="3200" b="1" spc="-1" dirty="0">
                <a:solidFill>
                  <a:srgbClr val="99CC00"/>
                </a:solidFill>
                <a:latin typeface="Verdana"/>
                <a:ea typeface="Verdana"/>
              </a:rPr>
              <a:t>Справочный центр</a:t>
            </a:r>
            <a:endParaRPr lang="ru-RU" sz="3200" b="0" strike="noStrike" spc="-1" dirty="0">
              <a:latin typeface="Arial"/>
            </a:endParaRPr>
          </a:p>
        </p:txBody>
      </p:sp>
      <p:sp>
        <p:nvSpPr>
          <p:cNvPr id="330" name="CustomShape 3"/>
          <p:cNvSpPr/>
          <p:nvPr/>
        </p:nvSpPr>
        <p:spPr>
          <a:xfrm>
            <a:off x="8610480" y="6356520"/>
            <a:ext cx="2742480" cy="364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>
              <a:lnSpc>
                <a:spcPct val="100000"/>
              </a:lnSpc>
            </a:pPr>
            <a:fld id="{F20CCF77-44C1-433A-8234-E59F5A9EBDFF}" type="slidenum">
              <a:rPr lang="ru-RU" sz="1200" b="0" strike="noStrike" spc="-1">
                <a:solidFill>
                  <a:srgbClr val="888888"/>
                </a:solidFill>
                <a:latin typeface="Calibri"/>
                <a:ea typeface="Calibri"/>
              </a:rPr>
              <a:t>18</a:t>
            </a:fld>
            <a:endParaRPr lang="ru-RU" sz="1200" b="0" strike="noStrike" spc="-1">
              <a:latin typeface="Arial"/>
            </a:endParaRPr>
          </a:p>
        </p:txBody>
      </p:sp>
      <p:pic>
        <p:nvPicPr>
          <p:cNvPr id="3" name="Рисунок 2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26CDAF15-8637-0E89-1B2B-296908308D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8339"/>
            <a:ext cx="12192000" cy="494757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E8439B6-7EFC-E775-20BE-235DE1AE161B}"/>
              </a:ext>
            </a:extLst>
          </p:cNvPr>
          <p:cNvSpPr txBox="1"/>
          <p:nvPr/>
        </p:nvSpPr>
        <p:spPr>
          <a:xfrm>
            <a:off x="7824192" y="4869160"/>
            <a:ext cx="3744416" cy="1055608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F1 – </a:t>
            </a:r>
            <a:r>
              <a:rPr lang="ru-RU" sz="2800" b="1" dirty="0">
                <a:latin typeface="Calibri" panose="020F0502020204030204" pitchFamily="34" charset="0"/>
                <a:cs typeface="Calibri" panose="020F0502020204030204" pitchFamily="34" charset="0"/>
              </a:rPr>
              <a:t>вызов справки в 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TRIK Studio</a:t>
            </a:r>
            <a:endParaRPr lang="ru-RU" sz="2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1169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29055" y="6434328"/>
            <a:ext cx="739140" cy="257556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838200" y="359663"/>
            <a:ext cx="8803005" cy="611505"/>
          </a:xfrm>
          <a:custGeom>
            <a:avLst/>
            <a:gdLst/>
            <a:ahLst/>
            <a:cxnLst/>
            <a:rect l="l" t="t" r="r" b="b"/>
            <a:pathLst>
              <a:path w="8803005" h="611505">
                <a:moveTo>
                  <a:pt x="8700770" y="0"/>
                </a:moveTo>
                <a:lnTo>
                  <a:pt x="101853" y="0"/>
                </a:lnTo>
                <a:lnTo>
                  <a:pt x="62209" y="8002"/>
                </a:lnTo>
                <a:lnTo>
                  <a:pt x="29833" y="29829"/>
                </a:lnTo>
                <a:lnTo>
                  <a:pt x="8004" y="62204"/>
                </a:lnTo>
                <a:lnTo>
                  <a:pt x="0" y="101853"/>
                </a:lnTo>
                <a:lnTo>
                  <a:pt x="0" y="509270"/>
                </a:lnTo>
                <a:lnTo>
                  <a:pt x="8004" y="548919"/>
                </a:lnTo>
                <a:lnTo>
                  <a:pt x="29833" y="581294"/>
                </a:lnTo>
                <a:lnTo>
                  <a:pt x="62209" y="603121"/>
                </a:lnTo>
                <a:lnTo>
                  <a:pt x="101853" y="611124"/>
                </a:lnTo>
                <a:lnTo>
                  <a:pt x="8700770" y="611124"/>
                </a:lnTo>
                <a:lnTo>
                  <a:pt x="8740419" y="603121"/>
                </a:lnTo>
                <a:lnTo>
                  <a:pt x="8772794" y="581294"/>
                </a:lnTo>
                <a:lnTo>
                  <a:pt x="8794621" y="548919"/>
                </a:lnTo>
                <a:lnTo>
                  <a:pt x="8802624" y="509270"/>
                </a:lnTo>
                <a:lnTo>
                  <a:pt x="8802624" y="101853"/>
                </a:lnTo>
                <a:lnTo>
                  <a:pt x="8794621" y="62204"/>
                </a:lnTo>
                <a:lnTo>
                  <a:pt x="8772794" y="29829"/>
                </a:lnTo>
                <a:lnTo>
                  <a:pt x="8740419" y="8002"/>
                </a:lnTo>
                <a:lnTo>
                  <a:pt x="8700770" y="0"/>
                </a:lnTo>
                <a:close/>
              </a:path>
            </a:pathLst>
          </a:custGeom>
          <a:solidFill>
            <a:srgbClr val="00124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522475" y="1124711"/>
            <a:ext cx="9041892" cy="4950554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915416" y="357632"/>
            <a:ext cx="688848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Методические</a:t>
            </a:r>
            <a:r>
              <a:rPr spc="-75" dirty="0"/>
              <a:t> </a:t>
            </a:r>
            <a:r>
              <a:rPr spc="-5" dirty="0"/>
              <a:t>материалы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658492" y="6377736"/>
            <a:ext cx="2038985" cy="3606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5" dirty="0">
                <a:solidFill>
                  <a:srgbClr val="585858"/>
                </a:solidFill>
                <a:latin typeface="Calibri"/>
                <a:cs typeface="Calibri"/>
              </a:rPr>
              <a:t>Распространяется</a:t>
            </a:r>
            <a:r>
              <a:rPr sz="1200" spc="-3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585858"/>
                </a:solidFill>
                <a:latin typeface="Calibri"/>
                <a:cs typeface="Calibri"/>
              </a:rPr>
              <a:t>по</a:t>
            </a:r>
            <a:r>
              <a:rPr sz="1200" spc="-2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585858"/>
                </a:solidFill>
                <a:latin typeface="Calibri"/>
                <a:cs typeface="Calibri"/>
              </a:rPr>
              <a:t>лицензии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200" u="sng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4"/>
              </a:rPr>
              <a:t>Creative</a:t>
            </a:r>
            <a:r>
              <a:rPr sz="1200" u="sng" spc="-3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4"/>
              </a:rPr>
              <a:t> </a:t>
            </a:r>
            <a:r>
              <a:rPr sz="1200" u="sng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4"/>
              </a:rPr>
              <a:t>Commons </a:t>
            </a:r>
            <a:r>
              <a:rPr sz="1200" u="sng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4"/>
              </a:rPr>
              <a:t>BY-NC-SA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spc="-5" dirty="0"/>
              <a:t>ООО</a:t>
            </a:r>
            <a:r>
              <a:rPr spc="5" dirty="0"/>
              <a:t> </a:t>
            </a:r>
            <a:r>
              <a:rPr spc="-5" dirty="0"/>
              <a:t>«КиберТех»</a:t>
            </a:r>
          </a:p>
          <a:p>
            <a:pPr algn="ctr">
              <a:lnSpc>
                <a:spcPct val="100000"/>
              </a:lnSpc>
            </a:pPr>
            <a:r>
              <a:rPr spc="-5" dirty="0"/>
              <a:t>Санкт-Петербург,</a:t>
            </a:r>
            <a:r>
              <a:rPr spc="-55" dirty="0"/>
              <a:t> </a:t>
            </a:r>
            <a:r>
              <a:rPr dirty="0"/>
              <a:t>2023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1095481" y="6465214"/>
            <a:ext cx="18097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dirty="0">
                <a:solidFill>
                  <a:srgbClr val="878787"/>
                </a:solidFill>
                <a:latin typeface="Calibri"/>
                <a:cs typeface="Calibri"/>
              </a:rPr>
              <a:t>21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38200" y="359663"/>
            <a:ext cx="8803005" cy="611505"/>
          </a:xfrm>
          <a:custGeom>
            <a:avLst/>
            <a:gdLst/>
            <a:ahLst/>
            <a:cxnLst/>
            <a:rect l="l" t="t" r="r" b="b"/>
            <a:pathLst>
              <a:path w="8803005" h="611505">
                <a:moveTo>
                  <a:pt x="8700770" y="0"/>
                </a:moveTo>
                <a:lnTo>
                  <a:pt x="101853" y="0"/>
                </a:lnTo>
                <a:lnTo>
                  <a:pt x="62209" y="8002"/>
                </a:lnTo>
                <a:lnTo>
                  <a:pt x="29833" y="29829"/>
                </a:lnTo>
                <a:lnTo>
                  <a:pt x="8004" y="62204"/>
                </a:lnTo>
                <a:lnTo>
                  <a:pt x="0" y="101853"/>
                </a:lnTo>
                <a:lnTo>
                  <a:pt x="0" y="509270"/>
                </a:lnTo>
                <a:lnTo>
                  <a:pt x="8004" y="548919"/>
                </a:lnTo>
                <a:lnTo>
                  <a:pt x="29833" y="581294"/>
                </a:lnTo>
                <a:lnTo>
                  <a:pt x="62209" y="603121"/>
                </a:lnTo>
                <a:lnTo>
                  <a:pt x="101853" y="611124"/>
                </a:lnTo>
                <a:lnTo>
                  <a:pt x="8700770" y="611124"/>
                </a:lnTo>
                <a:lnTo>
                  <a:pt x="8740419" y="603121"/>
                </a:lnTo>
                <a:lnTo>
                  <a:pt x="8772794" y="581294"/>
                </a:lnTo>
                <a:lnTo>
                  <a:pt x="8794621" y="548919"/>
                </a:lnTo>
                <a:lnTo>
                  <a:pt x="8802624" y="509270"/>
                </a:lnTo>
                <a:lnTo>
                  <a:pt x="8802624" y="101853"/>
                </a:lnTo>
                <a:lnTo>
                  <a:pt x="8794621" y="62204"/>
                </a:lnTo>
                <a:lnTo>
                  <a:pt x="8772794" y="29829"/>
                </a:lnTo>
                <a:lnTo>
                  <a:pt x="8740419" y="8002"/>
                </a:lnTo>
                <a:lnTo>
                  <a:pt x="8700770" y="0"/>
                </a:lnTo>
                <a:close/>
              </a:path>
            </a:pathLst>
          </a:custGeom>
          <a:solidFill>
            <a:srgbClr val="0012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15416" y="398780"/>
            <a:ext cx="815213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5" dirty="0"/>
              <a:t>Чему </a:t>
            </a:r>
            <a:r>
              <a:rPr sz="3200" dirty="0"/>
              <a:t>учим</a:t>
            </a:r>
            <a:r>
              <a:rPr sz="3200" spc="-5" dirty="0"/>
              <a:t> </a:t>
            </a:r>
            <a:r>
              <a:rPr sz="3200" dirty="0"/>
              <a:t>и</a:t>
            </a:r>
            <a:r>
              <a:rPr sz="3200" spc="-20" dirty="0"/>
              <a:t> </a:t>
            </a:r>
            <a:r>
              <a:rPr sz="3200" dirty="0"/>
              <a:t>зачем</a:t>
            </a:r>
            <a:r>
              <a:rPr sz="3200" spc="-5" dirty="0"/>
              <a:t> робототехника</a:t>
            </a:r>
            <a:endParaRPr sz="3200"/>
          </a:p>
        </p:txBody>
      </p:sp>
      <p:sp>
        <p:nvSpPr>
          <p:cNvPr id="4" name="object 4"/>
          <p:cNvSpPr txBox="1"/>
          <p:nvPr/>
        </p:nvSpPr>
        <p:spPr>
          <a:xfrm>
            <a:off x="915416" y="1492707"/>
            <a:ext cx="9148445" cy="14897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69900" indent="-457200">
              <a:lnSpc>
                <a:spcPct val="100000"/>
              </a:lnSpc>
              <a:spcBef>
                <a:spcPts val="105"/>
              </a:spcBef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3200" spc="-5" dirty="0">
                <a:latin typeface="Calibri"/>
                <a:cs typeface="Calibri"/>
              </a:rPr>
              <a:t>Знакомство</a:t>
            </a:r>
            <a:r>
              <a:rPr sz="3200" spc="-3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с</a:t>
            </a:r>
            <a:r>
              <a:rPr sz="3200" spc="-1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технологиями</a:t>
            </a:r>
            <a:r>
              <a:rPr sz="3200" spc="-4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(заинтересованность)</a:t>
            </a:r>
            <a:endParaRPr sz="3200">
              <a:latin typeface="Calibri"/>
              <a:cs typeface="Calibri"/>
            </a:endParaRPr>
          </a:p>
          <a:p>
            <a:pPr marL="469900" indent="-457200">
              <a:lnSpc>
                <a:spcPct val="100000"/>
              </a:lnSpc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3200" spc="-15" dirty="0">
                <a:latin typeface="Calibri"/>
                <a:cs typeface="Calibri"/>
              </a:rPr>
              <a:t>Наглядные</a:t>
            </a:r>
            <a:r>
              <a:rPr sz="3200" dirty="0">
                <a:latin typeface="Calibri"/>
                <a:cs typeface="Calibri"/>
              </a:rPr>
              <a:t> примеры</a:t>
            </a:r>
            <a:r>
              <a:rPr sz="3200" spc="-1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(мотивация)</a:t>
            </a:r>
            <a:endParaRPr sz="3200">
              <a:latin typeface="Calibri"/>
              <a:cs typeface="Calibri"/>
            </a:endParaRPr>
          </a:p>
          <a:p>
            <a:pPr marL="469900" indent="-457200">
              <a:lnSpc>
                <a:spcPct val="100000"/>
              </a:lnSpc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3200" spc="-5" dirty="0">
                <a:latin typeface="Calibri"/>
                <a:cs typeface="Calibri"/>
              </a:rPr>
              <a:t>Знакомство</a:t>
            </a:r>
            <a:r>
              <a:rPr sz="3200" spc="-2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с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отраслями</a:t>
            </a:r>
            <a:r>
              <a:rPr sz="3200" spc="-2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(профориентация)</a:t>
            </a:r>
            <a:endParaRPr sz="3200"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1467866" y="4236973"/>
            <a:ext cx="3602354" cy="976630"/>
            <a:chOff x="1467866" y="4236973"/>
            <a:chExt cx="3602354" cy="976630"/>
          </a:xfrm>
        </p:grpSpPr>
        <p:sp>
          <p:nvSpPr>
            <p:cNvPr id="6" name="object 6"/>
            <p:cNvSpPr/>
            <p:nvPr/>
          </p:nvSpPr>
          <p:spPr>
            <a:xfrm>
              <a:off x="1480566" y="4249673"/>
              <a:ext cx="3576954" cy="951230"/>
            </a:xfrm>
            <a:custGeom>
              <a:avLst/>
              <a:gdLst/>
              <a:ahLst/>
              <a:cxnLst/>
              <a:rect l="l" t="t" r="r" b="b"/>
              <a:pathLst>
                <a:path w="3576954" h="951229">
                  <a:moveTo>
                    <a:pt x="3418332" y="0"/>
                  </a:moveTo>
                  <a:lnTo>
                    <a:pt x="158496" y="0"/>
                  </a:lnTo>
                  <a:lnTo>
                    <a:pt x="108411" y="8083"/>
                  </a:lnTo>
                  <a:lnTo>
                    <a:pt x="64904" y="30589"/>
                  </a:lnTo>
                  <a:lnTo>
                    <a:pt x="30589" y="64904"/>
                  </a:lnTo>
                  <a:lnTo>
                    <a:pt x="8083" y="108411"/>
                  </a:lnTo>
                  <a:lnTo>
                    <a:pt x="0" y="158495"/>
                  </a:lnTo>
                  <a:lnTo>
                    <a:pt x="0" y="792480"/>
                  </a:lnTo>
                  <a:lnTo>
                    <a:pt x="8083" y="842564"/>
                  </a:lnTo>
                  <a:lnTo>
                    <a:pt x="30589" y="886071"/>
                  </a:lnTo>
                  <a:lnTo>
                    <a:pt x="64904" y="920386"/>
                  </a:lnTo>
                  <a:lnTo>
                    <a:pt x="108411" y="942892"/>
                  </a:lnTo>
                  <a:lnTo>
                    <a:pt x="158496" y="950976"/>
                  </a:lnTo>
                  <a:lnTo>
                    <a:pt x="3418332" y="950976"/>
                  </a:lnTo>
                  <a:lnTo>
                    <a:pt x="3468416" y="942892"/>
                  </a:lnTo>
                  <a:lnTo>
                    <a:pt x="3511923" y="920386"/>
                  </a:lnTo>
                  <a:lnTo>
                    <a:pt x="3546238" y="886071"/>
                  </a:lnTo>
                  <a:lnTo>
                    <a:pt x="3568744" y="842564"/>
                  </a:lnTo>
                  <a:lnTo>
                    <a:pt x="3576828" y="792480"/>
                  </a:lnTo>
                  <a:lnTo>
                    <a:pt x="3576828" y="158495"/>
                  </a:lnTo>
                  <a:lnTo>
                    <a:pt x="3568744" y="108411"/>
                  </a:lnTo>
                  <a:lnTo>
                    <a:pt x="3546238" y="64904"/>
                  </a:lnTo>
                  <a:lnTo>
                    <a:pt x="3511923" y="30589"/>
                  </a:lnTo>
                  <a:lnTo>
                    <a:pt x="3468416" y="8083"/>
                  </a:lnTo>
                  <a:lnTo>
                    <a:pt x="3418332" y="0"/>
                  </a:lnTo>
                  <a:close/>
                </a:path>
              </a:pathLst>
            </a:custGeom>
            <a:solidFill>
              <a:srgbClr val="6FAC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480566" y="4249673"/>
              <a:ext cx="3576954" cy="951230"/>
            </a:xfrm>
            <a:custGeom>
              <a:avLst/>
              <a:gdLst/>
              <a:ahLst/>
              <a:cxnLst/>
              <a:rect l="l" t="t" r="r" b="b"/>
              <a:pathLst>
                <a:path w="3576954" h="951229">
                  <a:moveTo>
                    <a:pt x="0" y="158495"/>
                  </a:moveTo>
                  <a:lnTo>
                    <a:pt x="8083" y="108411"/>
                  </a:lnTo>
                  <a:lnTo>
                    <a:pt x="30589" y="64904"/>
                  </a:lnTo>
                  <a:lnTo>
                    <a:pt x="64904" y="30589"/>
                  </a:lnTo>
                  <a:lnTo>
                    <a:pt x="108411" y="8083"/>
                  </a:lnTo>
                  <a:lnTo>
                    <a:pt x="158496" y="0"/>
                  </a:lnTo>
                  <a:lnTo>
                    <a:pt x="3418332" y="0"/>
                  </a:lnTo>
                  <a:lnTo>
                    <a:pt x="3468416" y="8083"/>
                  </a:lnTo>
                  <a:lnTo>
                    <a:pt x="3511923" y="30589"/>
                  </a:lnTo>
                  <a:lnTo>
                    <a:pt x="3546238" y="64904"/>
                  </a:lnTo>
                  <a:lnTo>
                    <a:pt x="3568744" y="108411"/>
                  </a:lnTo>
                  <a:lnTo>
                    <a:pt x="3576828" y="158495"/>
                  </a:lnTo>
                  <a:lnTo>
                    <a:pt x="3576828" y="792480"/>
                  </a:lnTo>
                  <a:lnTo>
                    <a:pt x="3568744" y="842564"/>
                  </a:lnTo>
                  <a:lnTo>
                    <a:pt x="3546238" y="886071"/>
                  </a:lnTo>
                  <a:lnTo>
                    <a:pt x="3511923" y="920386"/>
                  </a:lnTo>
                  <a:lnTo>
                    <a:pt x="3468416" y="942892"/>
                  </a:lnTo>
                  <a:lnTo>
                    <a:pt x="3418332" y="950976"/>
                  </a:lnTo>
                  <a:lnTo>
                    <a:pt x="158496" y="950976"/>
                  </a:lnTo>
                  <a:lnTo>
                    <a:pt x="108411" y="942892"/>
                  </a:lnTo>
                  <a:lnTo>
                    <a:pt x="64904" y="920386"/>
                  </a:lnTo>
                  <a:lnTo>
                    <a:pt x="30589" y="886071"/>
                  </a:lnTo>
                  <a:lnTo>
                    <a:pt x="8083" y="842564"/>
                  </a:lnTo>
                  <a:lnTo>
                    <a:pt x="0" y="792480"/>
                  </a:lnTo>
                  <a:lnTo>
                    <a:pt x="0" y="158495"/>
                  </a:lnTo>
                  <a:close/>
                </a:path>
              </a:pathLst>
            </a:custGeom>
            <a:ln w="25400">
              <a:solidFill>
                <a:srgbClr val="507D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2168779" y="4569714"/>
            <a:ext cx="219964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Общее</a:t>
            </a:r>
            <a:r>
              <a:rPr sz="18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15" dirty="0">
                <a:solidFill>
                  <a:srgbClr val="FFFFFF"/>
                </a:solidFill>
                <a:latin typeface="Arial"/>
                <a:cs typeface="Arial"/>
              </a:rPr>
              <a:t>образование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6774433" y="4236973"/>
            <a:ext cx="3674110" cy="976630"/>
            <a:chOff x="6774433" y="4236973"/>
            <a:chExt cx="3674110" cy="976630"/>
          </a:xfrm>
        </p:grpSpPr>
        <p:sp>
          <p:nvSpPr>
            <p:cNvPr id="10" name="object 10"/>
            <p:cNvSpPr/>
            <p:nvPr/>
          </p:nvSpPr>
          <p:spPr>
            <a:xfrm>
              <a:off x="6787133" y="4249673"/>
              <a:ext cx="3648710" cy="951230"/>
            </a:xfrm>
            <a:custGeom>
              <a:avLst/>
              <a:gdLst/>
              <a:ahLst/>
              <a:cxnLst/>
              <a:rect l="l" t="t" r="r" b="b"/>
              <a:pathLst>
                <a:path w="3648709" h="951229">
                  <a:moveTo>
                    <a:pt x="3489960" y="0"/>
                  </a:moveTo>
                  <a:lnTo>
                    <a:pt x="158496" y="0"/>
                  </a:lnTo>
                  <a:lnTo>
                    <a:pt x="108411" y="8083"/>
                  </a:lnTo>
                  <a:lnTo>
                    <a:pt x="64904" y="30589"/>
                  </a:lnTo>
                  <a:lnTo>
                    <a:pt x="30589" y="64904"/>
                  </a:lnTo>
                  <a:lnTo>
                    <a:pt x="8083" y="108411"/>
                  </a:lnTo>
                  <a:lnTo>
                    <a:pt x="0" y="158495"/>
                  </a:lnTo>
                  <a:lnTo>
                    <a:pt x="0" y="792480"/>
                  </a:lnTo>
                  <a:lnTo>
                    <a:pt x="8083" y="842564"/>
                  </a:lnTo>
                  <a:lnTo>
                    <a:pt x="30589" y="886071"/>
                  </a:lnTo>
                  <a:lnTo>
                    <a:pt x="64904" y="920386"/>
                  </a:lnTo>
                  <a:lnTo>
                    <a:pt x="108411" y="942892"/>
                  </a:lnTo>
                  <a:lnTo>
                    <a:pt x="158496" y="950976"/>
                  </a:lnTo>
                  <a:lnTo>
                    <a:pt x="3489960" y="950976"/>
                  </a:lnTo>
                  <a:lnTo>
                    <a:pt x="3540044" y="942892"/>
                  </a:lnTo>
                  <a:lnTo>
                    <a:pt x="3583551" y="920386"/>
                  </a:lnTo>
                  <a:lnTo>
                    <a:pt x="3617866" y="886071"/>
                  </a:lnTo>
                  <a:lnTo>
                    <a:pt x="3640372" y="842564"/>
                  </a:lnTo>
                  <a:lnTo>
                    <a:pt x="3648456" y="792480"/>
                  </a:lnTo>
                  <a:lnTo>
                    <a:pt x="3648456" y="158495"/>
                  </a:lnTo>
                  <a:lnTo>
                    <a:pt x="3640372" y="108411"/>
                  </a:lnTo>
                  <a:lnTo>
                    <a:pt x="3617866" y="64904"/>
                  </a:lnTo>
                  <a:lnTo>
                    <a:pt x="3583551" y="30589"/>
                  </a:lnTo>
                  <a:lnTo>
                    <a:pt x="3540044" y="8083"/>
                  </a:lnTo>
                  <a:lnTo>
                    <a:pt x="3489960" y="0"/>
                  </a:lnTo>
                  <a:close/>
                </a:path>
              </a:pathLst>
            </a:custGeom>
            <a:solidFill>
              <a:srgbClr val="6FAC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787133" y="4249673"/>
              <a:ext cx="3648710" cy="951230"/>
            </a:xfrm>
            <a:custGeom>
              <a:avLst/>
              <a:gdLst/>
              <a:ahLst/>
              <a:cxnLst/>
              <a:rect l="l" t="t" r="r" b="b"/>
              <a:pathLst>
                <a:path w="3648709" h="951229">
                  <a:moveTo>
                    <a:pt x="0" y="158495"/>
                  </a:moveTo>
                  <a:lnTo>
                    <a:pt x="8083" y="108411"/>
                  </a:lnTo>
                  <a:lnTo>
                    <a:pt x="30589" y="64904"/>
                  </a:lnTo>
                  <a:lnTo>
                    <a:pt x="64904" y="30589"/>
                  </a:lnTo>
                  <a:lnTo>
                    <a:pt x="108411" y="8083"/>
                  </a:lnTo>
                  <a:lnTo>
                    <a:pt x="158496" y="0"/>
                  </a:lnTo>
                  <a:lnTo>
                    <a:pt x="3489960" y="0"/>
                  </a:lnTo>
                  <a:lnTo>
                    <a:pt x="3540044" y="8083"/>
                  </a:lnTo>
                  <a:lnTo>
                    <a:pt x="3583551" y="30589"/>
                  </a:lnTo>
                  <a:lnTo>
                    <a:pt x="3617866" y="64904"/>
                  </a:lnTo>
                  <a:lnTo>
                    <a:pt x="3640372" y="108411"/>
                  </a:lnTo>
                  <a:lnTo>
                    <a:pt x="3648456" y="158495"/>
                  </a:lnTo>
                  <a:lnTo>
                    <a:pt x="3648456" y="792480"/>
                  </a:lnTo>
                  <a:lnTo>
                    <a:pt x="3640372" y="842564"/>
                  </a:lnTo>
                  <a:lnTo>
                    <a:pt x="3617866" y="886071"/>
                  </a:lnTo>
                  <a:lnTo>
                    <a:pt x="3583551" y="920386"/>
                  </a:lnTo>
                  <a:lnTo>
                    <a:pt x="3540044" y="942892"/>
                  </a:lnTo>
                  <a:lnTo>
                    <a:pt x="3489960" y="950976"/>
                  </a:lnTo>
                  <a:lnTo>
                    <a:pt x="158496" y="950976"/>
                  </a:lnTo>
                  <a:lnTo>
                    <a:pt x="108411" y="942892"/>
                  </a:lnTo>
                  <a:lnTo>
                    <a:pt x="64904" y="920386"/>
                  </a:lnTo>
                  <a:lnTo>
                    <a:pt x="30589" y="886071"/>
                  </a:lnTo>
                  <a:lnTo>
                    <a:pt x="8083" y="842564"/>
                  </a:lnTo>
                  <a:lnTo>
                    <a:pt x="0" y="792480"/>
                  </a:lnTo>
                  <a:lnTo>
                    <a:pt x="0" y="158495"/>
                  </a:lnTo>
                  <a:close/>
                </a:path>
              </a:pathLst>
            </a:custGeom>
            <a:ln w="25400">
              <a:solidFill>
                <a:srgbClr val="507D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6987285" y="4569714"/>
            <a:ext cx="32486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Дополнительное</a:t>
            </a:r>
            <a:r>
              <a:rPr sz="18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образование</a:t>
            </a:r>
            <a:endParaRPr sz="18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658492" y="6377736"/>
            <a:ext cx="2038985" cy="3606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5" dirty="0">
                <a:solidFill>
                  <a:srgbClr val="585858"/>
                </a:solidFill>
                <a:latin typeface="Calibri"/>
                <a:cs typeface="Calibri"/>
              </a:rPr>
              <a:t>Распространяется</a:t>
            </a:r>
            <a:r>
              <a:rPr sz="1200" spc="-3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585858"/>
                </a:solidFill>
                <a:latin typeface="Calibri"/>
                <a:cs typeface="Calibri"/>
              </a:rPr>
              <a:t>по</a:t>
            </a:r>
            <a:r>
              <a:rPr sz="1200" spc="-2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585858"/>
                </a:solidFill>
                <a:latin typeface="Calibri"/>
                <a:cs typeface="Calibri"/>
              </a:rPr>
              <a:t>лицензии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200" u="sng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2"/>
              </a:rPr>
              <a:t>Creative</a:t>
            </a:r>
            <a:r>
              <a:rPr sz="1200" u="sng" spc="-3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sz="1200" u="sng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2"/>
              </a:rPr>
              <a:t>Commons </a:t>
            </a:r>
            <a:r>
              <a:rPr sz="1200" u="sng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2"/>
              </a:rPr>
              <a:t>BY-NC-SA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spc="-5" dirty="0"/>
              <a:t>ООО</a:t>
            </a:r>
            <a:r>
              <a:rPr spc="5" dirty="0"/>
              <a:t> </a:t>
            </a:r>
            <a:r>
              <a:rPr spc="-5" dirty="0"/>
              <a:t>«КиберТех»</a:t>
            </a:r>
          </a:p>
          <a:p>
            <a:pPr algn="ctr">
              <a:lnSpc>
                <a:spcPct val="100000"/>
              </a:lnSpc>
            </a:pPr>
            <a:r>
              <a:rPr spc="-5" dirty="0"/>
              <a:t>Санкт-Петербург,</a:t>
            </a:r>
            <a:r>
              <a:rPr spc="-55" dirty="0"/>
              <a:t> </a:t>
            </a:r>
            <a:r>
              <a:rPr dirty="0"/>
              <a:t>2023</a:t>
            </a:r>
          </a:p>
        </p:txBody>
      </p:sp>
      <p:sp>
        <p:nvSpPr>
          <p:cNvPr id="15" name="object 1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</a:t>
            </a:fld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F8F9F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67583" y="2694430"/>
            <a:ext cx="6653783" cy="4101082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962388" y="0"/>
            <a:ext cx="2229611" cy="1717548"/>
          </a:xfrm>
          <a:prstGeom prst="rect">
            <a:avLst/>
          </a:prstGeom>
        </p:spPr>
      </p:pic>
      <p:sp>
        <p:nvSpPr>
          <p:cNvPr id="5" name="object 5"/>
          <p:cNvSpPr/>
          <p:nvPr/>
        </p:nvSpPr>
        <p:spPr>
          <a:xfrm>
            <a:off x="262127" y="166115"/>
            <a:ext cx="7670165" cy="870585"/>
          </a:xfrm>
          <a:custGeom>
            <a:avLst/>
            <a:gdLst/>
            <a:ahLst/>
            <a:cxnLst/>
            <a:rect l="l" t="t" r="r" b="b"/>
            <a:pathLst>
              <a:path w="7670165" h="870585">
                <a:moveTo>
                  <a:pt x="7346061" y="0"/>
                </a:moveTo>
                <a:lnTo>
                  <a:pt x="323875" y="0"/>
                </a:lnTo>
                <a:lnTo>
                  <a:pt x="291871" y="1524"/>
                </a:lnTo>
                <a:lnTo>
                  <a:pt x="229679" y="13969"/>
                </a:lnTo>
                <a:lnTo>
                  <a:pt x="171361" y="38100"/>
                </a:lnTo>
                <a:lnTo>
                  <a:pt x="118618" y="73151"/>
                </a:lnTo>
                <a:lnTo>
                  <a:pt x="73342" y="118236"/>
                </a:lnTo>
                <a:lnTo>
                  <a:pt x="38150" y="170814"/>
                </a:lnTo>
                <a:lnTo>
                  <a:pt x="13995" y="228980"/>
                </a:lnTo>
                <a:lnTo>
                  <a:pt x="1587" y="290956"/>
                </a:lnTo>
                <a:lnTo>
                  <a:pt x="0" y="322960"/>
                </a:lnTo>
                <a:lnTo>
                  <a:pt x="0" y="547242"/>
                </a:lnTo>
                <a:lnTo>
                  <a:pt x="6286" y="610615"/>
                </a:lnTo>
                <a:lnTo>
                  <a:pt x="24650" y="670813"/>
                </a:lnTo>
                <a:lnTo>
                  <a:pt x="54419" y="726439"/>
                </a:lnTo>
                <a:lnTo>
                  <a:pt x="94856" y="775588"/>
                </a:lnTo>
                <a:lnTo>
                  <a:pt x="144195" y="815974"/>
                </a:lnTo>
                <a:lnTo>
                  <a:pt x="199936" y="845565"/>
                </a:lnTo>
                <a:lnTo>
                  <a:pt x="260400" y="863980"/>
                </a:lnTo>
                <a:lnTo>
                  <a:pt x="323875" y="870203"/>
                </a:lnTo>
                <a:lnTo>
                  <a:pt x="7346061" y="870203"/>
                </a:lnTo>
                <a:lnTo>
                  <a:pt x="7409561" y="863980"/>
                </a:lnTo>
                <a:lnTo>
                  <a:pt x="7470013" y="845565"/>
                </a:lnTo>
                <a:lnTo>
                  <a:pt x="7525766" y="815974"/>
                </a:lnTo>
                <a:lnTo>
                  <a:pt x="7575042" y="775588"/>
                </a:lnTo>
                <a:lnTo>
                  <a:pt x="7615555" y="726439"/>
                </a:lnTo>
                <a:lnTo>
                  <a:pt x="7645273" y="670813"/>
                </a:lnTo>
                <a:lnTo>
                  <a:pt x="7663688" y="610615"/>
                </a:lnTo>
                <a:lnTo>
                  <a:pt x="7669911" y="547242"/>
                </a:lnTo>
                <a:lnTo>
                  <a:pt x="7669911" y="322960"/>
                </a:lnTo>
                <a:lnTo>
                  <a:pt x="7663688" y="259587"/>
                </a:lnTo>
                <a:lnTo>
                  <a:pt x="7645273" y="199389"/>
                </a:lnTo>
                <a:lnTo>
                  <a:pt x="7615555" y="143763"/>
                </a:lnTo>
                <a:lnTo>
                  <a:pt x="7575042" y="94614"/>
                </a:lnTo>
                <a:lnTo>
                  <a:pt x="7525766" y="54228"/>
                </a:lnTo>
                <a:lnTo>
                  <a:pt x="7470013" y="24637"/>
                </a:lnTo>
                <a:lnTo>
                  <a:pt x="7409561" y="6223"/>
                </a:lnTo>
                <a:lnTo>
                  <a:pt x="7346061" y="0"/>
                </a:lnTo>
                <a:close/>
              </a:path>
            </a:pathLst>
          </a:custGeom>
          <a:solidFill>
            <a:srgbClr val="04173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444804" y="1084859"/>
            <a:ext cx="11603355" cy="152209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algn="just">
              <a:lnSpc>
                <a:spcPct val="117000"/>
              </a:lnSpc>
              <a:spcBef>
                <a:spcPts val="90"/>
              </a:spcBef>
            </a:pPr>
            <a:r>
              <a:rPr sz="2800" b="1" spc="-10" dirty="0">
                <a:latin typeface="Calibri"/>
                <a:cs typeface="Calibri"/>
              </a:rPr>
              <a:t>ТРИК</a:t>
            </a:r>
            <a:r>
              <a:rPr sz="2800" b="1" spc="-5" dirty="0">
                <a:latin typeface="Calibri"/>
                <a:cs typeface="Calibri"/>
              </a:rPr>
              <a:t> Пространство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–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это</a:t>
            </a:r>
            <a:r>
              <a:rPr sz="2800" spc="-2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база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данных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для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педагогов</a:t>
            </a:r>
            <a:r>
              <a:rPr sz="2800" spc="59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со</a:t>
            </a:r>
            <a:r>
              <a:rPr sz="2800" spc="63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всеми </a:t>
            </a:r>
            <a:r>
              <a:rPr sz="2800" spc="-62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материалами проекта </a:t>
            </a:r>
            <a:r>
              <a:rPr sz="2800" spc="-5" dirty="0">
                <a:latin typeface="Calibri"/>
                <a:cs typeface="Calibri"/>
              </a:rPr>
              <a:t>ТРИК, </a:t>
            </a:r>
            <a:r>
              <a:rPr sz="2800" spc="-20" dirty="0">
                <a:latin typeface="Calibri"/>
                <a:cs typeface="Calibri"/>
              </a:rPr>
              <a:t>которая </a:t>
            </a:r>
            <a:r>
              <a:rPr sz="2800" spc="-30" dirty="0">
                <a:latin typeface="Calibri"/>
                <a:cs typeface="Calibri"/>
              </a:rPr>
              <a:t>удобно </a:t>
            </a:r>
            <a:r>
              <a:rPr sz="2800" spc="-15" dirty="0">
                <a:latin typeface="Calibri"/>
                <a:cs typeface="Calibri"/>
              </a:rPr>
              <a:t>разделена </a:t>
            </a:r>
            <a:r>
              <a:rPr sz="2800" dirty="0">
                <a:latin typeface="Calibri"/>
                <a:cs typeface="Calibri"/>
              </a:rPr>
              <a:t>на </a:t>
            </a:r>
            <a:r>
              <a:rPr sz="2800" spc="-20" dirty="0">
                <a:latin typeface="Calibri"/>
                <a:cs typeface="Calibri"/>
              </a:rPr>
              <a:t>категории </a:t>
            </a:r>
            <a:r>
              <a:rPr sz="2800" spc="-5" dirty="0">
                <a:latin typeface="Calibri"/>
                <a:cs typeface="Calibri"/>
              </a:rPr>
              <a:t>для 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удобства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пользователя</a:t>
            </a:r>
            <a:endParaRPr sz="2800" dirty="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02437" y="315290"/>
            <a:ext cx="728535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dirty="0" smtClean="0">
                <a:solidFill>
                  <a:srgbClr val="99CC00"/>
                </a:solidFill>
                <a:latin typeface="Verdana"/>
                <a:cs typeface="Verdana"/>
              </a:rPr>
              <a:t>ТРИК</a:t>
            </a:r>
            <a:r>
              <a:rPr sz="3200" b="1" spc="-20" dirty="0" smtClean="0">
                <a:solidFill>
                  <a:srgbClr val="99CC00"/>
                </a:solidFill>
                <a:latin typeface="Verdana"/>
                <a:cs typeface="Verdana"/>
              </a:rPr>
              <a:t> </a:t>
            </a:r>
            <a:r>
              <a:rPr sz="3200" b="1" spc="-5" dirty="0" err="1" smtClean="0">
                <a:solidFill>
                  <a:srgbClr val="99CC00"/>
                </a:solidFill>
                <a:latin typeface="Verdana"/>
                <a:cs typeface="Verdana"/>
              </a:rPr>
              <a:t>Пространство</a:t>
            </a:r>
            <a:endParaRPr sz="3200" dirty="0">
              <a:latin typeface="Verdana"/>
              <a:cs typeface="Verdan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stomShape 1">
            <a:extLst>
              <a:ext uri="{FF2B5EF4-FFF2-40B4-BE49-F238E27FC236}">
                <a16:creationId xmlns:a16="http://schemas.microsoft.com/office/drawing/2014/main" id="{DBC52A92-71CC-4D33-964D-D189DA00191F}"/>
              </a:ext>
            </a:extLst>
          </p:cNvPr>
          <p:cNvSpPr/>
          <p:nvPr/>
        </p:nvSpPr>
        <p:spPr>
          <a:xfrm>
            <a:off x="14533696" y="5330976"/>
            <a:ext cx="316104" cy="69887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E059FE-BD41-48CB-862B-9C5E40C9DD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24" y="377092"/>
            <a:ext cx="9829876" cy="747652"/>
          </a:xfrm>
        </p:spPr>
        <p:txBody>
          <a:bodyPr/>
          <a:lstStyle/>
          <a:p>
            <a:r>
              <a:rPr lang="en-US" sz="3200" dirty="0"/>
              <a:t>youtube.com/</a:t>
            </a:r>
            <a:r>
              <a:rPr lang="en-US" sz="3200" dirty="0" err="1"/>
              <a:t>trikset</a:t>
            </a:r>
            <a:endParaRPr lang="ru-RU" sz="3200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3E2FF99-68D6-413B-9488-FDF945F871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96752"/>
            <a:ext cx="12192000" cy="249233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EB05895-ADA3-4AAA-93FD-5111D58331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573016"/>
            <a:ext cx="12192000" cy="2513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8596850"/>
      </p:ext>
    </p:extLst>
  </p:cSld>
  <p:clrMapOvr>
    <a:masterClrMapping/>
  </p:clrMapOvr>
  <p:transition spd="slow">
    <p:cut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stomShape 1">
            <a:extLst>
              <a:ext uri="{FF2B5EF4-FFF2-40B4-BE49-F238E27FC236}">
                <a16:creationId xmlns:a16="http://schemas.microsoft.com/office/drawing/2014/main" id="{DBC52A92-71CC-4D33-964D-D189DA00191F}"/>
              </a:ext>
            </a:extLst>
          </p:cNvPr>
          <p:cNvSpPr/>
          <p:nvPr/>
        </p:nvSpPr>
        <p:spPr>
          <a:xfrm>
            <a:off x="14533696" y="5330976"/>
            <a:ext cx="316104" cy="69887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E059FE-BD41-48CB-862B-9C5E40C9DD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3028" y="377092"/>
            <a:ext cx="9829876" cy="747652"/>
          </a:xfrm>
        </p:spPr>
        <p:txBody>
          <a:bodyPr/>
          <a:lstStyle/>
          <a:p>
            <a:r>
              <a:rPr lang="ru-RU" sz="3200" dirty="0"/>
              <a:t>Сообщество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5A6FEF2-D000-4313-F1DE-7E8297BAC6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392" y="1557465"/>
            <a:ext cx="3168352" cy="4551866"/>
          </a:xfrm>
          <a:prstGeom prst="rect">
            <a:avLst/>
          </a:prstGeom>
        </p:spPr>
      </p:pic>
      <p:pic>
        <p:nvPicPr>
          <p:cNvPr id="6" name="Рисунок 5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B9ED67E1-98C9-5204-C158-E96F95CCC1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95800" y="1340768"/>
            <a:ext cx="7344816" cy="5012838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BE41535-8D99-9FEC-CDDA-725A9BB7A26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44272" y="3025991"/>
            <a:ext cx="2654424" cy="2654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9544"/>
      </p:ext>
    </p:extLst>
  </p:cSld>
  <p:clrMapOvr>
    <a:masterClrMapping/>
  </p:clrMapOvr>
  <p:transition spd="slow">
    <p:cut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38200" y="359663"/>
            <a:ext cx="8803005" cy="611505"/>
          </a:xfrm>
          <a:custGeom>
            <a:avLst/>
            <a:gdLst/>
            <a:ahLst/>
            <a:cxnLst/>
            <a:rect l="l" t="t" r="r" b="b"/>
            <a:pathLst>
              <a:path w="8803005" h="611505">
                <a:moveTo>
                  <a:pt x="8700770" y="0"/>
                </a:moveTo>
                <a:lnTo>
                  <a:pt x="101853" y="0"/>
                </a:lnTo>
                <a:lnTo>
                  <a:pt x="62209" y="8002"/>
                </a:lnTo>
                <a:lnTo>
                  <a:pt x="29833" y="29829"/>
                </a:lnTo>
                <a:lnTo>
                  <a:pt x="8004" y="62204"/>
                </a:lnTo>
                <a:lnTo>
                  <a:pt x="0" y="101853"/>
                </a:lnTo>
                <a:lnTo>
                  <a:pt x="0" y="509270"/>
                </a:lnTo>
                <a:lnTo>
                  <a:pt x="8004" y="548919"/>
                </a:lnTo>
                <a:lnTo>
                  <a:pt x="29833" y="581294"/>
                </a:lnTo>
                <a:lnTo>
                  <a:pt x="62209" y="603121"/>
                </a:lnTo>
                <a:lnTo>
                  <a:pt x="101853" y="611124"/>
                </a:lnTo>
                <a:lnTo>
                  <a:pt x="8700770" y="611124"/>
                </a:lnTo>
                <a:lnTo>
                  <a:pt x="8740419" y="603121"/>
                </a:lnTo>
                <a:lnTo>
                  <a:pt x="8772794" y="581294"/>
                </a:lnTo>
                <a:lnTo>
                  <a:pt x="8794621" y="548919"/>
                </a:lnTo>
                <a:lnTo>
                  <a:pt x="8802624" y="509270"/>
                </a:lnTo>
                <a:lnTo>
                  <a:pt x="8802624" y="101853"/>
                </a:lnTo>
                <a:lnTo>
                  <a:pt x="8794621" y="62204"/>
                </a:lnTo>
                <a:lnTo>
                  <a:pt x="8772794" y="29829"/>
                </a:lnTo>
                <a:lnTo>
                  <a:pt x="8740419" y="8002"/>
                </a:lnTo>
                <a:lnTo>
                  <a:pt x="8700770" y="0"/>
                </a:lnTo>
                <a:close/>
              </a:path>
            </a:pathLst>
          </a:custGeom>
          <a:solidFill>
            <a:srgbClr val="0012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4863846" y="1658493"/>
            <a:ext cx="3547745" cy="100139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latin typeface="Calibri"/>
                <a:cs typeface="Calibri"/>
              </a:rPr>
              <a:t>Поддержка </a:t>
            </a:r>
            <a:r>
              <a:rPr sz="3200" spc="-5" dirty="0">
                <a:latin typeface="Calibri"/>
                <a:cs typeface="Calibri"/>
              </a:rPr>
              <a:t>ТРИК: </a:t>
            </a:r>
            <a:r>
              <a:rPr sz="3200" dirty="0">
                <a:latin typeface="Calibri"/>
                <a:cs typeface="Calibri"/>
              </a:rPr>
              <a:t> </a:t>
            </a:r>
            <a:r>
              <a:rPr sz="3200" u="heavy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2"/>
              </a:rPr>
              <a:t>sup</a:t>
            </a:r>
            <a:r>
              <a:rPr sz="3200" u="heavy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2"/>
              </a:rPr>
              <a:t>p</a:t>
            </a:r>
            <a:r>
              <a:rPr sz="3200" u="heavy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2"/>
              </a:rPr>
              <a:t>ort@tr</a:t>
            </a:r>
            <a:r>
              <a:rPr sz="3200" u="heavy" spc="-1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2"/>
              </a:rPr>
              <a:t>i</a:t>
            </a:r>
            <a:r>
              <a:rPr sz="3200" u="heavy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2"/>
              </a:rPr>
              <a:t>k</a:t>
            </a:r>
            <a:r>
              <a:rPr sz="3200" u="heavy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2"/>
              </a:rPr>
              <a:t>s</a:t>
            </a:r>
            <a:r>
              <a:rPr sz="3200" u="heavy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2"/>
              </a:rPr>
              <a:t>et.com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863846" y="3121913"/>
            <a:ext cx="4363720" cy="100139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3200" spc="-5" dirty="0">
                <a:latin typeface="Calibri"/>
                <a:cs typeface="Calibri"/>
              </a:rPr>
              <a:t>Справочный</a:t>
            </a:r>
            <a:r>
              <a:rPr sz="3200" spc="-3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центр</a:t>
            </a:r>
            <a:r>
              <a:rPr sz="3200" spc="-5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ТРИК: </a:t>
            </a:r>
            <a:r>
              <a:rPr sz="3200" spc="-705" dirty="0">
                <a:latin typeface="Calibri"/>
                <a:cs typeface="Calibri"/>
              </a:rPr>
              <a:t> </a:t>
            </a:r>
            <a:r>
              <a:rPr sz="3200" u="heavy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3"/>
              </a:rPr>
              <a:t>help.trikset.com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914806" y="344551"/>
            <a:ext cx="659384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Информация</a:t>
            </a:r>
            <a:r>
              <a:rPr spc="-80" dirty="0"/>
              <a:t> </a:t>
            </a:r>
            <a:r>
              <a:rPr dirty="0"/>
              <a:t>и</a:t>
            </a:r>
            <a:r>
              <a:rPr spc="-65" dirty="0"/>
              <a:t> </a:t>
            </a:r>
            <a:r>
              <a:rPr dirty="0"/>
              <a:t>контакты</a:t>
            </a:r>
          </a:p>
        </p:txBody>
      </p: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35851" y="2455227"/>
            <a:ext cx="2620340" cy="3126967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900002" y="5120132"/>
            <a:ext cx="2408757" cy="285205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7563357" y="5042357"/>
            <a:ext cx="84137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latin typeface="Calibri"/>
                <a:cs typeface="Calibri"/>
              </a:rPr>
              <a:t>trikset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658492" y="6377736"/>
            <a:ext cx="2041525" cy="3606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5" dirty="0">
                <a:solidFill>
                  <a:srgbClr val="585858"/>
                </a:solidFill>
                <a:latin typeface="Calibri"/>
                <a:cs typeface="Calibri"/>
              </a:rPr>
              <a:t>Распространяется</a:t>
            </a:r>
            <a:r>
              <a:rPr sz="1200" spc="-2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585858"/>
                </a:solidFill>
                <a:latin typeface="Calibri"/>
                <a:cs typeface="Calibri"/>
              </a:rPr>
              <a:t>по</a:t>
            </a:r>
            <a:r>
              <a:rPr sz="1200" spc="-5" dirty="0">
                <a:solidFill>
                  <a:srgbClr val="585858"/>
                </a:solidFill>
                <a:latin typeface="Calibri"/>
                <a:cs typeface="Calibri"/>
              </a:rPr>
              <a:t> лицензии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200" u="sng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6"/>
              </a:rPr>
              <a:t>Creative</a:t>
            </a:r>
            <a:r>
              <a:rPr sz="1200" u="sng" spc="-3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6"/>
              </a:rPr>
              <a:t> </a:t>
            </a:r>
            <a:r>
              <a:rPr sz="1200" u="sng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6"/>
              </a:rPr>
              <a:t>Commons</a:t>
            </a:r>
            <a:r>
              <a:rPr sz="1200" u="sng" spc="-2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6"/>
              </a:rPr>
              <a:t> </a:t>
            </a:r>
            <a:r>
              <a:rPr sz="1200" u="sng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6"/>
              </a:rPr>
              <a:t>BY-NC-SA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spc="-5" dirty="0"/>
              <a:t>ООО</a:t>
            </a:r>
            <a:r>
              <a:rPr spc="5" dirty="0"/>
              <a:t> </a:t>
            </a:r>
            <a:r>
              <a:rPr spc="-5" dirty="0"/>
              <a:t>«КиберТех»</a:t>
            </a:r>
          </a:p>
          <a:p>
            <a:pPr algn="ctr">
              <a:lnSpc>
                <a:spcPct val="100000"/>
              </a:lnSpc>
            </a:pPr>
            <a:r>
              <a:rPr spc="-5" dirty="0"/>
              <a:t>Санкт-Петербург,</a:t>
            </a:r>
            <a:r>
              <a:rPr spc="-55" dirty="0"/>
              <a:t> </a:t>
            </a:r>
            <a:r>
              <a:rPr dirty="0"/>
              <a:t>2023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11095481" y="6465214"/>
            <a:ext cx="18097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dirty="0">
                <a:solidFill>
                  <a:srgbClr val="878787"/>
                </a:solidFill>
                <a:latin typeface="Calibri"/>
                <a:cs typeface="Calibri"/>
              </a:rPr>
              <a:t>26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042822" y="1588134"/>
            <a:ext cx="217868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u="heavy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7"/>
              </a:rPr>
              <a:t>trikset.com</a:t>
            </a:r>
            <a:endParaRPr sz="36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38200" y="359663"/>
            <a:ext cx="8803005" cy="611505"/>
          </a:xfrm>
          <a:custGeom>
            <a:avLst/>
            <a:gdLst/>
            <a:ahLst/>
            <a:cxnLst/>
            <a:rect l="l" t="t" r="r" b="b"/>
            <a:pathLst>
              <a:path w="8803005" h="611505">
                <a:moveTo>
                  <a:pt x="8700770" y="0"/>
                </a:moveTo>
                <a:lnTo>
                  <a:pt x="101853" y="0"/>
                </a:lnTo>
                <a:lnTo>
                  <a:pt x="62209" y="8002"/>
                </a:lnTo>
                <a:lnTo>
                  <a:pt x="29833" y="29829"/>
                </a:lnTo>
                <a:lnTo>
                  <a:pt x="8004" y="62204"/>
                </a:lnTo>
                <a:lnTo>
                  <a:pt x="0" y="101853"/>
                </a:lnTo>
                <a:lnTo>
                  <a:pt x="0" y="509270"/>
                </a:lnTo>
                <a:lnTo>
                  <a:pt x="8004" y="548919"/>
                </a:lnTo>
                <a:lnTo>
                  <a:pt x="29833" y="581294"/>
                </a:lnTo>
                <a:lnTo>
                  <a:pt x="62209" y="603121"/>
                </a:lnTo>
                <a:lnTo>
                  <a:pt x="101853" y="611124"/>
                </a:lnTo>
                <a:lnTo>
                  <a:pt x="8700770" y="611124"/>
                </a:lnTo>
                <a:lnTo>
                  <a:pt x="8740419" y="603121"/>
                </a:lnTo>
                <a:lnTo>
                  <a:pt x="8772794" y="581294"/>
                </a:lnTo>
                <a:lnTo>
                  <a:pt x="8794621" y="548919"/>
                </a:lnTo>
                <a:lnTo>
                  <a:pt x="8802624" y="509270"/>
                </a:lnTo>
                <a:lnTo>
                  <a:pt x="8802624" y="101853"/>
                </a:lnTo>
                <a:lnTo>
                  <a:pt x="8794621" y="62204"/>
                </a:lnTo>
                <a:lnTo>
                  <a:pt x="8772794" y="29829"/>
                </a:lnTo>
                <a:lnTo>
                  <a:pt x="8740419" y="8002"/>
                </a:lnTo>
                <a:lnTo>
                  <a:pt x="8700770" y="0"/>
                </a:lnTo>
                <a:close/>
              </a:path>
            </a:pathLst>
          </a:custGeom>
          <a:solidFill>
            <a:srgbClr val="0012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915416" y="365252"/>
            <a:ext cx="351599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5" dirty="0">
                <a:solidFill>
                  <a:srgbClr val="99CC00"/>
                </a:solidFill>
                <a:latin typeface="Verdana"/>
                <a:cs typeface="Verdana"/>
              </a:rPr>
              <a:t>Образов</a:t>
            </a:r>
            <a:r>
              <a:rPr sz="3600" b="1" spc="-15" dirty="0">
                <a:solidFill>
                  <a:srgbClr val="99CC00"/>
                </a:solidFill>
                <a:latin typeface="Verdana"/>
                <a:cs typeface="Verdana"/>
              </a:rPr>
              <a:t>а</a:t>
            </a:r>
            <a:r>
              <a:rPr sz="3600" b="1" dirty="0">
                <a:solidFill>
                  <a:srgbClr val="99CC00"/>
                </a:solidFill>
                <a:latin typeface="Verdana"/>
                <a:cs typeface="Verdana"/>
              </a:rPr>
              <a:t>ние</a:t>
            </a:r>
            <a:endParaRPr sz="360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23391" y="1317116"/>
            <a:ext cx="9190990" cy="10020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3200" b="1" spc="-5" dirty="0">
                <a:latin typeface="Calibri"/>
                <a:cs typeface="Calibri"/>
              </a:rPr>
              <a:t>ТРИК </a:t>
            </a:r>
            <a:r>
              <a:rPr sz="3200" dirty="0">
                <a:latin typeface="Calibri"/>
                <a:cs typeface="Calibri"/>
              </a:rPr>
              <a:t>– проект выросший из </a:t>
            </a:r>
            <a:r>
              <a:rPr sz="3200" spc="-5" dirty="0">
                <a:latin typeface="Calibri"/>
                <a:cs typeface="Calibri"/>
              </a:rPr>
              <a:t>университетской </a:t>
            </a:r>
            <a:r>
              <a:rPr sz="3200" dirty="0">
                <a:latin typeface="Calibri"/>
                <a:cs typeface="Calibri"/>
              </a:rPr>
              <a:t>среды. </a:t>
            </a:r>
            <a:r>
              <a:rPr sz="3200" spc="-71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Непрерывно</a:t>
            </a:r>
            <a:r>
              <a:rPr sz="3200" spc="-2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связан</a:t>
            </a:r>
            <a:r>
              <a:rPr sz="3200" spc="-3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с</a:t>
            </a:r>
            <a:r>
              <a:rPr sz="3200" spc="-5" dirty="0">
                <a:latin typeface="Calibri"/>
                <a:cs typeface="Calibri"/>
              </a:rPr>
              <a:t> образованием.</a:t>
            </a:r>
            <a:endParaRPr sz="320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491484" y="2424683"/>
            <a:ext cx="1908048" cy="1677924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151632" y="4440935"/>
            <a:ext cx="2586227" cy="149504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071615" y="2540507"/>
            <a:ext cx="2679191" cy="1501139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021323" y="4440935"/>
            <a:ext cx="2779776" cy="1565148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1658492" y="6377736"/>
            <a:ext cx="2038985" cy="3606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5" dirty="0">
                <a:solidFill>
                  <a:srgbClr val="585858"/>
                </a:solidFill>
                <a:latin typeface="Calibri"/>
                <a:cs typeface="Calibri"/>
              </a:rPr>
              <a:t>Распространяется</a:t>
            </a:r>
            <a:r>
              <a:rPr sz="1200" spc="-3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585858"/>
                </a:solidFill>
                <a:latin typeface="Calibri"/>
                <a:cs typeface="Calibri"/>
              </a:rPr>
              <a:t>по</a:t>
            </a:r>
            <a:r>
              <a:rPr sz="1200" spc="-2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585858"/>
                </a:solidFill>
                <a:latin typeface="Calibri"/>
                <a:cs typeface="Calibri"/>
              </a:rPr>
              <a:t>лицензии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200" u="sng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6"/>
              </a:rPr>
              <a:t>Creative</a:t>
            </a:r>
            <a:r>
              <a:rPr sz="1200" u="sng" spc="-3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6"/>
              </a:rPr>
              <a:t> </a:t>
            </a:r>
            <a:r>
              <a:rPr sz="1200" u="sng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6"/>
              </a:rPr>
              <a:t>Commons </a:t>
            </a:r>
            <a:r>
              <a:rPr sz="1200" u="sng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6"/>
              </a:rPr>
              <a:t>BY-NC-SA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spc="-5" dirty="0"/>
              <a:t>ООО</a:t>
            </a:r>
            <a:r>
              <a:rPr spc="5" dirty="0"/>
              <a:t> </a:t>
            </a:r>
            <a:r>
              <a:rPr spc="-5" dirty="0"/>
              <a:t>«КиберТех»</a:t>
            </a:r>
          </a:p>
          <a:p>
            <a:pPr algn="ctr">
              <a:lnSpc>
                <a:spcPct val="100000"/>
              </a:lnSpc>
            </a:pPr>
            <a:r>
              <a:rPr spc="-5" dirty="0"/>
              <a:t>Санкт-Петербург,</a:t>
            </a:r>
            <a:r>
              <a:rPr spc="-55" dirty="0"/>
              <a:t> </a:t>
            </a:r>
            <a:r>
              <a:rPr dirty="0"/>
              <a:t>2023</a:t>
            </a:r>
          </a:p>
        </p:txBody>
      </p:sp>
      <p:sp>
        <p:nvSpPr>
          <p:cNvPr id="11" name="object 1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3</a:t>
            </a:fld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38200" y="359663"/>
            <a:ext cx="8803005" cy="612775"/>
          </a:xfrm>
          <a:custGeom>
            <a:avLst/>
            <a:gdLst/>
            <a:ahLst/>
            <a:cxnLst/>
            <a:rect l="l" t="t" r="r" b="b"/>
            <a:pathLst>
              <a:path w="8803005" h="612775">
                <a:moveTo>
                  <a:pt x="8802624" y="101854"/>
                </a:moveTo>
                <a:lnTo>
                  <a:pt x="8794610" y="62204"/>
                </a:lnTo>
                <a:lnTo>
                  <a:pt x="8772792" y="29832"/>
                </a:lnTo>
                <a:lnTo>
                  <a:pt x="8740419" y="8013"/>
                </a:lnTo>
                <a:lnTo>
                  <a:pt x="8700770" y="0"/>
                </a:lnTo>
                <a:lnTo>
                  <a:pt x="8700516" y="0"/>
                </a:lnTo>
                <a:lnTo>
                  <a:pt x="102108" y="0"/>
                </a:lnTo>
                <a:lnTo>
                  <a:pt x="101854" y="0"/>
                </a:lnTo>
                <a:lnTo>
                  <a:pt x="62204" y="8013"/>
                </a:lnTo>
                <a:lnTo>
                  <a:pt x="29832" y="29832"/>
                </a:lnTo>
                <a:lnTo>
                  <a:pt x="8001" y="62204"/>
                </a:lnTo>
                <a:lnTo>
                  <a:pt x="0" y="101854"/>
                </a:lnTo>
                <a:lnTo>
                  <a:pt x="0" y="102108"/>
                </a:lnTo>
                <a:lnTo>
                  <a:pt x="0" y="509270"/>
                </a:lnTo>
                <a:lnTo>
                  <a:pt x="0" y="510540"/>
                </a:lnTo>
                <a:lnTo>
                  <a:pt x="8013" y="550291"/>
                </a:lnTo>
                <a:lnTo>
                  <a:pt x="29895" y="582752"/>
                </a:lnTo>
                <a:lnTo>
                  <a:pt x="62357" y="604634"/>
                </a:lnTo>
                <a:lnTo>
                  <a:pt x="102108" y="612648"/>
                </a:lnTo>
                <a:lnTo>
                  <a:pt x="8700516" y="612648"/>
                </a:lnTo>
                <a:lnTo>
                  <a:pt x="8740254" y="604634"/>
                </a:lnTo>
                <a:lnTo>
                  <a:pt x="8772715" y="582739"/>
                </a:lnTo>
                <a:lnTo>
                  <a:pt x="8794598" y="550291"/>
                </a:lnTo>
                <a:lnTo>
                  <a:pt x="8802624" y="510540"/>
                </a:lnTo>
                <a:lnTo>
                  <a:pt x="8802624" y="509270"/>
                </a:lnTo>
                <a:lnTo>
                  <a:pt x="8802624" y="102108"/>
                </a:lnTo>
                <a:lnTo>
                  <a:pt x="8802624" y="101854"/>
                </a:lnTo>
                <a:close/>
              </a:path>
            </a:pathLst>
          </a:custGeom>
          <a:solidFill>
            <a:srgbClr val="0012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16939" y="352425"/>
            <a:ext cx="675894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Линейка</a:t>
            </a:r>
            <a:r>
              <a:rPr spc="-85" dirty="0"/>
              <a:t> </a:t>
            </a:r>
            <a:r>
              <a:rPr dirty="0"/>
              <a:t>продуктов</a:t>
            </a:r>
            <a:r>
              <a:rPr spc="-70" dirty="0"/>
              <a:t> </a:t>
            </a:r>
            <a:r>
              <a:rPr dirty="0"/>
              <a:t>ТРИК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5489447" y="1774099"/>
            <a:ext cx="3421379" cy="1900555"/>
            <a:chOff x="5489447" y="1774099"/>
            <a:chExt cx="3421379" cy="190055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72701" y="1774099"/>
              <a:ext cx="1637946" cy="170657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489447" y="1871471"/>
              <a:ext cx="1802892" cy="1802891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201168" y="1789480"/>
            <a:ext cx="5895340" cy="4750435"/>
            <a:chOff x="201168" y="1789480"/>
            <a:chExt cx="5895340" cy="4750435"/>
          </a:xfrm>
        </p:grpSpPr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79804" y="1789480"/>
              <a:ext cx="3846576" cy="2116531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465576" y="3910584"/>
              <a:ext cx="2630424" cy="262890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01168" y="4375404"/>
              <a:ext cx="3442716" cy="1930908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3007614" y="1140332"/>
            <a:ext cx="536448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dirty="0">
                <a:latin typeface="Calibri"/>
                <a:cs typeface="Calibri"/>
              </a:rPr>
              <a:t>Наборы</a:t>
            </a:r>
            <a:r>
              <a:rPr sz="3200" b="1" spc="-45" dirty="0">
                <a:latin typeface="Calibri"/>
                <a:cs typeface="Calibri"/>
              </a:rPr>
              <a:t> </a:t>
            </a:r>
            <a:r>
              <a:rPr sz="3200" b="1" spc="-5" dirty="0">
                <a:latin typeface="Calibri"/>
                <a:cs typeface="Calibri"/>
              </a:rPr>
              <a:t>для</a:t>
            </a:r>
            <a:r>
              <a:rPr sz="3200" b="1" spc="-10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конструирования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05078" y="3729354"/>
            <a:ext cx="466915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spc="-10" dirty="0">
                <a:latin typeface="Calibri"/>
                <a:cs typeface="Calibri"/>
              </a:rPr>
              <a:t>Образовательные</a:t>
            </a:r>
            <a:r>
              <a:rPr sz="3200" b="1" spc="-7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наборы</a:t>
            </a:r>
            <a:endParaRPr sz="3200">
              <a:latin typeface="Calibri"/>
              <a:cs typeface="Calibri"/>
            </a:endParaRPr>
          </a:p>
        </p:txBody>
      </p:sp>
      <p:pic>
        <p:nvPicPr>
          <p:cNvPr id="13" name="object 13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9061728" y="2129374"/>
            <a:ext cx="2260047" cy="1261266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6471030" y="3729354"/>
            <a:ext cx="539305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spc="-5" dirty="0">
                <a:latin typeface="Calibri"/>
                <a:cs typeface="Calibri"/>
              </a:rPr>
              <a:t>Специализированные</a:t>
            </a:r>
            <a:r>
              <a:rPr sz="3200" b="1" spc="-60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наборы</a:t>
            </a:r>
            <a:endParaRPr sz="3200">
              <a:latin typeface="Calibri"/>
              <a:cs typeface="Calibri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6158484" y="4218432"/>
            <a:ext cx="5866130" cy="2263140"/>
            <a:chOff x="6158484" y="4218432"/>
            <a:chExt cx="5866130" cy="2263140"/>
          </a:xfrm>
        </p:grpSpPr>
        <p:pic>
          <p:nvPicPr>
            <p:cNvPr id="16" name="object 1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196072" y="4218432"/>
              <a:ext cx="3828287" cy="2153412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158484" y="4331208"/>
              <a:ext cx="3442716" cy="2150364"/>
            </a:xfrm>
            <a:prstGeom prst="rect">
              <a:avLst/>
            </a:prstGeom>
          </p:spPr>
        </p:pic>
      </p:grpSp>
      <p:sp>
        <p:nvSpPr>
          <p:cNvPr id="18" name="object 18"/>
          <p:cNvSpPr txBox="1"/>
          <p:nvPr/>
        </p:nvSpPr>
        <p:spPr>
          <a:xfrm>
            <a:off x="1658492" y="6377736"/>
            <a:ext cx="2038985" cy="3606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5" dirty="0">
                <a:solidFill>
                  <a:srgbClr val="585858"/>
                </a:solidFill>
                <a:latin typeface="Calibri"/>
                <a:cs typeface="Calibri"/>
              </a:rPr>
              <a:t>Распространяется</a:t>
            </a:r>
            <a:r>
              <a:rPr sz="1200" spc="-3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585858"/>
                </a:solidFill>
                <a:latin typeface="Calibri"/>
                <a:cs typeface="Calibri"/>
              </a:rPr>
              <a:t>по</a:t>
            </a:r>
            <a:r>
              <a:rPr sz="1200" spc="-2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585858"/>
                </a:solidFill>
                <a:latin typeface="Calibri"/>
                <a:cs typeface="Calibri"/>
              </a:rPr>
              <a:t>лицензии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200" u="sng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10"/>
              </a:rPr>
              <a:t>Creative</a:t>
            </a:r>
            <a:r>
              <a:rPr sz="1200" u="sng" spc="-3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10"/>
              </a:rPr>
              <a:t> </a:t>
            </a:r>
            <a:r>
              <a:rPr sz="1200" u="sng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10"/>
              </a:rPr>
              <a:t>Commons </a:t>
            </a:r>
            <a:r>
              <a:rPr sz="1200" u="sng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10"/>
              </a:rPr>
              <a:t>BY-NC-SA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9" name="object 1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spc="-5" dirty="0"/>
              <a:t>ООО</a:t>
            </a:r>
            <a:r>
              <a:rPr spc="5" dirty="0"/>
              <a:t> </a:t>
            </a:r>
            <a:r>
              <a:rPr spc="-5" dirty="0"/>
              <a:t>«КиберТех»</a:t>
            </a:r>
          </a:p>
          <a:p>
            <a:pPr algn="ctr">
              <a:lnSpc>
                <a:spcPct val="100000"/>
              </a:lnSpc>
            </a:pPr>
            <a:r>
              <a:rPr spc="-5" dirty="0"/>
              <a:t>Санкт-Петербург,</a:t>
            </a:r>
            <a:r>
              <a:rPr spc="-55" dirty="0"/>
              <a:t> </a:t>
            </a:r>
            <a:r>
              <a:rPr dirty="0"/>
              <a:t>2023</a:t>
            </a:r>
          </a:p>
        </p:txBody>
      </p:sp>
      <p:sp>
        <p:nvSpPr>
          <p:cNvPr id="20" name="object 2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4</a:t>
            </a:fld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71192" y="6390436"/>
            <a:ext cx="5179060" cy="3352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140"/>
              </a:lnSpc>
              <a:tabLst>
                <a:tab pos="3890645" algn="l"/>
              </a:tabLst>
            </a:pPr>
            <a:r>
              <a:rPr sz="1200" spc="-5" dirty="0">
                <a:solidFill>
                  <a:srgbClr val="585858"/>
                </a:solidFill>
                <a:latin typeface="Calibri"/>
                <a:cs typeface="Calibri"/>
              </a:rPr>
              <a:t>Распространяется</a:t>
            </a:r>
            <a:r>
              <a:rPr sz="1200" dirty="0">
                <a:solidFill>
                  <a:srgbClr val="585858"/>
                </a:solidFill>
                <a:latin typeface="Calibri"/>
                <a:cs typeface="Calibri"/>
              </a:rPr>
              <a:t> по</a:t>
            </a:r>
            <a:r>
              <a:rPr sz="1200" spc="1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585858"/>
                </a:solidFill>
                <a:latin typeface="Calibri"/>
                <a:cs typeface="Calibri"/>
              </a:rPr>
              <a:t>лицензии	ООО</a:t>
            </a:r>
            <a:r>
              <a:rPr sz="1200" spc="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585858"/>
                </a:solidFill>
                <a:latin typeface="Calibri"/>
                <a:cs typeface="Calibri"/>
              </a:rPr>
              <a:t>«КиберТех»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tabLst>
                <a:tab pos="3718560" algn="l"/>
              </a:tabLst>
            </a:pPr>
            <a:r>
              <a:rPr sz="1200" spc="-5" dirty="0">
                <a:solidFill>
                  <a:srgbClr val="0462C1"/>
                </a:solidFill>
                <a:latin typeface="Calibri"/>
                <a:cs typeface="Calibri"/>
                <a:hlinkClick r:id="rId2"/>
              </a:rPr>
              <a:t>C</a:t>
            </a:r>
            <a:r>
              <a:rPr sz="1200" spc="-15" dirty="0">
                <a:solidFill>
                  <a:srgbClr val="0462C1"/>
                </a:solidFill>
                <a:latin typeface="Calibri"/>
                <a:cs typeface="Calibri"/>
                <a:hlinkClick r:id="rId2"/>
              </a:rPr>
              <a:t>r</a:t>
            </a:r>
            <a:r>
              <a:rPr sz="1200" dirty="0">
                <a:solidFill>
                  <a:srgbClr val="0462C1"/>
                </a:solidFill>
                <a:latin typeface="Calibri"/>
                <a:cs typeface="Calibri"/>
                <a:hlinkClick r:id="rId2"/>
              </a:rPr>
              <a:t>e</a:t>
            </a:r>
            <a:r>
              <a:rPr sz="1200" spc="-10" dirty="0">
                <a:solidFill>
                  <a:srgbClr val="0462C1"/>
                </a:solidFill>
                <a:latin typeface="Calibri"/>
                <a:cs typeface="Calibri"/>
                <a:hlinkClick r:id="rId2"/>
              </a:rPr>
              <a:t>a</a:t>
            </a:r>
            <a:r>
              <a:rPr sz="1200" dirty="0">
                <a:solidFill>
                  <a:srgbClr val="0462C1"/>
                </a:solidFill>
                <a:latin typeface="Calibri"/>
                <a:cs typeface="Calibri"/>
                <a:hlinkClick r:id="rId2"/>
              </a:rPr>
              <a:t>ti</a:t>
            </a:r>
            <a:r>
              <a:rPr sz="1200" spc="-15" dirty="0">
                <a:solidFill>
                  <a:srgbClr val="0462C1"/>
                </a:solidFill>
                <a:latin typeface="Calibri"/>
                <a:cs typeface="Calibri"/>
                <a:hlinkClick r:id="rId2"/>
              </a:rPr>
              <a:t>v</a:t>
            </a:r>
            <a:r>
              <a:rPr sz="1200" dirty="0">
                <a:solidFill>
                  <a:srgbClr val="0462C1"/>
                </a:solidFill>
                <a:latin typeface="Calibri"/>
                <a:cs typeface="Calibri"/>
                <a:hlinkClick r:id="rId2"/>
              </a:rPr>
              <a:t>e</a:t>
            </a:r>
            <a:r>
              <a:rPr sz="1200" spc="-30" dirty="0">
                <a:solidFill>
                  <a:srgbClr val="0462C1"/>
                </a:solidFill>
                <a:latin typeface="Calibri"/>
                <a:cs typeface="Calibri"/>
                <a:hlinkClick r:id="rId2"/>
              </a:rPr>
              <a:t> </a:t>
            </a:r>
            <a:r>
              <a:rPr sz="1200" spc="-5" dirty="0">
                <a:solidFill>
                  <a:srgbClr val="0462C1"/>
                </a:solidFill>
                <a:latin typeface="Calibri"/>
                <a:cs typeface="Calibri"/>
                <a:hlinkClick r:id="rId2"/>
              </a:rPr>
              <a:t>Co</a:t>
            </a:r>
            <a:r>
              <a:rPr sz="1200" dirty="0">
                <a:solidFill>
                  <a:srgbClr val="0462C1"/>
                </a:solidFill>
                <a:latin typeface="Calibri"/>
                <a:cs typeface="Calibri"/>
                <a:hlinkClick r:id="rId2"/>
              </a:rPr>
              <a:t>mmons </a:t>
            </a:r>
            <a:r>
              <a:rPr sz="1200" spc="-45" dirty="0">
                <a:solidFill>
                  <a:srgbClr val="0462C1"/>
                </a:solidFill>
                <a:latin typeface="Calibri"/>
                <a:cs typeface="Calibri"/>
                <a:hlinkClick r:id="rId2"/>
              </a:rPr>
              <a:t>B</a:t>
            </a:r>
            <a:r>
              <a:rPr sz="1200" spc="10" dirty="0">
                <a:solidFill>
                  <a:srgbClr val="0462C1"/>
                </a:solidFill>
                <a:latin typeface="Calibri"/>
                <a:cs typeface="Calibri"/>
                <a:hlinkClick r:id="rId2"/>
              </a:rPr>
              <a:t>Y</a:t>
            </a:r>
            <a:r>
              <a:rPr sz="1200" dirty="0">
                <a:solidFill>
                  <a:srgbClr val="0462C1"/>
                </a:solidFill>
                <a:latin typeface="Calibri"/>
                <a:cs typeface="Calibri"/>
                <a:hlinkClick r:id="rId2"/>
              </a:rPr>
              <a:t>-</a:t>
            </a:r>
            <a:r>
              <a:rPr sz="1200" spc="5" dirty="0">
                <a:solidFill>
                  <a:srgbClr val="0462C1"/>
                </a:solidFill>
                <a:latin typeface="Calibri"/>
                <a:cs typeface="Calibri"/>
                <a:hlinkClick r:id="rId2"/>
              </a:rPr>
              <a:t>N</a:t>
            </a:r>
            <a:r>
              <a:rPr sz="1200" spc="-5" dirty="0">
                <a:solidFill>
                  <a:srgbClr val="0462C1"/>
                </a:solidFill>
                <a:latin typeface="Calibri"/>
                <a:cs typeface="Calibri"/>
                <a:hlinkClick r:id="rId2"/>
              </a:rPr>
              <a:t>C</a:t>
            </a:r>
            <a:r>
              <a:rPr sz="1200" dirty="0">
                <a:solidFill>
                  <a:srgbClr val="0462C1"/>
                </a:solidFill>
                <a:latin typeface="Calibri"/>
                <a:cs typeface="Calibri"/>
                <a:hlinkClick r:id="rId2"/>
              </a:rPr>
              <a:t>-</a:t>
            </a:r>
            <a:r>
              <a:rPr sz="1200" spc="-15" dirty="0">
                <a:solidFill>
                  <a:srgbClr val="0462C1"/>
                </a:solidFill>
                <a:latin typeface="Calibri"/>
                <a:cs typeface="Calibri"/>
                <a:hlinkClick r:id="rId2"/>
              </a:rPr>
              <a:t>S</a:t>
            </a:r>
            <a:r>
              <a:rPr sz="1200" dirty="0">
                <a:solidFill>
                  <a:srgbClr val="0462C1"/>
                </a:solidFill>
                <a:latin typeface="Calibri"/>
                <a:cs typeface="Calibri"/>
                <a:hlinkClick r:id="rId2"/>
              </a:rPr>
              <a:t>A</a:t>
            </a:r>
            <a:r>
              <a:rPr sz="1200" dirty="0">
                <a:solidFill>
                  <a:srgbClr val="0462C1"/>
                </a:solidFill>
                <a:latin typeface="Calibri"/>
                <a:cs typeface="Calibri"/>
              </a:rPr>
              <a:t>	</a:t>
            </a:r>
            <a:r>
              <a:rPr sz="1200" spc="-5" dirty="0">
                <a:solidFill>
                  <a:srgbClr val="585858"/>
                </a:solidFill>
                <a:latin typeface="Calibri"/>
                <a:cs typeface="Calibri"/>
              </a:rPr>
              <a:t>С</a:t>
            </a:r>
            <a:r>
              <a:rPr sz="1200" dirty="0">
                <a:solidFill>
                  <a:srgbClr val="585858"/>
                </a:solidFill>
                <a:latin typeface="Calibri"/>
                <a:cs typeface="Calibri"/>
              </a:rPr>
              <a:t>а</a:t>
            </a:r>
            <a:r>
              <a:rPr sz="1200" spc="-5" dirty="0">
                <a:solidFill>
                  <a:srgbClr val="585858"/>
                </a:solidFill>
                <a:latin typeface="Calibri"/>
                <a:cs typeface="Calibri"/>
              </a:rPr>
              <a:t>нк</a:t>
            </a:r>
            <a:r>
              <a:rPr sz="1200" dirty="0">
                <a:solidFill>
                  <a:srgbClr val="585858"/>
                </a:solidFill>
                <a:latin typeface="Calibri"/>
                <a:cs typeface="Calibri"/>
              </a:rPr>
              <a:t>т-Пете</a:t>
            </a:r>
            <a:r>
              <a:rPr sz="1200" spc="5" dirty="0">
                <a:solidFill>
                  <a:srgbClr val="585858"/>
                </a:solidFill>
                <a:latin typeface="Calibri"/>
                <a:cs typeface="Calibri"/>
              </a:rPr>
              <a:t>р</a:t>
            </a:r>
            <a:r>
              <a:rPr sz="1200" spc="-5" dirty="0">
                <a:solidFill>
                  <a:srgbClr val="585858"/>
                </a:solidFill>
                <a:latin typeface="Calibri"/>
                <a:cs typeface="Calibri"/>
              </a:rPr>
              <a:t>б</a:t>
            </a:r>
            <a:r>
              <a:rPr sz="1200" dirty="0">
                <a:solidFill>
                  <a:srgbClr val="585858"/>
                </a:solidFill>
                <a:latin typeface="Calibri"/>
                <a:cs typeface="Calibri"/>
              </a:rPr>
              <a:t>ур</a:t>
            </a:r>
            <a:r>
              <a:rPr sz="1200" spc="-5" dirty="0">
                <a:solidFill>
                  <a:srgbClr val="585858"/>
                </a:solidFill>
                <a:latin typeface="Calibri"/>
                <a:cs typeface="Calibri"/>
              </a:rPr>
              <a:t>г</a:t>
            </a:r>
            <a:r>
              <a:rPr sz="1200" dirty="0">
                <a:solidFill>
                  <a:srgbClr val="585858"/>
                </a:solidFill>
                <a:latin typeface="Calibri"/>
                <a:cs typeface="Calibri"/>
              </a:rPr>
              <a:t>,</a:t>
            </a:r>
            <a:r>
              <a:rPr sz="1200" spc="-3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585858"/>
                </a:solidFill>
                <a:latin typeface="Calibri"/>
                <a:cs typeface="Calibri"/>
              </a:rPr>
              <a:t>2023</a:t>
            </a:r>
            <a:endParaRPr sz="12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29055" y="6434328"/>
            <a:ext cx="739140" cy="257556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838200" y="359663"/>
            <a:ext cx="8803005" cy="611505"/>
          </a:xfrm>
          <a:custGeom>
            <a:avLst/>
            <a:gdLst/>
            <a:ahLst/>
            <a:cxnLst/>
            <a:rect l="l" t="t" r="r" b="b"/>
            <a:pathLst>
              <a:path w="8803005" h="611505">
                <a:moveTo>
                  <a:pt x="8700770" y="0"/>
                </a:moveTo>
                <a:lnTo>
                  <a:pt x="101853" y="0"/>
                </a:lnTo>
                <a:lnTo>
                  <a:pt x="62209" y="8002"/>
                </a:lnTo>
                <a:lnTo>
                  <a:pt x="29833" y="29829"/>
                </a:lnTo>
                <a:lnTo>
                  <a:pt x="8004" y="62204"/>
                </a:lnTo>
                <a:lnTo>
                  <a:pt x="0" y="101853"/>
                </a:lnTo>
                <a:lnTo>
                  <a:pt x="0" y="509270"/>
                </a:lnTo>
                <a:lnTo>
                  <a:pt x="8004" y="548919"/>
                </a:lnTo>
                <a:lnTo>
                  <a:pt x="29833" y="581294"/>
                </a:lnTo>
                <a:lnTo>
                  <a:pt x="62209" y="603121"/>
                </a:lnTo>
                <a:lnTo>
                  <a:pt x="101853" y="611124"/>
                </a:lnTo>
                <a:lnTo>
                  <a:pt x="8700770" y="611124"/>
                </a:lnTo>
                <a:lnTo>
                  <a:pt x="8740419" y="603121"/>
                </a:lnTo>
                <a:lnTo>
                  <a:pt x="8772794" y="581294"/>
                </a:lnTo>
                <a:lnTo>
                  <a:pt x="8794621" y="548919"/>
                </a:lnTo>
                <a:lnTo>
                  <a:pt x="8802624" y="509270"/>
                </a:lnTo>
                <a:lnTo>
                  <a:pt x="8802624" y="101853"/>
                </a:lnTo>
                <a:lnTo>
                  <a:pt x="8794621" y="62204"/>
                </a:lnTo>
                <a:lnTo>
                  <a:pt x="8772794" y="29829"/>
                </a:lnTo>
                <a:lnTo>
                  <a:pt x="8740419" y="8002"/>
                </a:lnTo>
                <a:lnTo>
                  <a:pt x="8700770" y="0"/>
                </a:lnTo>
                <a:close/>
              </a:path>
            </a:pathLst>
          </a:custGeom>
          <a:solidFill>
            <a:srgbClr val="001241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" name="object 5"/>
          <p:cNvGrpSpPr/>
          <p:nvPr/>
        </p:nvGrpSpPr>
        <p:grpSpPr>
          <a:xfrm>
            <a:off x="329184" y="984503"/>
            <a:ext cx="10788650" cy="5873750"/>
            <a:chOff x="329184" y="984503"/>
            <a:chExt cx="10788650" cy="5873750"/>
          </a:xfrm>
        </p:grpSpPr>
        <p:sp>
          <p:nvSpPr>
            <p:cNvPr id="6" name="object 6"/>
            <p:cNvSpPr/>
            <p:nvPr/>
          </p:nvSpPr>
          <p:spPr>
            <a:xfrm>
              <a:off x="446531" y="5670803"/>
              <a:ext cx="10671175" cy="1050290"/>
            </a:xfrm>
            <a:custGeom>
              <a:avLst/>
              <a:gdLst/>
              <a:ahLst/>
              <a:cxnLst/>
              <a:rect l="l" t="t" r="r" b="b"/>
              <a:pathLst>
                <a:path w="10671175" h="1050290">
                  <a:moveTo>
                    <a:pt x="10671048" y="0"/>
                  </a:moveTo>
                  <a:lnTo>
                    <a:pt x="0" y="0"/>
                  </a:lnTo>
                  <a:lnTo>
                    <a:pt x="0" y="1050036"/>
                  </a:lnTo>
                  <a:lnTo>
                    <a:pt x="10671048" y="1050036"/>
                  </a:lnTo>
                  <a:lnTo>
                    <a:pt x="1067104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29184" y="3922775"/>
              <a:ext cx="5239512" cy="293522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473963" y="984503"/>
              <a:ext cx="4629891" cy="2637973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574536" y="3640835"/>
              <a:ext cx="4424172" cy="3217163"/>
            </a:xfrm>
            <a:prstGeom prst="rect">
              <a:avLst/>
            </a:prstGeom>
          </p:spPr>
        </p:pic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915416" y="427736"/>
            <a:ext cx="531812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/>
              <a:t>Набор</a:t>
            </a:r>
            <a:r>
              <a:rPr sz="2800" spc="-20" dirty="0"/>
              <a:t> </a:t>
            </a:r>
            <a:r>
              <a:rPr sz="2800" spc="-5" dirty="0"/>
              <a:t>ТРИК</a:t>
            </a:r>
            <a:r>
              <a:rPr sz="2800" spc="-30" dirty="0"/>
              <a:t> </a:t>
            </a:r>
            <a:r>
              <a:rPr sz="2800" spc="-5" dirty="0"/>
              <a:t>Лаборатория</a:t>
            </a:r>
            <a:endParaRPr sz="2800" dirty="0"/>
          </a:p>
        </p:txBody>
      </p:sp>
      <p:sp>
        <p:nvSpPr>
          <p:cNvPr id="11" name="object 11"/>
          <p:cNvSpPr txBox="1"/>
          <p:nvPr/>
        </p:nvSpPr>
        <p:spPr>
          <a:xfrm>
            <a:off x="11095481" y="6427114"/>
            <a:ext cx="1809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878787"/>
                </a:solidFill>
                <a:latin typeface="Calibri"/>
                <a:cs typeface="Calibri"/>
              </a:rPr>
              <a:t>13</a:t>
            </a:r>
            <a:endParaRPr sz="1200">
              <a:latin typeface="Calibri"/>
              <a:cs typeface="Calibri"/>
            </a:endParaRPr>
          </a:p>
        </p:txBody>
      </p:sp>
      <p:pic>
        <p:nvPicPr>
          <p:cNvPr id="12" name="object 1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94359" y="984503"/>
            <a:ext cx="4709160" cy="31348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38200" y="359663"/>
            <a:ext cx="8803005" cy="612775"/>
          </a:xfrm>
          <a:custGeom>
            <a:avLst/>
            <a:gdLst/>
            <a:ahLst/>
            <a:cxnLst/>
            <a:rect l="l" t="t" r="r" b="b"/>
            <a:pathLst>
              <a:path w="8803005" h="612775">
                <a:moveTo>
                  <a:pt x="8802624" y="101854"/>
                </a:moveTo>
                <a:lnTo>
                  <a:pt x="8794610" y="62204"/>
                </a:lnTo>
                <a:lnTo>
                  <a:pt x="8772792" y="29832"/>
                </a:lnTo>
                <a:lnTo>
                  <a:pt x="8740419" y="8013"/>
                </a:lnTo>
                <a:lnTo>
                  <a:pt x="8700770" y="0"/>
                </a:lnTo>
                <a:lnTo>
                  <a:pt x="8700516" y="0"/>
                </a:lnTo>
                <a:lnTo>
                  <a:pt x="102108" y="0"/>
                </a:lnTo>
                <a:lnTo>
                  <a:pt x="101854" y="0"/>
                </a:lnTo>
                <a:lnTo>
                  <a:pt x="62204" y="8013"/>
                </a:lnTo>
                <a:lnTo>
                  <a:pt x="29832" y="29832"/>
                </a:lnTo>
                <a:lnTo>
                  <a:pt x="8001" y="62204"/>
                </a:lnTo>
                <a:lnTo>
                  <a:pt x="0" y="101854"/>
                </a:lnTo>
                <a:lnTo>
                  <a:pt x="0" y="102108"/>
                </a:lnTo>
                <a:lnTo>
                  <a:pt x="0" y="509270"/>
                </a:lnTo>
                <a:lnTo>
                  <a:pt x="0" y="510540"/>
                </a:lnTo>
                <a:lnTo>
                  <a:pt x="8013" y="550291"/>
                </a:lnTo>
                <a:lnTo>
                  <a:pt x="29895" y="582752"/>
                </a:lnTo>
                <a:lnTo>
                  <a:pt x="62357" y="604634"/>
                </a:lnTo>
                <a:lnTo>
                  <a:pt x="102108" y="612648"/>
                </a:lnTo>
                <a:lnTo>
                  <a:pt x="8700516" y="612648"/>
                </a:lnTo>
                <a:lnTo>
                  <a:pt x="8740254" y="604634"/>
                </a:lnTo>
                <a:lnTo>
                  <a:pt x="8772715" y="582739"/>
                </a:lnTo>
                <a:lnTo>
                  <a:pt x="8794598" y="550291"/>
                </a:lnTo>
                <a:lnTo>
                  <a:pt x="8802624" y="510540"/>
                </a:lnTo>
                <a:lnTo>
                  <a:pt x="8802624" y="509270"/>
                </a:lnTo>
                <a:lnTo>
                  <a:pt x="8802624" y="102108"/>
                </a:lnTo>
                <a:lnTo>
                  <a:pt x="8802624" y="101854"/>
                </a:lnTo>
                <a:close/>
              </a:path>
            </a:pathLst>
          </a:custGeom>
          <a:solidFill>
            <a:srgbClr val="0012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16939" y="352425"/>
            <a:ext cx="8684261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pc="-10" dirty="0"/>
              <a:t>Набор</a:t>
            </a:r>
            <a:r>
              <a:rPr lang="ru-RU" spc="-20" dirty="0"/>
              <a:t> </a:t>
            </a:r>
            <a:r>
              <a:rPr lang="ru-RU" spc="-5" dirty="0"/>
              <a:t>ТРИК</a:t>
            </a:r>
            <a:r>
              <a:rPr lang="ru-RU" spc="-30" dirty="0"/>
              <a:t> </a:t>
            </a:r>
            <a:r>
              <a:rPr lang="ru-RU" spc="-5" dirty="0"/>
              <a:t>Лаборатория</a:t>
            </a:r>
            <a:endParaRPr dirty="0"/>
          </a:p>
        </p:txBody>
      </p:sp>
      <p:sp>
        <p:nvSpPr>
          <p:cNvPr id="5" name="object 5"/>
          <p:cNvSpPr txBox="1"/>
          <p:nvPr/>
        </p:nvSpPr>
        <p:spPr>
          <a:xfrm>
            <a:off x="1658492" y="6377736"/>
            <a:ext cx="2041525" cy="3606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5" dirty="0">
                <a:solidFill>
                  <a:srgbClr val="585858"/>
                </a:solidFill>
                <a:latin typeface="Calibri"/>
                <a:cs typeface="Calibri"/>
              </a:rPr>
              <a:t>Распространяется</a:t>
            </a:r>
            <a:r>
              <a:rPr sz="1200" spc="-2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585858"/>
                </a:solidFill>
                <a:latin typeface="Calibri"/>
                <a:cs typeface="Calibri"/>
              </a:rPr>
              <a:t>по</a:t>
            </a:r>
            <a:r>
              <a:rPr sz="1200" spc="-5" dirty="0">
                <a:solidFill>
                  <a:srgbClr val="585858"/>
                </a:solidFill>
                <a:latin typeface="Calibri"/>
                <a:cs typeface="Calibri"/>
              </a:rPr>
              <a:t> лицензии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200" u="sng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2"/>
              </a:rPr>
              <a:t>Creative</a:t>
            </a:r>
            <a:r>
              <a:rPr sz="1200" u="sng" spc="-3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sz="1200" u="sng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2"/>
              </a:rPr>
              <a:t>Commons</a:t>
            </a:r>
            <a:r>
              <a:rPr sz="1200" u="sng" spc="-2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sz="1200" u="sng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2"/>
              </a:rPr>
              <a:t>BY-NC-SA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spc="-5" dirty="0"/>
              <a:t>ООО</a:t>
            </a:r>
            <a:r>
              <a:rPr spc="5" dirty="0"/>
              <a:t> </a:t>
            </a:r>
            <a:r>
              <a:rPr spc="-15" dirty="0"/>
              <a:t>«КиберТех»</a:t>
            </a:r>
          </a:p>
          <a:p>
            <a:pPr algn="ctr">
              <a:lnSpc>
                <a:spcPct val="100000"/>
              </a:lnSpc>
            </a:pPr>
            <a:r>
              <a:rPr spc="-5" dirty="0"/>
              <a:t>С</a:t>
            </a:r>
            <a:r>
              <a:rPr dirty="0"/>
              <a:t>а</a:t>
            </a:r>
            <a:r>
              <a:rPr spc="-5" dirty="0"/>
              <a:t>нк</a:t>
            </a:r>
            <a:r>
              <a:rPr dirty="0"/>
              <a:t>т-Пе</a:t>
            </a:r>
            <a:r>
              <a:rPr spc="-10" dirty="0"/>
              <a:t>т</a:t>
            </a:r>
            <a:r>
              <a:rPr dirty="0"/>
              <a:t>е</a:t>
            </a:r>
            <a:r>
              <a:rPr spc="5" dirty="0"/>
              <a:t>р</a:t>
            </a:r>
            <a:r>
              <a:rPr spc="-20" dirty="0"/>
              <a:t>б</a:t>
            </a:r>
            <a:r>
              <a:rPr dirty="0"/>
              <a:t>ур</a:t>
            </a:r>
            <a:r>
              <a:rPr spc="-55" dirty="0"/>
              <a:t>г</a:t>
            </a:r>
            <a:r>
              <a:rPr dirty="0"/>
              <a:t>,</a:t>
            </a:r>
            <a:r>
              <a:rPr spc="-45" dirty="0"/>
              <a:t> </a:t>
            </a:r>
            <a:r>
              <a:rPr dirty="0"/>
              <a:t>2</a:t>
            </a:r>
            <a:r>
              <a:rPr spc="5" dirty="0"/>
              <a:t>0</a:t>
            </a:r>
            <a:r>
              <a:rPr dirty="0"/>
              <a:t>23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0971021" y="6405821"/>
            <a:ext cx="329565" cy="2813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2090"/>
              </a:lnSpc>
            </a:pPr>
            <a:fld id="{81D60167-4931-47E6-BA6A-407CBD079E47}" type="slidenum">
              <a:rPr sz="1800" dirty="0">
                <a:latin typeface="Arial"/>
                <a:cs typeface="Arial"/>
              </a:rPr>
              <a:t>6</a:t>
            </a:fld>
            <a:endParaRPr sz="18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53567" y="1214754"/>
            <a:ext cx="10294620" cy="45123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694055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latin typeface="Calibri"/>
                <a:cs typeface="Calibri"/>
              </a:rPr>
              <a:t>Навыки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работы</a:t>
            </a:r>
            <a:r>
              <a:rPr sz="2800" spc="2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с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инструментами,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материалами</a:t>
            </a:r>
            <a:r>
              <a:rPr sz="2800" spc="-1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и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знакомство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с </a:t>
            </a:r>
            <a:r>
              <a:rPr sz="2800" spc="-61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современными</a:t>
            </a:r>
            <a:r>
              <a:rPr sz="2800" spc="-3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технологиями.</a:t>
            </a:r>
            <a:endParaRPr sz="28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4150" dirty="0">
              <a:latin typeface="Calibri"/>
              <a:cs typeface="Calibri"/>
            </a:endParaRPr>
          </a:p>
          <a:p>
            <a:pPr marL="12700" marR="8890">
              <a:lnSpc>
                <a:spcPct val="100000"/>
              </a:lnSpc>
            </a:pPr>
            <a:r>
              <a:rPr sz="2800" b="1" spc="-10" dirty="0">
                <a:latin typeface="Calibri"/>
                <a:cs typeface="Calibri"/>
              </a:rPr>
              <a:t>ТРИК</a:t>
            </a:r>
            <a:r>
              <a:rPr sz="2800" b="1" spc="140" dirty="0">
                <a:latin typeface="Calibri"/>
                <a:cs typeface="Calibri"/>
              </a:rPr>
              <a:t> </a:t>
            </a:r>
            <a:r>
              <a:rPr sz="2800" b="1" spc="-5" dirty="0">
                <a:latin typeface="Calibri"/>
                <a:cs typeface="Calibri"/>
              </a:rPr>
              <a:t>«Лаборатория»</a:t>
            </a:r>
            <a:r>
              <a:rPr sz="2800" b="1" spc="14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позволяет</a:t>
            </a:r>
            <a:r>
              <a:rPr sz="2800" spc="12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собрать</a:t>
            </a:r>
            <a:r>
              <a:rPr sz="2800" spc="13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четыре</a:t>
            </a:r>
            <a:r>
              <a:rPr sz="2800" spc="14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образовательных, </a:t>
            </a:r>
            <a:r>
              <a:rPr sz="2800" spc="-61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интерактивных</a:t>
            </a:r>
            <a:r>
              <a:rPr sz="2800" spc="3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стенда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для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проведения</a:t>
            </a:r>
            <a:r>
              <a:rPr sz="2800" spc="2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исследовательских</a:t>
            </a:r>
            <a:r>
              <a:rPr sz="2800" spc="2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работ:</a:t>
            </a:r>
            <a:endParaRPr sz="28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800" spc="-5" dirty="0">
                <a:latin typeface="Calibri"/>
                <a:cs typeface="Calibri"/>
              </a:rPr>
              <a:t>«Электротехника»,</a:t>
            </a:r>
            <a:r>
              <a:rPr sz="2800" spc="15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«ЖКХ»,</a:t>
            </a:r>
            <a:r>
              <a:rPr sz="2800" spc="15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«Охранная</a:t>
            </a:r>
            <a:r>
              <a:rPr sz="2800" spc="14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система»,</a:t>
            </a:r>
            <a:r>
              <a:rPr sz="2800" spc="14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«Умная</a:t>
            </a:r>
            <a:r>
              <a:rPr sz="2800" spc="16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теплица».</a:t>
            </a:r>
            <a:endParaRPr sz="28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750" dirty="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</a:pPr>
            <a:r>
              <a:rPr sz="2800" spc="-5" dirty="0">
                <a:latin typeface="Calibri"/>
                <a:cs typeface="Calibri"/>
              </a:rPr>
              <a:t>Также набор поможет в изучении естественно-научных </a:t>
            </a:r>
            <a:r>
              <a:rPr sz="2800" spc="-10" dirty="0">
                <a:latin typeface="Calibri"/>
                <a:cs typeface="Calibri"/>
              </a:rPr>
              <a:t>дисциплин </a:t>
            </a:r>
            <a:r>
              <a:rPr sz="2800" spc="-5" dirty="0">
                <a:latin typeface="Calibri"/>
                <a:cs typeface="Calibri"/>
              </a:rPr>
              <a:t> и направлений интернета вещей </a:t>
            </a:r>
            <a:r>
              <a:rPr sz="2800" spc="-10" dirty="0">
                <a:latin typeface="Calibri"/>
                <a:cs typeface="Calibri"/>
              </a:rPr>
              <a:t>(Internet </a:t>
            </a:r>
            <a:r>
              <a:rPr sz="2800" spc="-5" dirty="0">
                <a:latin typeface="Calibri"/>
                <a:cs typeface="Calibri"/>
              </a:rPr>
              <a:t>of </a:t>
            </a:r>
            <a:r>
              <a:rPr sz="2800" spc="-10" dirty="0">
                <a:latin typeface="Calibri"/>
                <a:cs typeface="Calibri"/>
              </a:rPr>
              <a:t>Things </a:t>
            </a:r>
            <a:r>
              <a:rPr sz="2800" spc="-5" dirty="0">
                <a:latin typeface="Calibri"/>
                <a:cs typeface="Calibri"/>
              </a:rPr>
              <a:t>— IoT) и умного 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дома.</a:t>
            </a:r>
            <a:endParaRPr sz="2800" dirty="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38200" y="359663"/>
            <a:ext cx="8803005" cy="611505"/>
          </a:xfrm>
          <a:custGeom>
            <a:avLst/>
            <a:gdLst/>
            <a:ahLst/>
            <a:cxnLst/>
            <a:rect l="l" t="t" r="r" b="b"/>
            <a:pathLst>
              <a:path w="8803005" h="611505">
                <a:moveTo>
                  <a:pt x="8700770" y="0"/>
                </a:moveTo>
                <a:lnTo>
                  <a:pt x="101853" y="0"/>
                </a:lnTo>
                <a:lnTo>
                  <a:pt x="62209" y="8002"/>
                </a:lnTo>
                <a:lnTo>
                  <a:pt x="29833" y="29829"/>
                </a:lnTo>
                <a:lnTo>
                  <a:pt x="8004" y="62204"/>
                </a:lnTo>
                <a:lnTo>
                  <a:pt x="0" y="101853"/>
                </a:lnTo>
                <a:lnTo>
                  <a:pt x="0" y="509270"/>
                </a:lnTo>
                <a:lnTo>
                  <a:pt x="8004" y="548919"/>
                </a:lnTo>
                <a:lnTo>
                  <a:pt x="29833" y="581294"/>
                </a:lnTo>
                <a:lnTo>
                  <a:pt x="62209" y="603121"/>
                </a:lnTo>
                <a:lnTo>
                  <a:pt x="101853" y="611124"/>
                </a:lnTo>
                <a:lnTo>
                  <a:pt x="8700770" y="611124"/>
                </a:lnTo>
                <a:lnTo>
                  <a:pt x="8740419" y="603121"/>
                </a:lnTo>
                <a:lnTo>
                  <a:pt x="8772794" y="581294"/>
                </a:lnTo>
                <a:lnTo>
                  <a:pt x="8794621" y="548919"/>
                </a:lnTo>
                <a:lnTo>
                  <a:pt x="8802624" y="509270"/>
                </a:lnTo>
                <a:lnTo>
                  <a:pt x="8802624" y="101853"/>
                </a:lnTo>
                <a:lnTo>
                  <a:pt x="8794621" y="62204"/>
                </a:lnTo>
                <a:lnTo>
                  <a:pt x="8772794" y="29829"/>
                </a:lnTo>
                <a:lnTo>
                  <a:pt x="8740419" y="8002"/>
                </a:lnTo>
                <a:lnTo>
                  <a:pt x="8700770" y="0"/>
                </a:lnTo>
                <a:close/>
              </a:path>
            </a:pathLst>
          </a:custGeom>
          <a:solidFill>
            <a:srgbClr val="0012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15416" y="365252"/>
            <a:ext cx="640905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Беспилотный</a:t>
            </a:r>
            <a:r>
              <a:rPr spc="-90" dirty="0"/>
              <a:t> </a:t>
            </a:r>
            <a:r>
              <a:rPr spc="-5" dirty="0"/>
              <a:t>транспорт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594617" y="1682529"/>
            <a:ext cx="1618208" cy="1321241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805928" y="2039111"/>
            <a:ext cx="844296" cy="608076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160764" y="1725167"/>
            <a:ext cx="1998734" cy="1229108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849883" y="1699640"/>
            <a:ext cx="3409315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Calibri"/>
                <a:cs typeface="Calibri"/>
              </a:rPr>
              <a:t>Подготовка операторов 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воздушного </a:t>
            </a:r>
            <a:r>
              <a:rPr sz="2400" dirty="0">
                <a:latin typeface="Calibri"/>
                <a:cs typeface="Calibri"/>
              </a:rPr>
              <a:t>и </a:t>
            </a:r>
            <a:r>
              <a:rPr sz="2400" spc="-5" dirty="0">
                <a:latin typeface="Calibri"/>
                <a:cs typeface="Calibri"/>
              </a:rPr>
              <a:t>наземного 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беспилотных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транспортов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49883" y="3974338"/>
            <a:ext cx="4110990" cy="1854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932815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latin typeface="Calibri"/>
                <a:cs typeface="Calibri"/>
              </a:rPr>
              <a:t>Автономность </a:t>
            </a:r>
            <a:r>
              <a:rPr sz="2400" spc="-5" dirty="0">
                <a:latin typeface="Calibri"/>
                <a:cs typeface="Calibri"/>
              </a:rPr>
              <a:t>группы 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мобильных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роботов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для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400" spc="-5" dirty="0">
                <a:latin typeface="Calibri"/>
                <a:cs typeface="Calibri"/>
              </a:rPr>
              <a:t>решения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поставленной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задачи.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400" spc="-5" dirty="0">
                <a:latin typeface="Calibri"/>
                <a:cs typeface="Calibri"/>
              </a:rPr>
              <a:t>Обучение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в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одной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среде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400" spc="-5" dirty="0">
                <a:latin typeface="Calibri"/>
                <a:cs typeface="Calibri"/>
              </a:rPr>
              <a:t>программирования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TRIK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Studio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840146" y="3383884"/>
            <a:ext cx="1214409" cy="2738696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9610018" y="3399388"/>
            <a:ext cx="1188162" cy="2723972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405116" y="4344923"/>
            <a:ext cx="1869948" cy="1080516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1658492" y="6377736"/>
            <a:ext cx="2038985" cy="3606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5" dirty="0">
                <a:solidFill>
                  <a:srgbClr val="585858"/>
                </a:solidFill>
                <a:latin typeface="Calibri"/>
                <a:cs typeface="Calibri"/>
              </a:rPr>
              <a:t>Распространяется</a:t>
            </a:r>
            <a:r>
              <a:rPr sz="1200" spc="-3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585858"/>
                </a:solidFill>
                <a:latin typeface="Calibri"/>
                <a:cs typeface="Calibri"/>
              </a:rPr>
              <a:t>по</a:t>
            </a:r>
            <a:r>
              <a:rPr sz="1200" spc="-2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585858"/>
                </a:solidFill>
                <a:latin typeface="Calibri"/>
                <a:cs typeface="Calibri"/>
              </a:rPr>
              <a:t>лицензии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200" u="sng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8"/>
              </a:rPr>
              <a:t>Creative</a:t>
            </a:r>
            <a:r>
              <a:rPr sz="1200" u="sng" spc="-3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8"/>
              </a:rPr>
              <a:t> </a:t>
            </a:r>
            <a:r>
              <a:rPr sz="1200" u="sng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8"/>
              </a:rPr>
              <a:t>Commons </a:t>
            </a:r>
            <a:r>
              <a:rPr sz="1200" u="sng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8"/>
              </a:rPr>
              <a:t>BY-NC-SA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spc="-5" dirty="0"/>
              <a:t>ООО</a:t>
            </a:r>
            <a:r>
              <a:rPr spc="5" dirty="0"/>
              <a:t> </a:t>
            </a:r>
            <a:r>
              <a:rPr spc="-5" dirty="0"/>
              <a:t>«КиберТех»</a:t>
            </a:r>
          </a:p>
          <a:p>
            <a:pPr algn="ctr">
              <a:lnSpc>
                <a:spcPct val="100000"/>
              </a:lnSpc>
            </a:pPr>
            <a:r>
              <a:rPr spc="-5" dirty="0"/>
              <a:t>Санкт-Петербург,</a:t>
            </a:r>
            <a:r>
              <a:rPr spc="-55" dirty="0"/>
              <a:t> </a:t>
            </a:r>
            <a:r>
              <a:rPr dirty="0"/>
              <a:t>2023</a:t>
            </a:r>
          </a:p>
        </p:txBody>
      </p:sp>
      <p:sp>
        <p:nvSpPr>
          <p:cNvPr id="14" name="object 1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7</a:t>
            </a:fld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29055" y="6434328"/>
            <a:ext cx="739140" cy="257556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838200" y="359663"/>
            <a:ext cx="8803005" cy="611505"/>
          </a:xfrm>
          <a:custGeom>
            <a:avLst/>
            <a:gdLst/>
            <a:ahLst/>
            <a:cxnLst/>
            <a:rect l="l" t="t" r="r" b="b"/>
            <a:pathLst>
              <a:path w="8803005" h="611505">
                <a:moveTo>
                  <a:pt x="8700770" y="0"/>
                </a:moveTo>
                <a:lnTo>
                  <a:pt x="101853" y="0"/>
                </a:lnTo>
                <a:lnTo>
                  <a:pt x="62209" y="8002"/>
                </a:lnTo>
                <a:lnTo>
                  <a:pt x="29833" y="29829"/>
                </a:lnTo>
                <a:lnTo>
                  <a:pt x="8004" y="62204"/>
                </a:lnTo>
                <a:lnTo>
                  <a:pt x="0" y="101853"/>
                </a:lnTo>
                <a:lnTo>
                  <a:pt x="0" y="509270"/>
                </a:lnTo>
                <a:lnTo>
                  <a:pt x="8004" y="548919"/>
                </a:lnTo>
                <a:lnTo>
                  <a:pt x="29833" y="581294"/>
                </a:lnTo>
                <a:lnTo>
                  <a:pt x="62209" y="603121"/>
                </a:lnTo>
                <a:lnTo>
                  <a:pt x="101853" y="611124"/>
                </a:lnTo>
                <a:lnTo>
                  <a:pt x="8700770" y="611124"/>
                </a:lnTo>
                <a:lnTo>
                  <a:pt x="8740419" y="603121"/>
                </a:lnTo>
                <a:lnTo>
                  <a:pt x="8772794" y="581294"/>
                </a:lnTo>
                <a:lnTo>
                  <a:pt x="8794621" y="548919"/>
                </a:lnTo>
                <a:lnTo>
                  <a:pt x="8802624" y="509270"/>
                </a:lnTo>
                <a:lnTo>
                  <a:pt x="8802624" y="101853"/>
                </a:lnTo>
                <a:lnTo>
                  <a:pt x="8794621" y="62204"/>
                </a:lnTo>
                <a:lnTo>
                  <a:pt x="8772794" y="29829"/>
                </a:lnTo>
                <a:lnTo>
                  <a:pt x="8740419" y="8002"/>
                </a:lnTo>
                <a:lnTo>
                  <a:pt x="8700770" y="0"/>
                </a:lnTo>
                <a:close/>
              </a:path>
            </a:pathLst>
          </a:custGeom>
          <a:solidFill>
            <a:srgbClr val="0012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915416" y="365252"/>
            <a:ext cx="3688079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ТРИК</a:t>
            </a:r>
            <a:r>
              <a:rPr spc="-85" dirty="0"/>
              <a:t> </a:t>
            </a:r>
            <a:r>
              <a:rPr spc="-10" dirty="0"/>
              <a:t>Геоскан</a:t>
            </a:r>
          </a:p>
        </p:txBody>
      </p:sp>
      <p:grpSp>
        <p:nvGrpSpPr>
          <p:cNvPr id="5" name="object 5"/>
          <p:cNvGrpSpPr/>
          <p:nvPr/>
        </p:nvGrpSpPr>
        <p:grpSpPr>
          <a:xfrm>
            <a:off x="18288" y="961644"/>
            <a:ext cx="12174220" cy="5747385"/>
            <a:chOff x="18288" y="961644"/>
            <a:chExt cx="12174220" cy="5747385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288" y="961644"/>
              <a:ext cx="12173712" cy="327660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920228" y="3945636"/>
              <a:ext cx="3432048" cy="2685288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277867" y="3945636"/>
              <a:ext cx="3203447" cy="2612136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28471" y="3945636"/>
              <a:ext cx="3203448" cy="2763012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1658492" y="6377736"/>
            <a:ext cx="2038985" cy="3606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5" dirty="0">
                <a:solidFill>
                  <a:srgbClr val="585858"/>
                </a:solidFill>
                <a:latin typeface="Calibri"/>
                <a:cs typeface="Calibri"/>
              </a:rPr>
              <a:t>Распространяется</a:t>
            </a:r>
            <a:r>
              <a:rPr sz="1200" spc="-3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585858"/>
                </a:solidFill>
                <a:latin typeface="Calibri"/>
                <a:cs typeface="Calibri"/>
              </a:rPr>
              <a:t>по</a:t>
            </a:r>
            <a:r>
              <a:rPr sz="1200" spc="-2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585858"/>
                </a:solidFill>
                <a:latin typeface="Calibri"/>
                <a:cs typeface="Calibri"/>
              </a:rPr>
              <a:t>лицензии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200" u="sng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7"/>
              </a:rPr>
              <a:t>Creative</a:t>
            </a:r>
            <a:r>
              <a:rPr sz="1200" u="sng" spc="-3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7"/>
              </a:rPr>
              <a:t> </a:t>
            </a:r>
            <a:r>
              <a:rPr sz="1200" u="sng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7"/>
              </a:rPr>
              <a:t>Commons </a:t>
            </a:r>
            <a:r>
              <a:rPr sz="1200" u="sng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7"/>
              </a:rPr>
              <a:t>BY-NC-SA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spc="-5" dirty="0"/>
              <a:t>ООО</a:t>
            </a:r>
            <a:r>
              <a:rPr spc="5" dirty="0"/>
              <a:t> </a:t>
            </a:r>
            <a:r>
              <a:rPr spc="-5" dirty="0"/>
              <a:t>«КиберТех»</a:t>
            </a:r>
          </a:p>
          <a:p>
            <a:pPr algn="ctr">
              <a:lnSpc>
                <a:spcPct val="100000"/>
              </a:lnSpc>
            </a:pPr>
            <a:r>
              <a:rPr spc="-5" dirty="0"/>
              <a:t>Санкт-Петербург,</a:t>
            </a:r>
            <a:r>
              <a:rPr spc="-55" dirty="0"/>
              <a:t> </a:t>
            </a:r>
            <a:r>
              <a:rPr dirty="0"/>
              <a:t>2023</a:t>
            </a:r>
          </a:p>
        </p:txBody>
      </p:sp>
      <p:sp>
        <p:nvSpPr>
          <p:cNvPr id="12" name="object 1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8</a:t>
            </a:fld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38200" y="359663"/>
            <a:ext cx="8803005" cy="612775"/>
          </a:xfrm>
          <a:custGeom>
            <a:avLst/>
            <a:gdLst/>
            <a:ahLst/>
            <a:cxnLst/>
            <a:rect l="l" t="t" r="r" b="b"/>
            <a:pathLst>
              <a:path w="8803005" h="612775">
                <a:moveTo>
                  <a:pt x="8802624" y="101854"/>
                </a:moveTo>
                <a:lnTo>
                  <a:pt x="8794610" y="62204"/>
                </a:lnTo>
                <a:lnTo>
                  <a:pt x="8772792" y="29832"/>
                </a:lnTo>
                <a:lnTo>
                  <a:pt x="8740419" y="8013"/>
                </a:lnTo>
                <a:lnTo>
                  <a:pt x="8700770" y="0"/>
                </a:lnTo>
                <a:lnTo>
                  <a:pt x="8700516" y="0"/>
                </a:lnTo>
                <a:lnTo>
                  <a:pt x="102108" y="0"/>
                </a:lnTo>
                <a:lnTo>
                  <a:pt x="101854" y="0"/>
                </a:lnTo>
                <a:lnTo>
                  <a:pt x="62204" y="8013"/>
                </a:lnTo>
                <a:lnTo>
                  <a:pt x="29832" y="29832"/>
                </a:lnTo>
                <a:lnTo>
                  <a:pt x="8001" y="62204"/>
                </a:lnTo>
                <a:lnTo>
                  <a:pt x="0" y="101854"/>
                </a:lnTo>
                <a:lnTo>
                  <a:pt x="0" y="102108"/>
                </a:lnTo>
                <a:lnTo>
                  <a:pt x="0" y="509270"/>
                </a:lnTo>
                <a:lnTo>
                  <a:pt x="0" y="510540"/>
                </a:lnTo>
                <a:lnTo>
                  <a:pt x="8013" y="550291"/>
                </a:lnTo>
                <a:lnTo>
                  <a:pt x="29895" y="582752"/>
                </a:lnTo>
                <a:lnTo>
                  <a:pt x="62357" y="604634"/>
                </a:lnTo>
                <a:lnTo>
                  <a:pt x="102108" y="612648"/>
                </a:lnTo>
                <a:lnTo>
                  <a:pt x="8700516" y="612648"/>
                </a:lnTo>
                <a:lnTo>
                  <a:pt x="8740254" y="604634"/>
                </a:lnTo>
                <a:lnTo>
                  <a:pt x="8772715" y="582739"/>
                </a:lnTo>
                <a:lnTo>
                  <a:pt x="8794598" y="550291"/>
                </a:lnTo>
                <a:lnTo>
                  <a:pt x="8802624" y="510540"/>
                </a:lnTo>
                <a:lnTo>
                  <a:pt x="8802624" y="509270"/>
                </a:lnTo>
                <a:lnTo>
                  <a:pt x="8802624" y="102108"/>
                </a:lnTo>
                <a:lnTo>
                  <a:pt x="8802624" y="101854"/>
                </a:lnTo>
                <a:close/>
              </a:path>
            </a:pathLst>
          </a:custGeom>
          <a:solidFill>
            <a:srgbClr val="0012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16939" y="352425"/>
            <a:ext cx="483425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Решаемые</a:t>
            </a:r>
            <a:r>
              <a:rPr spc="-95" dirty="0"/>
              <a:t> </a:t>
            </a:r>
            <a:r>
              <a:rPr spc="-5" dirty="0"/>
              <a:t>задачи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4303014" y="3584194"/>
            <a:ext cx="337312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Calibri"/>
                <a:cs typeface="Calibri"/>
              </a:rPr>
              <a:t>Точные</a:t>
            </a:r>
            <a:r>
              <a:rPr sz="2800" spc="-5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перемещения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62329" y="2215642"/>
            <a:ext cx="179895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Calibri"/>
                <a:cs typeface="Calibri"/>
              </a:rPr>
              <a:t>Геолокация</a:t>
            </a:r>
            <a:endParaRPr sz="2800">
              <a:latin typeface="Calibri"/>
              <a:cs typeface="Calibri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5279" y="2892551"/>
            <a:ext cx="3288791" cy="2193036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229100" y="4044696"/>
            <a:ext cx="3521963" cy="2336292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229100" y="1557527"/>
            <a:ext cx="3378707" cy="2090928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2250439" y="1063243"/>
            <a:ext cx="737044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Calibri"/>
                <a:cs typeface="Calibri"/>
              </a:rPr>
              <a:t>Использование</a:t>
            </a:r>
            <a:r>
              <a:rPr sz="2800" spc="-15" dirty="0">
                <a:latin typeface="Calibri"/>
                <a:cs typeface="Calibri"/>
              </a:rPr>
              <a:t> элементов</a:t>
            </a:r>
            <a:r>
              <a:rPr sz="2800" spc="-3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машинного</a:t>
            </a:r>
            <a:r>
              <a:rPr sz="2800" spc="-3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обучения</a:t>
            </a:r>
            <a:endParaRPr sz="2800">
              <a:latin typeface="Calibri"/>
              <a:cs typeface="Calibri"/>
            </a:endParaRPr>
          </a:p>
        </p:txBody>
      </p:sp>
      <p:pic>
        <p:nvPicPr>
          <p:cNvPr id="10" name="object 1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441435" y="2997707"/>
            <a:ext cx="3127248" cy="2343912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8984106" y="2319654"/>
            <a:ext cx="183642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Calibri"/>
                <a:cs typeface="Calibri"/>
              </a:rPr>
              <a:t>Телеметрия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658492" y="6377736"/>
            <a:ext cx="2041525" cy="3606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5" dirty="0">
                <a:solidFill>
                  <a:srgbClr val="585858"/>
                </a:solidFill>
                <a:latin typeface="Calibri"/>
                <a:cs typeface="Calibri"/>
              </a:rPr>
              <a:t>Распространяется</a:t>
            </a:r>
            <a:r>
              <a:rPr sz="1200" spc="-2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585858"/>
                </a:solidFill>
                <a:latin typeface="Calibri"/>
                <a:cs typeface="Calibri"/>
              </a:rPr>
              <a:t>по</a:t>
            </a:r>
            <a:r>
              <a:rPr sz="1200" spc="-5" dirty="0">
                <a:solidFill>
                  <a:srgbClr val="585858"/>
                </a:solidFill>
                <a:latin typeface="Calibri"/>
                <a:cs typeface="Calibri"/>
              </a:rPr>
              <a:t> лицензии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200" u="sng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6"/>
              </a:rPr>
              <a:t>Creative</a:t>
            </a:r>
            <a:r>
              <a:rPr sz="1200" u="sng" spc="-3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6"/>
              </a:rPr>
              <a:t> </a:t>
            </a:r>
            <a:r>
              <a:rPr sz="1200" u="sng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6"/>
              </a:rPr>
              <a:t>Commons</a:t>
            </a:r>
            <a:r>
              <a:rPr sz="1200" u="sng" spc="-2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6"/>
              </a:rPr>
              <a:t> </a:t>
            </a:r>
            <a:r>
              <a:rPr sz="1200" u="sng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6"/>
              </a:rPr>
              <a:t>BY-NC-SA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40"/>
              </a:lnSpc>
            </a:pPr>
            <a:r>
              <a:rPr spc="-5" dirty="0"/>
              <a:t>ООО</a:t>
            </a:r>
            <a:r>
              <a:rPr spc="5" dirty="0"/>
              <a:t> </a:t>
            </a:r>
            <a:r>
              <a:rPr spc="-15" dirty="0"/>
              <a:t>«КиберТех»</a:t>
            </a:r>
          </a:p>
          <a:p>
            <a:pPr algn="ctr">
              <a:lnSpc>
                <a:spcPct val="100000"/>
              </a:lnSpc>
            </a:pPr>
            <a:r>
              <a:rPr spc="-5" dirty="0"/>
              <a:t>С</a:t>
            </a:r>
            <a:r>
              <a:rPr dirty="0"/>
              <a:t>а</a:t>
            </a:r>
            <a:r>
              <a:rPr spc="-5" dirty="0"/>
              <a:t>нк</a:t>
            </a:r>
            <a:r>
              <a:rPr dirty="0"/>
              <a:t>т-Пе</a:t>
            </a:r>
            <a:r>
              <a:rPr spc="-10" dirty="0"/>
              <a:t>т</a:t>
            </a:r>
            <a:r>
              <a:rPr dirty="0"/>
              <a:t>е</a:t>
            </a:r>
            <a:r>
              <a:rPr spc="5" dirty="0"/>
              <a:t>р</a:t>
            </a:r>
            <a:r>
              <a:rPr spc="-20" dirty="0"/>
              <a:t>б</a:t>
            </a:r>
            <a:r>
              <a:rPr dirty="0"/>
              <a:t>ур</a:t>
            </a:r>
            <a:r>
              <a:rPr spc="-55" dirty="0"/>
              <a:t>г</a:t>
            </a:r>
            <a:r>
              <a:rPr dirty="0"/>
              <a:t>,</a:t>
            </a:r>
            <a:r>
              <a:rPr spc="-45" dirty="0"/>
              <a:t> </a:t>
            </a:r>
            <a:r>
              <a:rPr dirty="0"/>
              <a:t>2</a:t>
            </a:r>
            <a:r>
              <a:rPr spc="5" dirty="0"/>
              <a:t>0</a:t>
            </a:r>
            <a:r>
              <a:rPr dirty="0"/>
              <a:t>23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10971021" y="6405821"/>
            <a:ext cx="329565" cy="2813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2090"/>
              </a:lnSpc>
            </a:pPr>
            <a:fld id="{81D60167-4931-47E6-BA6A-407CBD079E47}" type="slidenum">
              <a:rPr sz="1800" dirty="0">
                <a:latin typeface="Arial"/>
                <a:cs typeface="Arial"/>
              </a:rPr>
              <a:t>9</a:t>
            </a:fld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462C1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</TotalTime>
  <Words>564</Words>
  <Application>Microsoft Office PowerPoint</Application>
  <PresentationFormat>Широкоэкранный</PresentationFormat>
  <Paragraphs>167</Paragraphs>
  <Slides>23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8" baseType="lpstr">
      <vt:lpstr>Arial</vt:lpstr>
      <vt:lpstr>Calibri</vt:lpstr>
      <vt:lpstr>Trebuchet MS</vt:lpstr>
      <vt:lpstr>Verdana</vt:lpstr>
      <vt:lpstr>Office Theme</vt:lpstr>
      <vt:lpstr>Новые вызовы для средств  обучения</vt:lpstr>
      <vt:lpstr>Чему учим и зачем робототехника</vt:lpstr>
      <vt:lpstr>Презентация PowerPoint</vt:lpstr>
      <vt:lpstr>Линейка продуктов ТРИК</vt:lpstr>
      <vt:lpstr>Набор ТРИК Лаборатория</vt:lpstr>
      <vt:lpstr>Набор ТРИК Лаборатория</vt:lpstr>
      <vt:lpstr>Беспилотный транспорт</vt:lpstr>
      <vt:lpstr>ТРИК Геоскан</vt:lpstr>
      <vt:lpstr>Решаемые задачи</vt:lpstr>
      <vt:lpstr>Решаемые задачи</vt:lpstr>
      <vt:lpstr>Пропедевтика информатики</vt:lpstr>
      <vt:lpstr>TRIK Studio Junior</vt:lpstr>
      <vt:lpstr>TRIK Studio</vt:lpstr>
      <vt:lpstr>Программирование ТРИК</vt:lpstr>
      <vt:lpstr>Система автоматической проверки</vt:lpstr>
      <vt:lpstr>Поля в TRIK Studio</vt:lpstr>
      <vt:lpstr>Преемственность среды TS</vt:lpstr>
      <vt:lpstr>Презентация PowerPoint</vt:lpstr>
      <vt:lpstr>Методические материалы</vt:lpstr>
      <vt:lpstr>Презентация PowerPoint</vt:lpstr>
      <vt:lpstr>youtube.com/trikset</vt:lpstr>
      <vt:lpstr>Сообщество</vt:lpstr>
      <vt:lpstr>Информация и контакты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colion</dc:creator>
  <cp:lastModifiedBy>Anton</cp:lastModifiedBy>
  <cp:revision>7</cp:revision>
  <dcterms:created xsi:type="dcterms:W3CDTF">2023-05-12T19:43:18Z</dcterms:created>
  <dcterms:modified xsi:type="dcterms:W3CDTF">2024-02-12T09:07:21Z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2023-03-29T00:00:00Z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2023-05-12T00:00:00Z</vt:filetime>
  </property>
</Properties>
</file>