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commentAuthors.xml" ContentType="application/vnd.openxmlformats-officedocument.presentationml.commentAuthors+xml"/>
  <Override PartName="/ppt/comments/comment4.xml" ContentType="application/vnd.openxmlformats-officedocument.presentationml.comments+xml"/>
  <Override PartName="/ppt/comments/comment3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comments/comment1.xml" ContentType="application/vnd.openxmlformats-officedocument.presentationml.comments+xml"/>
  <Override PartName="/ppt/slideMasters/slideMaster2.xml" ContentType="application/vnd.openxmlformats-officedocument.presentationml.slideMaster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slides/slide22.xml" ContentType="application/vnd.openxmlformats-officedocument.presentationml.slide+xml"/>
  <Override PartName="/ppt/theme/theme3.xml" ContentType="application/vnd.openxmlformats-officedocument.theme+xml"/>
  <Override PartName="/ppt/slideMasters/slideMaster1.xml" ContentType="application/vnd.openxmlformats-officedocument.presentationml.slideMaster+xml"/>
  <Override PartName="/ppt/slides/slide14.xml" ContentType="application/vnd.openxmlformats-officedocument.presentationml.slide+xml"/>
  <Override PartName="/ppt/theme/theme2.xml" ContentType="application/vnd.openxmlformats-officedocument.them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28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18.xml" ContentType="application/vnd.openxmlformats-officedocument.presentationml.slide+xml"/>
  <Override PartName="/ppt/notesSlides/notesSlide3.xml" ContentType="application/vnd.openxmlformats-officedocument.presentationml.notesSlide+xml"/>
  <Override PartName="/ppt/slideMasters/slideMaster3.xml" ContentType="application/vnd.openxmlformats-officedocument.presentationml.slideMaster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  <p:sldMasterId id="2147483650" r:id="rId2"/>
    <p:sldMasterId id="2147483652" r:id="rId3"/>
  </p:sldMasterIdLst>
  <p:notesMasterIdLst>
    <p:notesMasterId r:id="rId38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2192000" cy="6858000"/>
  <p:notesSz cx="12192000" cy="6858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катерина Гордиенок" initials="ЕГ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3" d="100"/>
          <a:sy n="83" d="100"/>
        </p:scale>
        <p:origin x="658" y="67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theme" Target="theme/theme1.xml"/><Relationship Id="rId5" Type="http://schemas.openxmlformats.org/officeDocument/2006/relationships/theme" Target="theme/theme2.xml"/><Relationship Id="rId6" Type="http://schemas.openxmlformats.org/officeDocument/2006/relationships/theme" Target="theme/theme3.xml"/><Relationship Id="rId7" Type="http://schemas.openxmlformats.org/officeDocument/2006/relationships/theme" Target="theme/theme4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 /><Relationship Id="rId40" Type="http://schemas.openxmlformats.org/officeDocument/2006/relationships/tableStyles" Target="tableStyles.xml" /><Relationship Id="rId41" Type="http://schemas.openxmlformats.org/officeDocument/2006/relationships/viewProps" Target="viewProps.xml" /><Relationship Id="rId4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m authorId="1" dt="2023-11-16T09:07:07Z" idx="1">
    <p:pos x="3925" y="754"/>
    <p:text>добавить объяснение о том, что такое поле с ограничениями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userId="teamlab_data:0;1;0;1;19;Екатерина Гордиенок;2;1;0;3;20;2023-11-16T09:07:07Z;4;38;{00FF004A-00B3-4218-B3B7-00F700120096};" providerId="AD"/>
      </p:ext>
    </p:extLst>
  </p:cm>
  <p:cm authorId="1" dt="2023-11-16T09:08:23Z" idx="2">
    <p:pos x="6000" y="0"/>
    <p:text>дать ссылку на доп информацию https://help.trikset.com/studio/2d-model/restrictions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userId="teamlab_data:0;1;0;1;19;Екатерина Гордиенок;2;1;0;3;20;2023-11-16T09:08:23Z;4;38;{004F005E-00F0-4788-8199-0004009000BF};" providerId="AD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m authorId="1" dt="2023-11-16T09:14:37Z" idx="3">
    <p:pos x="4545" y="925"/>
    <p:text>добавить перевод окна
и пояснение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userId="teamlab_data:0;1;0;1;19;Екатерина Гордиенок;2;1;0;3;20;2023-11-16T09:14:37Z;4;38;{0058004C-00CE-4798-95C5-008400E50035};" providerId="AD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m authorId="1" dt="2023-11-16T09:16:28Z" idx="4">
    <p:pos x="6000" y="0"/>
    <p:text>описать папку медиа и скрипты. добавить слайды до камеры 
медиа - звуковые фойлы, их туда можно добавитт
скрипты - это программы из трик студии, которые туда сохранены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userId="teamlab_data:0;1;0;1;19;Екатерина Гордиенок;2;1;0;3;20;2023-11-16T09:16:28Z;4;38;{00EB0091-00B2-4096-AF55-002D00CA00C5};" providerId="AD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m authorId="1" dt="2023-11-16T09:17:20Z" idx="5">
    <p:pos x="6000" y="0"/>
    <p:text>дать комментарий
систем конфиг - системные настройки контроллера
модел конфиг - конфигурация конскретной модели, на каком порту какой датчик</p:text>
    <p:extLst>
      <p:ext uri="{C676402C-5697-4E1C-873F-D02D1690AC5C}">
        <p15:threadingInfo xmlns:p15="http://schemas.microsoft.com/office/powerpoint/2012/main" timeZoneBias="0"/>
      </p:ext>
      <p:ext uri="{19B8F6BF-5375-455C-9EA6-DF929625EA0E}">
        <p15:presenceInfo xmlns:p15="http://schemas.microsoft.com/office/powerpoint/2012/main" userId="teamlab_data:0;1;0;1;19;Екатерина Гордиенок;2;1;0;3;20;2023-11-16T09:17:20Z;4;38;{00F100EE-0023-4A5B-B814-00C3000D00FF};" providerId="AD"/>
      </p:ext>
    </p:extLst>
  </p:cm>
</p:cmLst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3276600" cy="53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4281488" y="0"/>
            <a:ext cx="3276600" cy="53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215899" y="801688"/>
            <a:ext cx="7127875" cy="401002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10155238"/>
            <a:ext cx="3276600" cy="534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4281488" y="10155238"/>
            <a:ext cx="3276600" cy="534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3" Type="http://schemas.openxmlformats.org/officeDocument/2006/relationships/hyperlink" Target="https://github.com/trikset/trik-models/blob/master/evdev.js" TargetMode="Externa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0" name="Google Shape;1960;g295e102160e_0_31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https://help.trikset.com/studio/utilities/putty</a:t>
            </a:r>
            <a:endParaRPr/>
          </a:p>
        </p:txBody>
      </p:sp>
      <p:sp>
        <p:nvSpPr>
          <p:cNvPr id="1961" name="Google Shape;1961;g295e102160e_0_3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5" name="Google Shape;2045;g295e102160e_0_66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https://help.trikset.com/studio/utilities/winscp</a:t>
            </a:r>
            <a:endParaRPr/>
          </a:p>
        </p:txBody>
      </p:sp>
      <p:sp>
        <p:nvSpPr>
          <p:cNvPr id="2046" name="Google Shape;2046;g295e102160e_0_66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3" name="Google Shape;2053;g29bf3e795cc_0_179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https://help.trikset.com/studio/utilities/winscp</a:t>
            </a:r>
            <a:endParaRPr/>
          </a:p>
        </p:txBody>
      </p:sp>
      <p:sp>
        <p:nvSpPr>
          <p:cNvPr id="2054" name="Google Shape;2054;g29bf3e795cc_0_179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2" name="Google Shape;2062;g29bf3e795cc_0_188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https://help.trikset.com/studio/utilities/winscp</a:t>
            </a:r>
            <a:endParaRPr/>
          </a:p>
        </p:txBody>
      </p:sp>
      <p:sp>
        <p:nvSpPr>
          <p:cNvPr id="2063" name="Google Shape;2063;g29bf3e795cc_0_188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0" name="Google Shape;2070;g29bf3e795cc_0_197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https://help.trikset.com/studio/utilities/winscp</a:t>
            </a:r>
            <a:endParaRPr/>
          </a:p>
        </p:txBody>
      </p:sp>
      <p:sp>
        <p:nvSpPr>
          <p:cNvPr id="2071" name="Google Shape;2071;g29bf3e795cc_0_19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9" name="Google Shape;2089;g295e102160e_0_55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r>
              <a:rPr lang="ru-RU" sz="2200" u="sng">
                <a:solidFill>
                  <a:schemeClr val="hlink"/>
                </a:solidFill>
                <a:hlinkClick r:id="rId3" tooltip="https://github.com/trikset/trik-models/blob/master/evdev.js"/>
              </a:rPr>
              <a:t>https://github.com/trikset/trik-models/blob/master/evdev.js</a:t>
            </a:r>
            <a:r>
              <a:rPr lang="ru-RU" sz="2200"/>
              <a:t> - для подключения джойстика </a:t>
            </a:r>
            <a:endParaRPr/>
          </a:p>
        </p:txBody>
      </p:sp>
      <p:sp>
        <p:nvSpPr>
          <p:cNvPr id="2090" name="Google Shape;2090;g295e102160e_0_55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9" name="Google Shape;1969;g29bf3e795cc_0_103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https://help.trikset.com/studio/utilities/putty</a:t>
            </a:r>
            <a:endParaRPr/>
          </a:p>
        </p:txBody>
      </p:sp>
      <p:sp>
        <p:nvSpPr>
          <p:cNvPr id="1970" name="Google Shape;1970;g29bf3e795cc_0_10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8" name="Google Shape;1978;g29bf3e795cc_0_113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https://help.trikset.com/studio/utilities/putty</a:t>
            </a:r>
            <a:endParaRPr/>
          </a:p>
        </p:txBody>
      </p:sp>
      <p:sp>
        <p:nvSpPr>
          <p:cNvPr id="1979" name="Google Shape;1979;g29bf3e795cc_0_11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6" name="Google Shape;1996;g295e102160e_0_37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https://help.trikset.com/studio/utilities/winscp</a:t>
            </a:r>
            <a:endParaRPr/>
          </a:p>
        </p:txBody>
      </p:sp>
      <p:sp>
        <p:nvSpPr>
          <p:cNvPr id="1997" name="Google Shape;1997;g295e102160e_0_3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5" name="Google Shape;2005;g29bf3e795cc_0_128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https://help.trikset.com/studio/utilities/winscp</a:t>
            </a:r>
            <a:endParaRPr/>
          </a:p>
        </p:txBody>
      </p:sp>
      <p:sp>
        <p:nvSpPr>
          <p:cNvPr id="2006" name="Google Shape;2006;g29bf3e795cc_0_128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3" name="Google Shape;2013;g29bf3e795cc_0_137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https://help.trikset.com/studio/utilities/winscp</a:t>
            </a:r>
            <a:endParaRPr/>
          </a:p>
        </p:txBody>
      </p:sp>
      <p:sp>
        <p:nvSpPr>
          <p:cNvPr id="2014" name="Google Shape;2014;g29bf3e795cc_0_13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1" name="Google Shape;2021;g29bf3e795cc_0_145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https://help.trikset.com/studio/utilities/winscp</a:t>
            </a:r>
            <a:endParaRPr/>
          </a:p>
        </p:txBody>
      </p:sp>
      <p:sp>
        <p:nvSpPr>
          <p:cNvPr id="2022" name="Google Shape;2022;g29bf3e795cc_0_145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9" name="Google Shape;2029;g29bf3e795cc_0_153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https://help.trikset.com/studio/utilities/winscp</a:t>
            </a:r>
            <a:endParaRPr/>
          </a:p>
        </p:txBody>
      </p:sp>
      <p:sp>
        <p:nvSpPr>
          <p:cNvPr id="2030" name="Google Shape;2030;g29bf3e795cc_0_15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7" name="Google Shape;2037;g295e102160e_0_43:notes"/>
          <p:cNvSpPr txBox="1">
            <a:spLocks noGrp="1"/>
          </p:cNvSpPr>
          <p:nvPr>
            <p:ph type="body" idx="1"/>
          </p:nvPr>
        </p:nvSpPr>
        <p:spPr bwMode="auto">
          <a:xfrm>
            <a:off x="755968" y="5145435"/>
            <a:ext cx="6047700" cy="42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r>
              <a:rPr lang="ru-RU"/>
              <a:t>https://help.trikset.com/trik/work-with-devices/usb-camera</a:t>
            </a:r>
            <a:endParaRPr/>
          </a:p>
        </p:txBody>
      </p:sp>
      <p:sp>
        <p:nvSpPr>
          <p:cNvPr id="2038" name="Google Shape;2038;g295e102160e_0_4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 Slide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Заголовок раздела" preserve="0" showMasterPhAnim="0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Google Shape;31;p60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32" name="Google Shape;32;p60"/>
          <p:cNvSpPr/>
          <p:nvPr/>
        </p:nvSpPr>
        <p:spPr bwMode="auto">
          <a:xfrm>
            <a:off x="838198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33;p60"/>
          <p:cNvSpPr txBox="1">
            <a:spLocks noGrp="1"/>
          </p:cNvSpPr>
          <p:nvPr>
            <p:ph type="body" idx="1"/>
          </p:nvPr>
        </p:nvSpPr>
        <p:spPr bwMode="auto">
          <a:xfrm>
            <a:off x="7252225" y="2521450"/>
            <a:ext cx="3889200" cy="29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200">
                <a:latin typeface="Calibri"/>
                <a:ea typeface="Calibri"/>
                <a:cs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4" name="Google Shape;34;p60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 Slide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Relationship Id="rId4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Relationship Id="rId3" Type="http://schemas.openxmlformats.org/officeDocument/2006/relationships/image" Target="../media/image1.png"/><Relationship Id="rId4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2.png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3.xml"/><Relationship Id="rId3" Type="http://schemas.openxmlformats.org/officeDocument/2006/relationships/image" Target="../media/image1.png"/><Relationship Id="rId4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2.png"/><Relationship Id="rId6" Type="http://schemas.openxmlformats.org/officeDocument/2006/relationships/hyperlink" Target="mailto:support@trikset.com" TargetMode="External"/><Relationship Id="rId7" Type="http://schemas.openxmlformats.org/officeDocument/2006/relationships/hyperlink" Target="https://help.trikset.com/" TargetMode="External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hyperlink" Target="https://trikset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56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6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;p56"/>
          <p:cNvSpPr/>
          <p:nvPr/>
        </p:nvSpPr>
        <p:spPr bwMode="auto"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2023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" name="Google Shape;13;p56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6"/>
          <p:cNvSpPr/>
          <p:nvPr/>
        </p:nvSpPr>
        <p:spPr bwMode="auto"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5;p56"/>
          <p:cNvSpPr txBox="1">
            <a:spLocks noGrp="1"/>
          </p:cNvSpPr>
          <p:nvPr>
            <p:ph type="title"/>
          </p:nvPr>
        </p:nvSpPr>
        <p:spPr bwMode="auto">
          <a:xfrm>
            <a:off x="1963440" y="1539720"/>
            <a:ext cx="8265600" cy="164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56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" name="Google Shape;17;p56"/>
          <p:cNvPicPr/>
          <p:nvPr/>
        </p:nvPicPr>
        <p:blipFill>
          <a:blip r:embed="rId6">
            <a:alphaModFix/>
          </a:blip>
          <a:srcRect l="3021" t="11552" r="3073" b="11235"/>
          <a:stretch/>
        </p:blipFill>
        <p:spPr bwMode="auto"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56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4747680" y="3459600"/>
            <a:ext cx="2849400" cy="26751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" name="Google Shape;21;p58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8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3;p58"/>
          <p:cNvSpPr/>
          <p:nvPr/>
        </p:nvSpPr>
        <p:spPr bwMode="auto"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2023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" name="Google Shape;24;p58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8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6" name="Google Shape;26;p58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 bwMode="auto">
          <a:xfrm>
            <a:off x="838080" y="1518120"/>
            <a:ext cx="10515240" cy="464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 bwMode="auto"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" name="Google Shape;36;p61"/>
          <p:cNvPicPr/>
          <p:nvPr/>
        </p:nvPicPr>
        <p:blipFill>
          <a:blip r:embed="rId3">
            <a:alphaModFix/>
          </a:blip>
          <a:srcRect l="6973" t="36964" r="7352" b="36959"/>
          <a:stretch/>
        </p:blipFill>
        <p:spPr bwMode="auto"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1"/>
          <p:cNvSpPr/>
          <p:nvPr/>
        </p:nvSpPr>
        <p:spPr bwMode="auto"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4" tooltip="http://creativecommons.org/licenses/by-nc-sa/3.0"/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38;p61"/>
          <p:cNvSpPr/>
          <p:nvPr/>
        </p:nvSpPr>
        <p:spPr bwMode="auto"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ООО «КиберТех»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Санкт-Петербург, 2020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9" name="Google Shape;39;p61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1"/>
          <p:cNvSpPr/>
          <p:nvPr/>
        </p:nvSpPr>
        <p:spPr bwMode="auto"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41;p61"/>
          <p:cNvSpPr txBox="1">
            <a:spLocks noGrp="1"/>
          </p:cNvSpPr>
          <p:nvPr>
            <p:ph type="sldNum" idx="12"/>
          </p:nvPr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2" name="Google Shape;42;p61"/>
          <p:cNvSpPr/>
          <p:nvPr/>
        </p:nvSpPr>
        <p:spPr bwMode="auto"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6" tooltip="mailto:support@trikset.com"/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7" tooltip="https://help.trikset.com/"/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43;p61"/>
          <p:cNvSpPr/>
          <p:nvPr/>
        </p:nvSpPr>
        <p:spPr bwMode="auto"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Информация и контакты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4" name="Google Shape;44;p61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1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4814280" y="5054039"/>
            <a:ext cx="2580840" cy="39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1"/>
          <p:cNvSpPr/>
          <p:nvPr/>
        </p:nvSpPr>
        <p:spPr bwMode="auto"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/>
            </a:pPr>
            <a:r>
              <a:rPr lang="ru-RU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trikset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Google Shape;47;p61"/>
          <p:cNvSpPr/>
          <p:nvPr/>
        </p:nvSpPr>
        <p:spPr bwMode="auto"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hlinkClick r:id="rId10" tooltip="https://trikset.com/"/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Relationship Id="rId4" Type="http://schemas.openxmlformats.org/officeDocument/2006/relationships/comments" Target="../comments/comment2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comments" Target="../comments/comment3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Relationship Id="rId4" Type="http://schemas.openxmlformats.org/officeDocument/2006/relationships/comments" Target="../comments/comment4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png"/><Relationship Id="rId4" Type="http://schemas.openxmlformats.org/officeDocument/2006/relationships/image" Target="../media/image33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4.jpg"/><Relationship Id="rId4" Type="http://schemas.openxmlformats.org/officeDocument/2006/relationships/image" Target="../media/image35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hyperlink" Target="https://github.com/trikset/trikRuntime/blob/master/trikScriptRunner/system.js#L25" TargetMode="External"/><Relationship Id="rId4" Type="http://schemas.openxmlformats.org/officeDocument/2006/relationships/image" Target="../media/image41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comments" Target="../comments/commen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6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3" name="Google Shape;1883;g295e102160e_0_7"/>
          <p:cNvSpPr txBox="1"/>
          <p:nvPr/>
        </p:nvSpPr>
        <p:spPr bwMode="auto">
          <a:xfrm>
            <a:off x="1963211" y="1651717"/>
            <a:ext cx="8265600" cy="1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cs typeface="Verdana"/>
              </a:rPr>
              <a:t>Сторонние утилиты</a:t>
            </a:r>
            <a:endParaRPr sz="3600" b="1" i="0" u="none" strike="noStrike" cap="none">
              <a:solidFill>
                <a:srgbClr val="99CC00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884" name="Google Shape;1884;g295e102160e_0_7"/>
          <p:cNvSpPr txBox="1"/>
          <p:nvPr/>
        </p:nvSpPr>
        <p:spPr bwMode="auto">
          <a:xfrm>
            <a:off x="8610480" y="6356520"/>
            <a:ext cx="27429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 bwMode="auto">
          <a:xfrm>
            <a:off x="838125" y="1265304"/>
            <a:ext cx="10303300" cy="2932200"/>
          </a:xfrm>
        </p:spPr>
        <p:txBody>
          <a:bodyPr/>
          <a:lstStyle/>
          <a:p>
            <a:pPr marL="114300" indent="0">
              <a:buNone/>
              <a:defRPr/>
            </a:pPr>
            <a:r>
              <a:rPr lang="ru-RU"/>
              <a:t>С помощью </a:t>
            </a:r>
            <a:r>
              <a:rPr lang="en-US"/>
              <a:t>PuTTY</a:t>
            </a:r>
            <a:r>
              <a:rPr lang="en-US"/>
              <a:t> </a:t>
            </a:r>
            <a:r>
              <a:rPr lang="ru-RU"/>
              <a:t>можно взаимодействовать с контроллером </a:t>
            </a:r>
            <a:r>
              <a:rPr lang="en-US"/>
              <a:t>TRIK</a:t>
            </a:r>
            <a:r>
              <a:rPr lang="ru-RU"/>
              <a:t>, например,  посмотреть файловую систему, отредактировать и запустить на исполнение какой-либо файл, включить </a:t>
            </a:r>
            <a:r>
              <a:rPr lang="ru-RU"/>
              <a:t>видеотрансляцию и другое.</a:t>
            </a:r>
            <a:endParaRPr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PuTTY</a:t>
            </a:r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434007" y="2567293"/>
            <a:ext cx="9707418" cy="27516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4598792" y="5499493"/>
            <a:ext cx="3377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indent="0">
              <a:buNone/>
              <a:defRPr/>
            </a:pPr>
            <a:r>
              <a:rPr lang="ru-RU" sz="1800">
                <a:latin typeface="Calibri"/>
                <a:cs typeface="Calibri"/>
              </a:rPr>
              <a:t>Редактирование файла в </a:t>
            </a:r>
            <a:r>
              <a:rPr lang="en-US" sz="1800">
                <a:latin typeface="Calibri"/>
                <a:cs typeface="Calibri"/>
              </a:rPr>
              <a:t>PuTTY</a:t>
            </a:r>
            <a:endParaRPr lang="ru-RU" sz="18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2" name="Google Shape;1972;g29bf3e795cc_0_10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973" name="Google Shape;1973;g29bf3e795cc_0_103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PuTTY: подключение</a:t>
            </a:r>
            <a:endParaRPr/>
          </a:p>
        </p:txBody>
      </p:sp>
      <p:sp>
        <p:nvSpPr>
          <p:cNvPr id="1974" name="Google Shape;1974;g29bf3e795cc_0_103"/>
          <p:cNvSpPr txBox="1">
            <a:spLocks noGrp="1"/>
          </p:cNvSpPr>
          <p:nvPr>
            <p:ph type="body" idx="1"/>
          </p:nvPr>
        </p:nvSpPr>
        <p:spPr bwMode="auto">
          <a:xfrm>
            <a:off x="838125" y="1972950"/>
            <a:ext cx="4200900" cy="29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1.</a:t>
            </a:r>
            <a:endParaRPr b="1"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Подключите контроллер ТРИК к компьютеру по Wi-Fi. В настройках </a:t>
            </a:r>
            <a:r>
              <a:rPr lang="ru-RU" b="1" i="1"/>
              <a:t>TRIK Studio</a:t>
            </a:r>
            <a:r>
              <a:rPr lang="ru-RU"/>
              <a:t> укажите </a:t>
            </a:r>
            <a:r>
              <a:rPr lang="ru-RU" b="1"/>
              <a:t>IP-адрес</a:t>
            </a:r>
            <a:r>
              <a:rPr lang="ru-RU"/>
              <a:t>, который отображается на контроллере.</a:t>
            </a:r>
            <a:endParaRPr/>
          </a:p>
        </p:txBody>
      </p:sp>
      <p:pic>
        <p:nvPicPr>
          <p:cNvPr id="1975" name="Google Shape;1975;g29bf3e795cc_0_10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270950" y="1292101"/>
            <a:ext cx="6272399" cy="489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6" name="Google Shape;1976;g29bf3e795cc_0_103"/>
          <p:cNvSpPr/>
          <p:nvPr/>
        </p:nvSpPr>
        <p:spPr bwMode="auto">
          <a:xfrm>
            <a:off x="10018650" y="1769175"/>
            <a:ext cx="1461000" cy="526800"/>
          </a:xfrm>
          <a:prstGeom prst="ellipse">
            <a:avLst/>
          </a:prstGeom>
          <a:noFill/>
          <a:ln w="2857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1" name="Google Shape;1981;g29bf3e795cc_0_11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982" name="Google Shape;1982;g29bf3e795cc_0_113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PuTTY</a:t>
            </a:r>
            <a:r>
              <a:rPr lang="ru-RU"/>
              <a:t>: подключение</a:t>
            </a:r>
            <a:endParaRPr/>
          </a:p>
        </p:txBody>
      </p:sp>
      <p:sp>
        <p:nvSpPr>
          <p:cNvPr id="1983" name="Google Shape;1983;g29bf3e795cc_0_113"/>
          <p:cNvSpPr txBox="1">
            <a:spLocks noGrp="1"/>
          </p:cNvSpPr>
          <p:nvPr>
            <p:ph type="body" idx="1"/>
          </p:nvPr>
        </p:nvSpPr>
        <p:spPr bwMode="auto">
          <a:xfrm>
            <a:off x="838125" y="1972950"/>
            <a:ext cx="3594600" cy="29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2.</a:t>
            </a:r>
            <a:endParaRPr b="1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Откройте </a:t>
            </a:r>
            <a:r>
              <a:rPr lang="ru-RU" b="1" i="1"/>
              <a:t>PuTTY</a:t>
            </a:r>
            <a:r>
              <a:rPr lang="ru-RU"/>
              <a:t>. Перейдите в Инструменты -&gt; Сторонние утилиты -&gt; PuTTY</a:t>
            </a:r>
            <a:endParaRPr/>
          </a:p>
        </p:txBody>
      </p:sp>
      <p:pic>
        <p:nvPicPr>
          <p:cNvPr id="1984" name="Google Shape;1984;g29bf3e795cc_0_11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552175" y="1877929"/>
            <a:ext cx="6887774" cy="3808228"/>
          </a:xfrm>
          <a:prstGeom prst="rect">
            <a:avLst/>
          </a:prstGeom>
          <a:noFill/>
          <a:ln>
            <a:noFill/>
          </a:ln>
        </p:spPr>
      </p:pic>
      <p:sp>
        <p:nvSpPr>
          <p:cNvPr id="1985" name="Google Shape;1985;g29bf3e795cc_0_113"/>
          <p:cNvSpPr/>
          <p:nvPr/>
        </p:nvSpPr>
        <p:spPr bwMode="auto">
          <a:xfrm>
            <a:off x="5728275" y="1785125"/>
            <a:ext cx="1461000" cy="441300"/>
          </a:xfrm>
          <a:prstGeom prst="ellipse">
            <a:avLst/>
          </a:prstGeom>
          <a:noFill/>
          <a:ln w="2857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86" name="Google Shape;1986;g29bf3e795cc_0_113"/>
          <p:cNvSpPr/>
          <p:nvPr/>
        </p:nvSpPr>
        <p:spPr bwMode="auto">
          <a:xfrm>
            <a:off x="6158975" y="4521700"/>
            <a:ext cx="1461000" cy="441300"/>
          </a:xfrm>
          <a:prstGeom prst="ellipse">
            <a:avLst/>
          </a:prstGeom>
          <a:noFill/>
          <a:ln w="2857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87" name="Google Shape;1987;g29bf3e795cc_0_113"/>
          <p:cNvSpPr/>
          <p:nvPr/>
        </p:nvSpPr>
        <p:spPr bwMode="auto">
          <a:xfrm>
            <a:off x="9710550" y="4521700"/>
            <a:ext cx="1461000" cy="441300"/>
          </a:xfrm>
          <a:prstGeom prst="ellipse">
            <a:avLst/>
          </a:prstGeom>
          <a:noFill/>
          <a:ln w="2857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 bwMode="auto">
          <a:xfrm>
            <a:off x="838124" y="1320800"/>
            <a:ext cx="10892057" cy="4132850"/>
          </a:xfrm>
        </p:spPr>
        <p:txBody>
          <a:bodyPr/>
          <a:lstStyle/>
          <a:p>
            <a:pPr marL="114300" indent="0">
              <a:buNone/>
              <a:defRPr/>
            </a:pPr>
            <a:r>
              <a:rPr lang="ru-RU"/>
              <a:t>Навигация в </a:t>
            </a:r>
            <a:r>
              <a:rPr lang="en-US"/>
              <a:t>PuTTY</a:t>
            </a:r>
            <a:r>
              <a:rPr lang="ru-RU"/>
              <a:t> осуществляется с помощью специальных команд.</a:t>
            </a:r>
            <a:endParaRPr/>
          </a:p>
          <a:p>
            <a:pPr marL="114300" indent="0">
              <a:buNone/>
              <a:defRPr/>
            </a:pPr>
            <a:r>
              <a:rPr lang="ru-RU"/>
              <a:t>Список основных команд:</a:t>
            </a:r>
            <a:endParaRPr/>
          </a:p>
          <a:p>
            <a:pPr marL="114300" indent="0">
              <a:buNone/>
              <a:defRPr/>
            </a:pPr>
            <a:r>
              <a:rPr lang="en-US" b="1"/>
              <a:t>cd .. </a:t>
            </a:r>
            <a:r>
              <a:rPr lang="en-US"/>
              <a:t>– </a:t>
            </a:r>
            <a:r>
              <a:rPr lang="ru-RU"/>
              <a:t>перемещает в раздел выше</a:t>
            </a:r>
            <a:endParaRPr/>
          </a:p>
          <a:p>
            <a:pPr marL="114300" indent="0">
              <a:buNone/>
              <a:defRPr/>
            </a:pPr>
            <a:r>
              <a:rPr lang="en-US" b="1"/>
              <a:t>cd </a:t>
            </a:r>
            <a:r>
              <a:rPr lang="ru-RU" b="1"/>
              <a:t>раздел </a:t>
            </a:r>
            <a:r>
              <a:rPr lang="ru-RU"/>
              <a:t>– перемещает в указанный раздел, который есть в этом пути</a:t>
            </a:r>
            <a:endParaRPr/>
          </a:p>
          <a:p>
            <a:pPr marL="114300" indent="0">
              <a:buNone/>
              <a:defRPr/>
            </a:pPr>
            <a:r>
              <a:rPr lang="en-US" b="1"/>
              <a:t>ls</a:t>
            </a:r>
            <a:r>
              <a:rPr lang="en-US"/>
              <a:t> – </a:t>
            </a:r>
            <a:r>
              <a:rPr lang="ru-RU"/>
              <a:t>вывод всех файлов в разделе</a:t>
            </a:r>
            <a:endParaRPr/>
          </a:p>
          <a:p>
            <a:pPr marL="114300" indent="0">
              <a:buNone/>
              <a:defRPr/>
            </a:pPr>
            <a:r>
              <a:rPr lang="en-US" b="1"/>
              <a:t>touch</a:t>
            </a:r>
            <a:r>
              <a:rPr lang="en-US"/>
              <a:t> </a:t>
            </a:r>
            <a:r>
              <a:rPr lang="ru-RU"/>
              <a:t>имя файла – создание пустого файла</a:t>
            </a:r>
            <a:endParaRPr/>
          </a:p>
          <a:p>
            <a:pPr marL="114300" indent="0">
              <a:buNone/>
              <a:defRPr/>
            </a:pPr>
            <a:r>
              <a:rPr lang="en-US" b="1"/>
              <a:t>v</a:t>
            </a:r>
            <a:r>
              <a:rPr lang="en-US" b="1"/>
              <a:t>i</a:t>
            </a:r>
            <a:r>
              <a:rPr lang="en-US"/>
              <a:t> </a:t>
            </a:r>
            <a:r>
              <a:rPr lang="ru-RU"/>
              <a:t>имя файла – редактирование указанного файла</a:t>
            </a:r>
            <a:endParaRPr/>
          </a:p>
          <a:p>
            <a:pPr marL="114300" indent="0">
              <a:buNone/>
              <a:defRPr/>
            </a:pPr>
            <a:r>
              <a:rPr lang="en-US" b="1"/>
              <a:t>:</a:t>
            </a:r>
            <a:r>
              <a:rPr lang="en-US" b="1"/>
              <a:t>wq</a:t>
            </a:r>
            <a:r>
              <a:rPr lang="en-US" b="1"/>
              <a:t>!</a:t>
            </a:r>
            <a:r>
              <a:rPr lang="ru-RU" b="1"/>
              <a:t> </a:t>
            </a:r>
            <a:r>
              <a:rPr lang="en-US"/>
              <a:t>– </a:t>
            </a:r>
            <a:r>
              <a:rPr lang="ru-RU"/>
              <a:t>сохранить файл и закрыть меню редактирования</a:t>
            </a: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PuTTY</a:t>
            </a:r>
            <a:r>
              <a:rPr lang="ru-RU"/>
              <a:t>: </a:t>
            </a:r>
            <a:r>
              <a:rPr lang="ru-RU"/>
              <a:t>команды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9" name="Google Shape;1999;g295e102160e_0_37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00" name="Google Shape;2000;g295e102160e_0_37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WinSCP</a:t>
            </a:r>
            <a:endParaRPr/>
          </a:p>
        </p:txBody>
      </p:sp>
      <p:sp>
        <p:nvSpPr>
          <p:cNvPr id="2001" name="Google Shape;2001;g295e102160e_0_37"/>
          <p:cNvSpPr txBox="1">
            <a:spLocks noGrp="1"/>
          </p:cNvSpPr>
          <p:nvPr>
            <p:ph type="body" idx="1"/>
          </p:nvPr>
        </p:nvSpPr>
        <p:spPr bwMode="auto">
          <a:xfrm>
            <a:off x="6781800" y="1369075"/>
            <a:ext cx="4572000" cy="3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WinSCP</a:t>
            </a:r>
            <a:r>
              <a:rPr lang="ru-RU">
                <a:solidFill>
                  <a:schemeClr val="dk1"/>
                </a:solidFill>
              </a:rPr>
              <a:t> — графический клиент протоколов </a:t>
            </a:r>
            <a:r>
              <a:rPr lang="ru-RU" b="1">
                <a:solidFill>
                  <a:schemeClr val="dk1"/>
                </a:solidFill>
              </a:rPr>
              <a:t>SFTP</a:t>
            </a:r>
            <a:r>
              <a:rPr lang="ru-RU">
                <a:solidFill>
                  <a:schemeClr val="dk1"/>
                </a:solidFill>
              </a:rPr>
              <a:t> и </a:t>
            </a:r>
            <a:r>
              <a:rPr lang="ru-RU" b="1">
                <a:solidFill>
                  <a:schemeClr val="dk1"/>
                </a:solidFill>
              </a:rPr>
              <a:t>SCP</a:t>
            </a:r>
            <a:r>
              <a:rPr lang="ru-RU">
                <a:solidFill>
                  <a:schemeClr val="dk1"/>
                </a:solidFill>
              </a:rPr>
              <a:t>, предназначенный для Windows. С помощью него можно обмениваться файлами между контроллером ТРИК и компьютером по протоколу </a:t>
            </a:r>
            <a:r>
              <a:rPr lang="ru-RU" b="1">
                <a:solidFill>
                  <a:schemeClr val="dk1"/>
                </a:solidFill>
              </a:rPr>
              <a:t>SCP.</a:t>
            </a:r>
            <a:endParaRPr b="1"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С его помощью можно просматривать и редактировать файлы, хранящиеся на контроллере ТРИК.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002" name="Google Shape;2002;g295e102160e_0_3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15050" y="1369073"/>
            <a:ext cx="5630026" cy="424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3" name="Google Shape;2003;g295e102160e_0_3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4853650" y="3531675"/>
            <a:ext cx="2216650" cy="221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8" name="Google Shape;2008;g29bf3e795cc_0_12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09" name="Google Shape;2009;g29bf3e795cc_0_12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WinSCP</a:t>
            </a:r>
            <a:endParaRPr/>
          </a:p>
        </p:txBody>
      </p:sp>
      <p:sp>
        <p:nvSpPr>
          <p:cNvPr id="2010" name="Google Shape;2010;g29bf3e795cc_0_128"/>
          <p:cNvSpPr txBox="1">
            <a:spLocks noGrp="1"/>
          </p:cNvSpPr>
          <p:nvPr>
            <p:ph type="body" idx="1"/>
          </p:nvPr>
        </p:nvSpPr>
        <p:spPr bwMode="auto">
          <a:xfrm>
            <a:off x="7215800" y="1468475"/>
            <a:ext cx="4277100" cy="3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1. </a:t>
            </a:r>
            <a:endParaRPr b="1"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Подключите контроллер ТРИК к компьютеру по Wi-Fi. Запустите утилиту WinSCP.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011" name="Google Shape;2011;g29bf3e795cc_0_12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10800" y="1567942"/>
            <a:ext cx="6616149" cy="3722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6" name="Google Shape;2016;g29bf3e795cc_0_137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17" name="Google Shape;2017;g29bf3e795cc_0_137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WinSCP</a:t>
            </a:r>
            <a:endParaRPr/>
          </a:p>
        </p:txBody>
      </p:sp>
      <p:sp>
        <p:nvSpPr>
          <p:cNvPr id="2018" name="Google Shape;2018;g29bf3e795cc_0_137"/>
          <p:cNvSpPr txBox="1">
            <a:spLocks noGrp="1"/>
          </p:cNvSpPr>
          <p:nvPr>
            <p:ph type="body" idx="1"/>
          </p:nvPr>
        </p:nvSpPr>
        <p:spPr bwMode="auto">
          <a:xfrm>
            <a:off x="7215800" y="1468475"/>
            <a:ext cx="4277100" cy="3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2. </a:t>
            </a:r>
            <a:endParaRPr b="1"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Укажите IP-адрес контроллера и имя пользователя </a:t>
            </a:r>
            <a:r>
              <a:rPr lang="ru-RU" b="1" i="1">
                <a:solidFill>
                  <a:schemeClr val="dk1"/>
                </a:solidFill>
              </a:rPr>
              <a:t>root</a:t>
            </a:r>
            <a:r>
              <a:rPr lang="ru-RU">
                <a:solidFill>
                  <a:schemeClr val="dk1"/>
                </a:solidFill>
              </a:rPr>
              <a:t> в соответствующих полях. Нажмите кнопку </a:t>
            </a:r>
            <a:r>
              <a:rPr lang="ru-RU" b="1" i="1">
                <a:solidFill>
                  <a:schemeClr val="dk1"/>
                </a:solidFill>
              </a:rPr>
              <a:t>Login</a:t>
            </a:r>
            <a:r>
              <a:rPr lang="ru-RU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019" name="Google Shape;2019;g29bf3e795cc_0_13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38125" y="1257292"/>
            <a:ext cx="628650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4" name="Google Shape;2024;g29bf3e795cc_0_14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25" name="Google Shape;2025;g29bf3e795cc_0_145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WinSCP</a:t>
            </a:r>
            <a:endParaRPr/>
          </a:p>
        </p:txBody>
      </p:sp>
      <p:sp>
        <p:nvSpPr>
          <p:cNvPr id="2026" name="Google Shape;2026;g29bf3e795cc_0_145"/>
          <p:cNvSpPr txBox="1">
            <a:spLocks noGrp="1"/>
          </p:cNvSpPr>
          <p:nvPr>
            <p:ph type="body" idx="1"/>
          </p:nvPr>
        </p:nvSpPr>
        <p:spPr bwMode="auto">
          <a:xfrm>
            <a:off x="7215800" y="1468475"/>
            <a:ext cx="4277100" cy="3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3. </a:t>
            </a:r>
            <a:endParaRPr b="1"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В появившемся окне </a:t>
            </a:r>
            <a:r>
              <a:rPr lang="ru-RU" i="1">
                <a:solidFill>
                  <a:schemeClr val="dk1"/>
                </a:solidFill>
              </a:rPr>
              <a:t>Warning </a:t>
            </a:r>
            <a:r>
              <a:rPr lang="ru-RU">
                <a:solidFill>
                  <a:schemeClr val="dk1"/>
                </a:solidFill>
              </a:rPr>
              <a:t>выберите </a:t>
            </a:r>
            <a:r>
              <a:rPr lang="ru-RU" i="1">
                <a:solidFill>
                  <a:schemeClr val="dk1"/>
                </a:solidFill>
              </a:rPr>
              <a:t>Yes</a:t>
            </a:r>
            <a:endParaRPr i="1">
              <a:solidFill>
                <a:schemeClr val="dk1"/>
              </a:solidFill>
            </a:endParaRPr>
          </a:p>
        </p:txBody>
      </p:sp>
      <p:pic>
        <p:nvPicPr>
          <p:cNvPr id="2027" name="Google Shape;2027;g29bf3e795cc_0_145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38125" y="1409877"/>
            <a:ext cx="6127350" cy="382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2" name="Google Shape;2032;g29bf3e795cc_0_15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33" name="Google Shape;2033;g29bf3e795cc_0_153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WinSCP</a:t>
            </a:r>
            <a:endParaRPr/>
          </a:p>
        </p:txBody>
      </p:sp>
      <p:sp>
        <p:nvSpPr>
          <p:cNvPr id="2034" name="Google Shape;2034;g29bf3e795cc_0_153"/>
          <p:cNvSpPr txBox="1">
            <a:spLocks noGrp="1"/>
          </p:cNvSpPr>
          <p:nvPr>
            <p:ph type="body" idx="1"/>
          </p:nvPr>
        </p:nvSpPr>
        <p:spPr bwMode="auto">
          <a:xfrm>
            <a:off x="7484150" y="2803488"/>
            <a:ext cx="3998700" cy="19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В левой части окна отображается файловая система Вашего компьютера, а в правой - контроллера ТРИК.</a:t>
            </a:r>
            <a:endParaRPr i="1">
              <a:solidFill>
                <a:schemeClr val="dk1"/>
              </a:solidFill>
            </a:endParaRPr>
          </a:p>
        </p:txBody>
      </p:sp>
      <p:pic>
        <p:nvPicPr>
          <p:cNvPr id="2035" name="Google Shape;2035;g29bf3e795cc_0_15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914325" y="1369075"/>
            <a:ext cx="6377674" cy="4807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0" name="Google Shape;2040;g295e102160e_0_43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41" name="Google Shape;2041;g295e102160e_0_43"/>
          <p:cNvSpPr txBox="1">
            <a:spLocks noGrp="1"/>
          </p:cNvSpPr>
          <p:nvPr>
            <p:ph type="title"/>
          </p:nvPr>
        </p:nvSpPr>
        <p:spPr bwMode="auto">
          <a:xfrm>
            <a:off x="861998" y="377101"/>
            <a:ext cx="90345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300"/>
              <a:t>WinSCP</a:t>
            </a:r>
            <a:r>
              <a:rPr lang="ru-RU" sz="3300"/>
              <a:t>: подключение USB-камеры</a:t>
            </a:r>
            <a:endParaRPr sz="3300"/>
          </a:p>
        </p:txBody>
      </p:sp>
      <p:sp>
        <p:nvSpPr>
          <p:cNvPr id="2042" name="Google Shape;2042;g295e102160e_0_43"/>
          <p:cNvSpPr txBox="1">
            <a:spLocks noGrp="1"/>
          </p:cNvSpPr>
          <p:nvPr>
            <p:ph type="body" idx="1"/>
          </p:nvPr>
        </p:nvSpPr>
        <p:spPr bwMode="auto">
          <a:xfrm>
            <a:off x="1398075" y="1962900"/>
            <a:ext cx="3889200" cy="29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WinSCP</a:t>
            </a:r>
            <a:r>
              <a:rPr lang="ru-RU">
                <a:solidFill>
                  <a:schemeClr val="dk1"/>
                </a:solidFill>
              </a:rPr>
              <a:t> можно использовать для </a:t>
            </a:r>
            <a:r>
              <a:rPr lang="ru-RU" b="1">
                <a:solidFill>
                  <a:schemeClr val="dk1"/>
                </a:solidFill>
              </a:rPr>
              <a:t>изменения файла конфигурации контроллера</a:t>
            </a:r>
            <a:r>
              <a:rPr lang="ru-RU">
                <a:solidFill>
                  <a:schemeClr val="dk1"/>
                </a:solidFill>
              </a:rPr>
              <a:t> и подключать таким образом нестандартные устройства. Например - </a:t>
            </a:r>
            <a:r>
              <a:rPr lang="ru-RU" b="1">
                <a:solidFill>
                  <a:schemeClr val="dk1"/>
                </a:solidFill>
              </a:rPr>
              <a:t>USB-камеру.</a:t>
            </a:r>
            <a:r>
              <a:rPr lang="ru-RU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id="2043" name="Google Shape;2043;g295e102160e_0_4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096000" y="1141500"/>
            <a:ext cx="5062451" cy="5062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9" name="Google Shape;1889;g295e102160e_0_12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890" name="Google Shape;1890;g295e102160e_0_12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Сторонние утилиты</a:t>
            </a:r>
            <a:endParaRPr/>
          </a:p>
        </p:txBody>
      </p:sp>
      <p:sp>
        <p:nvSpPr>
          <p:cNvPr id="1891" name="Google Shape;1891;g295e102160e_0_12"/>
          <p:cNvSpPr txBox="1">
            <a:spLocks noGrp="1"/>
          </p:cNvSpPr>
          <p:nvPr>
            <p:ph type="body" idx="1"/>
          </p:nvPr>
        </p:nvSpPr>
        <p:spPr bwMode="auto">
          <a:xfrm>
            <a:off x="769700" y="1827300"/>
            <a:ext cx="4393800" cy="32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 TRIK Studio доступны четыре </a:t>
            </a:r>
            <a:r>
              <a:rPr lang="ru-RU" b="1"/>
              <a:t>сторонние утилиты</a:t>
            </a:r>
            <a:r>
              <a:rPr lang="ru-RU"/>
              <a:t>: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PuTTY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TRIK Gamepad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WinSCP</a:t>
            </a:r>
            <a:endParaRPr/>
          </a:p>
          <a:p>
            <a: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pPr>
            <a:r>
              <a:rPr lang="ru-RU"/>
              <a:t>TRIK Checkapp</a:t>
            </a:r>
            <a:endParaRPr/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/>
              <a:t>Утилита -  это вспомогательная компьютерная программа </a:t>
            </a:r>
            <a:endParaRPr/>
          </a:p>
        </p:txBody>
      </p:sp>
      <p:pic>
        <p:nvPicPr>
          <p:cNvPr id="1892" name="Google Shape;1892;g295e102160e_0_1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067650" y="1518837"/>
            <a:ext cx="6502674" cy="3820329"/>
          </a:xfrm>
          <a:prstGeom prst="rect">
            <a:avLst/>
          </a:prstGeom>
          <a:noFill/>
          <a:ln>
            <a:noFill/>
          </a:ln>
        </p:spPr>
      </p:pic>
      <p:sp>
        <p:nvSpPr>
          <p:cNvPr id="1893" name="Google Shape;1893;g295e102160e_0_12"/>
          <p:cNvSpPr/>
          <p:nvPr/>
        </p:nvSpPr>
        <p:spPr bwMode="auto">
          <a:xfrm>
            <a:off x="8380175" y="3304425"/>
            <a:ext cx="1260900" cy="8625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8" name="Google Shape;2048;g295e102160e_0_66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49" name="Google Shape;2049;g295e102160e_0_66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500"/>
              <a:t>WinSCP</a:t>
            </a:r>
            <a:r>
              <a:rPr lang="ru-RU" sz="3200"/>
              <a:t>: подключение USB-камеры</a:t>
            </a:r>
            <a:endParaRPr sz="3500"/>
          </a:p>
        </p:txBody>
      </p:sp>
      <p:pic>
        <p:nvPicPr>
          <p:cNvPr id="2050" name="Google Shape;2050;g295e102160e_0_66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38125" y="1227698"/>
            <a:ext cx="5630026" cy="424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051" name="Google Shape;2051;g295e102160e_0_66"/>
          <p:cNvSpPr txBox="1">
            <a:spLocks noGrp="1"/>
          </p:cNvSpPr>
          <p:nvPr>
            <p:ph type="body" idx="1"/>
          </p:nvPr>
        </p:nvSpPr>
        <p:spPr bwMode="auto">
          <a:xfrm>
            <a:off x="6907674" y="2604000"/>
            <a:ext cx="4552200" cy="16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Выполните шаги 1-3 подключения к контроллеру ТРИК через WinSCP.</a:t>
            </a:r>
            <a:endParaRPr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4. </a:t>
            </a:r>
            <a:endParaRPr b="1"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Перейдите в папку </a:t>
            </a:r>
            <a:r>
              <a:rPr lang="ru-RU" b="1" i="1">
                <a:solidFill>
                  <a:schemeClr val="dk1"/>
                </a:solidFill>
              </a:rPr>
              <a:t>trik</a:t>
            </a:r>
            <a:endParaRPr b="1" i="1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6" name="Google Shape;2056;g29bf3e795cc_0_179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57" name="Google Shape;2057;g29bf3e795cc_0_179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500"/>
              <a:t>WinSCP</a:t>
            </a:r>
            <a:r>
              <a:rPr lang="ru-RU" sz="3200"/>
              <a:t>: подключение USB-камеры</a:t>
            </a:r>
            <a:endParaRPr sz="3500"/>
          </a:p>
        </p:txBody>
      </p:sp>
      <p:sp>
        <p:nvSpPr>
          <p:cNvPr id="2058" name="Google Shape;2058;g29bf3e795cc_0_179"/>
          <p:cNvSpPr txBox="1">
            <a:spLocks noGrp="1"/>
          </p:cNvSpPr>
          <p:nvPr>
            <p:ph type="body" idx="1"/>
          </p:nvPr>
        </p:nvSpPr>
        <p:spPr bwMode="auto">
          <a:xfrm>
            <a:off x="6907674" y="2604000"/>
            <a:ext cx="4552200" cy="16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5. </a:t>
            </a:r>
            <a:endParaRPr b="1"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Перейдите в папку </a:t>
            </a:r>
            <a:r>
              <a:rPr lang="ru-RU" b="1" i="1">
                <a:solidFill>
                  <a:schemeClr val="dk1"/>
                </a:solidFill>
              </a:rPr>
              <a:t>configs -&gt; USB</a:t>
            </a:r>
            <a:endParaRPr b="1" i="1">
              <a:solidFill>
                <a:schemeClr val="dk1"/>
              </a:solidFill>
            </a:endParaRPr>
          </a:p>
        </p:txBody>
      </p:sp>
      <p:pic>
        <p:nvPicPr>
          <p:cNvPr id="2059" name="Google Shape;2059;g29bf3e795cc_0_17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19076" y="1416179"/>
            <a:ext cx="4429125" cy="210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0" name="Google Shape;2060;g29bf3e795cc_0_179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819075" y="3633825"/>
            <a:ext cx="4479650" cy="20309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5" name="Google Shape;2065;g29bf3e795cc_0_18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66" name="Google Shape;2066;g29bf3e795cc_0_188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500"/>
              <a:t>WinSCP</a:t>
            </a:r>
            <a:r>
              <a:rPr lang="ru-RU" sz="3200"/>
              <a:t>: подключение USB-камеры</a:t>
            </a:r>
            <a:endParaRPr sz="3500"/>
          </a:p>
        </p:txBody>
      </p:sp>
      <p:sp>
        <p:nvSpPr>
          <p:cNvPr id="2067" name="Google Shape;2067;g29bf3e795cc_0_188"/>
          <p:cNvSpPr txBox="1">
            <a:spLocks noGrp="1"/>
          </p:cNvSpPr>
          <p:nvPr>
            <p:ph type="body" idx="1"/>
          </p:nvPr>
        </p:nvSpPr>
        <p:spPr bwMode="auto">
          <a:xfrm>
            <a:off x="6907674" y="2604000"/>
            <a:ext cx="4552200" cy="16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7. </a:t>
            </a:r>
            <a:endParaRPr b="1"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Перейдите в папку </a:t>
            </a:r>
            <a:r>
              <a:rPr lang="ru-RU" b="1">
                <a:solidFill>
                  <a:schemeClr val="dk1"/>
                </a:solidFill>
              </a:rPr>
              <a:t>system-</a:t>
            </a:r>
            <a:r>
              <a:rPr lang="ru-RU" b="1" i="1">
                <a:solidFill>
                  <a:schemeClr val="dk1"/>
                </a:solidFill>
              </a:rPr>
              <a:t>config </a:t>
            </a:r>
            <a:endParaRPr b="1" i="1">
              <a:solidFill>
                <a:schemeClr val="dk1"/>
              </a:solidFill>
            </a:endParaRPr>
          </a:p>
        </p:txBody>
      </p:sp>
      <p:pic>
        <p:nvPicPr>
          <p:cNvPr id="2068" name="Google Shape;2068;g29bf3e795cc_0_18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38125" y="2440027"/>
            <a:ext cx="5685025" cy="19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3" name="Google Shape;2073;g29bf3e795cc_0_197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74" name="Google Shape;2074;g29bf3e795cc_0_197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3500"/>
              <a:t>WinSCP</a:t>
            </a:r>
            <a:r>
              <a:rPr lang="ru-RU" sz="3200"/>
              <a:t>: подключение USB-камеры</a:t>
            </a:r>
            <a:endParaRPr sz="3500"/>
          </a:p>
        </p:txBody>
      </p:sp>
      <p:sp>
        <p:nvSpPr>
          <p:cNvPr id="2075" name="Google Shape;2075;g29bf3e795cc_0_197"/>
          <p:cNvSpPr txBox="1">
            <a:spLocks noGrp="1"/>
          </p:cNvSpPr>
          <p:nvPr>
            <p:ph type="body" idx="1"/>
          </p:nvPr>
        </p:nvSpPr>
        <p:spPr bwMode="auto">
          <a:xfrm>
            <a:off x="6728750" y="1033900"/>
            <a:ext cx="4552200" cy="3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8. </a:t>
            </a:r>
            <a:endParaRPr b="1"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>
                <a:solidFill>
                  <a:schemeClr val="dk1"/>
                </a:solidFill>
              </a:rPr>
              <a:t>В открывшемся файле на 62 строке найдите название скрипта </a:t>
            </a:r>
            <a:r>
              <a:rPr lang="ru-RU" b="1" i="1">
                <a:solidFill>
                  <a:schemeClr val="dk1"/>
                </a:solidFill>
              </a:rPr>
              <a:t>line-sensor-ov7670</a:t>
            </a:r>
            <a:r>
              <a:rPr lang="ru-RU">
                <a:solidFill>
                  <a:schemeClr val="dk1"/>
                </a:solidFill>
              </a:rPr>
              <a:t> и исправьте его на </a:t>
            </a:r>
            <a:r>
              <a:rPr lang="ru-RU" b="1" i="1">
                <a:solidFill>
                  <a:schemeClr val="dk1"/>
                </a:solidFill>
              </a:rPr>
              <a:t>line-sensor-webcam</a:t>
            </a:r>
            <a:r>
              <a:rPr lang="ru-RU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endParaRPr b="1" i="1">
              <a:solidFill>
                <a:schemeClr val="dk1"/>
              </a:solidFill>
            </a:endParaRPr>
          </a:p>
        </p:txBody>
      </p:sp>
      <p:pic>
        <p:nvPicPr>
          <p:cNvPr id="2076" name="Google Shape;2076;g29bf3e795cc_0_19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77900" y="1100025"/>
            <a:ext cx="5218099" cy="2858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7" name="Google Shape;2077;g29bf3e795cc_0_19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192075" y="3179425"/>
            <a:ext cx="5317451" cy="2927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8" name="Google Shape;2078;g29bf3e795cc_0_197"/>
          <p:cNvSpPr txBox="1"/>
          <p:nvPr/>
        </p:nvSpPr>
        <p:spPr bwMode="auto">
          <a:xfrm>
            <a:off x="977275" y="4373500"/>
            <a:ext cx="4459500" cy="1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Сохраните изменения, нажав </a:t>
            </a:r>
            <a:r>
              <a:rPr lang="ru-RU" sz="2200" b="1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Ctrl+s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или на иконку «дискеты» в левом верхнем углу, и закройте редактор.</a:t>
            </a:r>
            <a:r>
              <a:rPr lang="ru-RU" sz="2200" b="1" i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sz="2200" b="1" i="1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79" name="Google Shape;2079;g29bf3e795cc_0_197"/>
          <p:cNvSpPr/>
          <p:nvPr/>
        </p:nvSpPr>
        <p:spPr bwMode="auto">
          <a:xfrm>
            <a:off x="3313075" y="2467625"/>
            <a:ext cx="1461000" cy="365100"/>
          </a:xfrm>
          <a:prstGeom prst="ellipse">
            <a:avLst/>
          </a:prstGeom>
          <a:noFill/>
          <a:ln w="2857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080" name="Google Shape;2080;g29bf3e795cc_0_197"/>
          <p:cNvSpPr/>
          <p:nvPr/>
        </p:nvSpPr>
        <p:spPr bwMode="auto">
          <a:xfrm>
            <a:off x="8673575" y="4607850"/>
            <a:ext cx="1461000" cy="365100"/>
          </a:xfrm>
          <a:prstGeom prst="ellipse">
            <a:avLst/>
          </a:prstGeom>
          <a:noFill/>
          <a:ln w="28575" cap="flat" cmpd="sng">
            <a:solidFill>
              <a:srgbClr val="E0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2" name="Google Shape;2092;g295e102160e_0_5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93" name="Google Shape;2093;g295e102160e_0_55"/>
          <p:cNvSpPr txBox="1">
            <a:spLocks noGrp="1"/>
          </p:cNvSpPr>
          <p:nvPr>
            <p:ph type="title"/>
          </p:nvPr>
        </p:nvSpPr>
        <p:spPr bwMode="auto">
          <a:xfrm>
            <a:off x="924343" y="457250"/>
            <a:ext cx="9057857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 sz="2600"/>
              <a:t>WinSCP</a:t>
            </a:r>
            <a:r>
              <a:rPr lang="ru-RU" sz="2600"/>
              <a:t>: подключение </a:t>
            </a:r>
            <a:r>
              <a:rPr lang="ru-RU" sz="2600"/>
              <a:t>мышки (джойстика)</a:t>
            </a:r>
            <a:endParaRPr sz="2600"/>
          </a:p>
        </p:txBody>
      </p:sp>
      <p:sp>
        <p:nvSpPr>
          <p:cNvPr id="6" name="Google Shape;2075;g29bf3e795cc_0_197"/>
          <p:cNvSpPr txBox="1"/>
          <p:nvPr/>
        </p:nvSpPr>
        <p:spPr bwMode="auto">
          <a:xfrm>
            <a:off x="844198" y="1069250"/>
            <a:ext cx="10581184" cy="3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 algn="just">
              <a:buFont typeface="Arial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1 </a:t>
            </a:r>
            <a:r>
              <a:rPr lang="ru-RU">
                <a:solidFill>
                  <a:schemeClr val="dk1"/>
                </a:solidFill>
              </a:rPr>
              <a:t>Подключить контроллер к компьютеру</a:t>
            </a:r>
            <a:endParaRPr lang="ru-RU" b="1">
              <a:solidFill>
                <a:schemeClr val="dk1"/>
              </a:solidFill>
            </a:endParaRPr>
          </a:p>
          <a:p>
            <a:pPr marL="0" indent="0" algn="just">
              <a:buFont typeface="Arial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2 </a:t>
            </a:r>
            <a:r>
              <a:rPr lang="ru-RU">
                <a:solidFill>
                  <a:schemeClr val="dk1"/>
                </a:solidFill>
              </a:rPr>
              <a:t>Запустить утилиту </a:t>
            </a:r>
            <a:r>
              <a:rPr lang="en-US">
                <a:solidFill>
                  <a:schemeClr val="dk1"/>
                </a:solidFill>
              </a:rPr>
              <a:t>WinSCP</a:t>
            </a:r>
            <a:r>
              <a:rPr lang="en-US">
                <a:solidFill>
                  <a:schemeClr val="dk1"/>
                </a:solidFill>
              </a:rPr>
              <a:t>, </a:t>
            </a:r>
            <a:r>
              <a:rPr lang="ru-RU">
                <a:solidFill>
                  <a:schemeClr val="dk1"/>
                </a:solidFill>
              </a:rPr>
              <a:t>перейти по пути </a:t>
            </a:r>
            <a:r>
              <a:rPr lang="en-US">
                <a:solidFill>
                  <a:schemeClr val="dk1"/>
                </a:solidFill>
              </a:rPr>
              <a:t>/dev/input/by-path</a:t>
            </a:r>
            <a:r>
              <a:rPr lang="en-US">
                <a:solidFill>
                  <a:schemeClr val="dk1"/>
                </a:solidFill>
              </a:rPr>
              <a:t>/</a:t>
            </a:r>
            <a:r>
              <a:rPr lang="ru-RU">
                <a:solidFill>
                  <a:schemeClr val="dk1"/>
                </a:solidFill>
              </a:rPr>
              <a:t> и запомнить файлы, которые там находятся</a:t>
            </a:r>
            <a:endParaRPr/>
          </a:p>
          <a:p>
            <a:pPr marL="0" indent="0" algn="just"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</a:t>
            </a:r>
            <a:r>
              <a:rPr lang="ru-RU" b="1">
                <a:solidFill>
                  <a:schemeClr val="dk1"/>
                </a:solidFill>
              </a:rPr>
              <a:t>3 </a:t>
            </a:r>
            <a:r>
              <a:rPr lang="ru-RU">
                <a:solidFill>
                  <a:schemeClr val="dk1"/>
                </a:solidFill>
              </a:rPr>
              <a:t>Подключить мышку к контроллеру</a:t>
            </a:r>
            <a:endParaRPr/>
          </a:p>
          <a:p>
            <a:pPr marL="0" indent="0" algn="just"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</a:t>
            </a:r>
            <a:r>
              <a:rPr lang="ru-RU" b="1">
                <a:solidFill>
                  <a:schemeClr val="dk1"/>
                </a:solidFill>
              </a:rPr>
              <a:t>4 </a:t>
            </a:r>
            <a:r>
              <a:rPr lang="ru-RU">
                <a:solidFill>
                  <a:schemeClr val="dk1"/>
                </a:solidFill>
              </a:rPr>
              <a:t>Перезагрузить контроллер</a:t>
            </a:r>
            <a:endParaRPr lang="ru-RU">
              <a:solidFill>
                <a:schemeClr val="dk1"/>
              </a:solidFill>
            </a:endParaRPr>
          </a:p>
          <a:p>
            <a:pPr marL="0" indent="0" algn="just">
              <a:buNone/>
              <a:defRPr/>
            </a:pPr>
            <a:endParaRPr lang="ru-RU">
              <a:solidFill>
                <a:schemeClr val="dk1"/>
              </a:solidFill>
            </a:endParaRPr>
          </a:p>
          <a:p>
            <a:pPr marL="0" indent="0" algn="just">
              <a:buFont typeface="Arial"/>
              <a:buNone/>
              <a:defRPr/>
            </a:pPr>
            <a:endParaRPr lang="ru-RU">
              <a:solidFill>
                <a:schemeClr val="dk1"/>
              </a:solidFill>
            </a:endParaRPr>
          </a:p>
          <a:p>
            <a:pPr marL="0" indent="0" algn="just">
              <a:buFont typeface="Arial"/>
              <a:buNone/>
              <a:defRPr/>
            </a:pPr>
            <a:endParaRPr lang="ru-RU" b="1" i="1">
              <a:solidFill>
                <a:schemeClr val="dk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888103" y="3964767"/>
            <a:ext cx="4364122" cy="22628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025580" y="4545759"/>
            <a:ext cx="2328220" cy="1639455"/>
          </a:xfrm>
          <a:prstGeom prst="rect">
            <a:avLst/>
          </a:prstGeom>
        </p:spPr>
      </p:pic>
      <p:sp>
        <p:nvSpPr>
          <p:cNvPr id="12" name="Стрелка влево 11"/>
          <p:cNvSpPr/>
          <p:nvPr/>
        </p:nvSpPr>
        <p:spPr bwMode="auto">
          <a:xfrm>
            <a:off x="5940906" y="5398072"/>
            <a:ext cx="2959291" cy="22661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093;g295e102160e_0_55"/>
          <p:cNvSpPr txBox="1">
            <a:spLocks noGrp="1"/>
          </p:cNvSpPr>
          <p:nvPr>
            <p:ph type="title"/>
          </p:nvPr>
        </p:nvSpPr>
        <p:spPr bwMode="auto">
          <a:xfrm>
            <a:off x="875071" y="423274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4800"/>
              <a:defRPr/>
            </a:pPr>
            <a:r>
              <a:rPr lang="ru-RU" sz="2600"/>
              <a:t>Подключение </a:t>
            </a:r>
            <a:r>
              <a:rPr lang="ru-RU" sz="2600"/>
              <a:t>мышки (джойстика)</a:t>
            </a:r>
            <a:endParaRPr sz="2600"/>
          </a:p>
        </p:txBody>
      </p:sp>
      <p:sp>
        <p:nvSpPr>
          <p:cNvPr id="5" name="Google Shape;2075;g29bf3e795cc_0_197"/>
          <p:cNvSpPr txBox="1"/>
          <p:nvPr/>
        </p:nvSpPr>
        <p:spPr bwMode="auto">
          <a:xfrm>
            <a:off x="705653" y="1035274"/>
            <a:ext cx="11006055" cy="4635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371600" marR="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 algn="just">
              <a:buFont typeface="Arial"/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5</a:t>
            </a:r>
            <a:endParaRPr/>
          </a:p>
          <a:p>
            <a:pPr marL="0" indent="0" algn="just">
              <a:buNone/>
              <a:defRPr/>
            </a:pPr>
            <a:r>
              <a:rPr lang="ru-RU">
                <a:solidFill>
                  <a:schemeClr val="dk1"/>
                </a:solidFill>
              </a:rPr>
              <a:t>Подключить контроллер к компьютеру</a:t>
            </a:r>
            <a:endParaRPr/>
          </a:p>
          <a:p>
            <a:pPr marL="0" indent="0" algn="just">
              <a:buNone/>
              <a:defRPr/>
            </a:pPr>
            <a:r>
              <a:rPr lang="ru-RU" b="1">
                <a:solidFill>
                  <a:schemeClr val="dk1"/>
                </a:solidFill>
              </a:rPr>
              <a:t>Шаг 6</a:t>
            </a:r>
            <a:endParaRPr/>
          </a:p>
          <a:p>
            <a:pPr marL="0" indent="0" algn="just">
              <a:buNone/>
              <a:defRPr/>
            </a:pPr>
            <a:r>
              <a:rPr lang="ru-RU">
                <a:solidFill>
                  <a:schemeClr val="dk1"/>
                </a:solidFill>
              </a:rPr>
              <a:t>Запустить утилиту </a:t>
            </a:r>
            <a:r>
              <a:rPr lang="en-US">
                <a:solidFill>
                  <a:schemeClr val="dk1"/>
                </a:solidFill>
              </a:rPr>
              <a:t>WinSCP</a:t>
            </a:r>
            <a:r>
              <a:rPr lang="en-US">
                <a:solidFill>
                  <a:schemeClr val="dk1"/>
                </a:solidFill>
              </a:rPr>
              <a:t>, </a:t>
            </a:r>
            <a:r>
              <a:rPr lang="ru-RU">
                <a:solidFill>
                  <a:schemeClr val="dk1"/>
                </a:solidFill>
              </a:rPr>
              <a:t>перейти по пути </a:t>
            </a:r>
            <a:r>
              <a:rPr lang="en-US">
                <a:solidFill>
                  <a:schemeClr val="dk1"/>
                </a:solidFill>
              </a:rPr>
              <a:t>/dev/input/by-path/</a:t>
            </a:r>
            <a:r>
              <a:rPr lang="ru-RU">
                <a:solidFill>
                  <a:schemeClr val="dk1"/>
                </a:solidFill>
              </a:rPr>
              <a:t> и найти файл который появился после </a:t>
            </a:r>
            <a:r>
              <a:rPr lang="ru-RU">
                <a:solidFill>
                  <a:schemeClr val="dk1"/>
                </a:solidFill>
              </a:rPr>
              <a:t>перезагрузки контроллера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47347" y="3562313"/>
            <a:ext cx="5364143" cy="21827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 bwMode="auto">
          <a:xfrm>
            <a:off x="875070" y="1053746"/>
            <a:ext cx="10855112" cy="3966595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2000" b="1">
                <a:solidFill>
                  <a:schemeClr val="dk1"/>
                </a:solidFill>
              </a:rPr>
              <a:t>Шаг </a:t>
            </a:r>
            <a:r>
              <a:rPr lang="ru-RU" sz="2000" b="1">
                <a:solidFill>
                  <a:schemeClr val="dk1"/>
                </a:solidFill>
              </a:rPr>
              <a:t>7</a:t>
            </a:r>
            <a:endParaRPr lang="ru-RU" sz="2000" b="1">
              <a:solidFill>
                <a:schemeClr val="dk1"/>
              </a:solidFill>
            </a:endParaRPr>
          </a:p>
          <a:p>
            <a:pPr marL="0" indent="0">
              <a:buNone/>
              <a:defRPr/>
            </a:pPr>
            <a:r>
              <a:rPr lang="ru-RU" sz="2000">
                <a:solidFill>
                  <a:schemeClr val="dk1"/>
                </a:solidFill>
              </a:rPr>
              <a:t>Запустить утилиту </a:t>
            </a:r>
            <a:r>
              <a:rPr lang="en-US" sz="2000">
                <a:solidFill>
                  <a:schemeClr val="dk1"/>
                </a:solidFill>
              </a:rPr>
              <a:t>PuTTY</a:t>
            </a:r>
            <a:r>
              <a:rPr lang="ru-RU" sz="2000">
                <a:solidFill>
                  <a:schemeClr val="dk1"/>
                </a:solidFill>
              </a:rPr>
              <a:t>.</a:t>
            </a:r>
            <a:r>
              <a:rPr lang="ru-RU" sz="2000"/>
              <a:t> </a:t>
            </a:r>
            <a:r>
              <a:rPr lang="ru-RU" sz="2000">
                <a:solidFill>
                  <a:schemeClr val="dk1"/>
                </a:solidFill>
              </a:rPr>
              <a:t>С помощью команд в </a:t>
            </a:r>
            <a:r>
              <a:rPr lang="en-US" sz="2000">
                <a:solidFill>
                  <a:schemeClr val="dk1"/>
                </a:solidFill>
              </a:rPr>
              <a:t>PuTTY</a:t>
            </a:r>
            <a:r>
              <a:rPr lang="ru-RU" sz="2000">
                <a:solidFill>
                  <a:schemeClr val="dk1"/>
                </a:solidFill>
              </a:rPr>
              <a:t> перейти по пути </a:t>
            </a:r>
            <a:r>
              <a:rPr lang="en-US" sz="2000">
                <a:solidFill>
                  <a:schemeClr val="dk1"/>
                </a:solidFill>
              </a:rPr>
              <a:t>/dev/input/by-path/</a:t>
            </a:r>
            <a:endParaRPr lang="ru-RU" sz="2000">
              <a:solidFill>
                <a:schemeClr val="dk1"/>
              </a:solidFill>
            </a:endParaRPr>
          </a:p>
          <a:p>
            <a:pPr marL="0" indent="0">
              <a:buNone/>
              <a:defRPr/>
            </a:pPr>
            <a:r>
              <a:rPr lang="ru-RU" sz="2000">
                <a:solidFill>
                  <a:schemeClr val="dk1"/>
                </a:solidFill>
              </a:rPr>
              <a:t>Запустить </a:t>
            </a:r>
            <a:r>
              <a:rPr lang="ru-RU" sz="2000">
                <a:solidFill>
                  <a:schemeClr val="dk1"/>
                </a:solidFill>
              </a:rPr>
              <a:t>команду </a:t>
            </a:r>
            <a:r>
              <a:rPr lang="en-US" sz="2000">
                <a:solidFill>
                  <a:schemeClr val="dk1"/>
                </a:solidFill>
              </a:rPr>
              <a:t>evtest</a:t>
            </a:r>
            <a:r>
              <a:rPr lang="en-US" sz="2000">
                <a:solidFill>
                  <a:schemeClr val="dk1"/>
                </a:solidFill>
              </a:rPr>
              <a:t> </a:t>
            </a:r>
            <a:r>
              <a:rPr lang="ru-RU" sz="2000">
                <a:solidFill>
                  <a:schemeClr val="dk1"/>
                </a:solidFill>
              </a:rPr>
              <a:t>(</a:t>
            </a:r>
            <a:r>
              <a:rPr lang="en-US" sz="2000">
                <a:solidFill>
                  <a:schemeClr val="dk1"/>
                </a:solidFill>
              </a:rPr>
              <a:t>/</a:t>
            </a:r>
            <a:r>
              <a:rPr lang="en-US" sz="2000">
                <a:solidFill>
                  <a:schemeClr val="dk1"/>
                </a:solidFill>
              </a:rPr>
              <a:t>dev/input/by-path/</a:t>
            </a:r>
            <a:r>
              <a:rPr lang="ru-RU" sz="2000">
                <a:solidFill>
                  <a:schemeClr val="dk1"/>
                </a:solidFill>
              </a:rPr>
              <a:t>название появившегося файла)</a:t>
            </a:r>
            <a:br>
              <a:rPr lang="ru-RU" sz="2000">
                <a:solidFill>
                  <a:schemeClr val="dk1"/>
                </a:solidFill>
              </a:rPr>
            </a:br>
            <a:r>
              <a:rPr lang="ru-RU" sz="2000">
                <a:solidFill>
                  <a:schemeClr val="dk1"/>
                </a:solidFill>
              </a:rPr>
              <a:t>Пример: </a:t>
            </a:r>
            <a:r>
              <a:rPr lang="en-US" sz="2000">
                <a:solidFill>
                  <a:schemeClr val="dk1"/>
                </a:solidFill>
              </a:rPr>
              <a:t>evtest</a:t>
            </a:r>
            <a:r>
              <a:rPr lang="en-US" sz="2000">
                <a:solidFill>
                  <a:schemeClr val="dk1"/>
                </a:solidFill>
              </a:rPr>
              <a:t> </a:t>
            </a:r>
            <a:r>
              <a:rPr lang="en-US" sz="2000">
                <a:solidFill>
                  <a:schemeClr val="dk1"/>
                </a:solidFill>
              </a:rPr>
              <a:t>/dev/input/by-path/platform-musb-hdrc-usb-0:1:1.0-event-mouse</a:t>
            </a:r>
            <a:endParaRPr lang="ru-RU" sz="2000">
              <a:solidFill>
                <a:schemeClr val="dk1"/>
              </a:solidFill>
            </a:endParaRPr>
          </a:p>
          <a:p>
            <a:pPr marL="0" indent="0" algn="just">
              <a:buNone/>
              <a:defRPr/>
            </a:pPr>
            <a:endParaRPr lang="ru-RU">
              <a:solidFill>
                <a:schemeClr val="dk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875070" y="441746"/>
            <a:ext cx="8802900" cy="612000"/>
          </a:xfrm>
        </p:spPr>
        <p:txBody>
          <a:bodyPr/>
          <a:lstStyle/>
          <a:p>
            <a:pPr>
              <a:defRPr/>
            </a:pPr>
            <a:r>
              <a:rPr lang="ru-RU" sz="2600"/>
              <a:t>Подключение мышки (джойстика)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89144" y="2881835"/>
            <a:ext cx="8513095" cy="21385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 bwMode="auto">
          <a:xfrm>
            <a:off x="865834" y="1072219"/>
            <a:ext cx="10275591" cy="4215977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ru-RU" sz="2400" b="1">
                <a:solidFill>
                  <a:schemeClr val="dk1"/>
                </a:solidFill>
              </a:rPr>
              <a:t>Шаг 8</a:t>
            </a:r>
            <a:endParaRPr/>
          </a:p>
          <a:p>
            <a:pPr marL="0" indent="0" algn="just">
              <a:buNone/>
              <a:defRPr/>
            </a:pPr>
            <a:r>
              <a:rPr lang="ru-RU" sz="2400">
                <a:solidFill>
                  <a:schemeClr val="dk1"/>
                </a:solidFill>
              </a:rPr>
              <a:t>Нажимая на различные кнопки на мышке, посмотреть их код</a:t>
            </a:r>
            <a:endParaRPr/>
          </a:p>
          <a:p>
            <a:pPr marL="0" indent="0" algn="just">
              <a:buNone/>
              <a:defRPr/>
            </a:pPr>
            <a:r>
              <a:rPr lang="ru-RU" sz="2400">
                <a:solidFill>
                  <a:schemeClr val="dk1"/>
                </a:solidFill>
              </a:rPr>
              <a:t>Например, код для левой кнопки мышки – 272</a:t>
            </a:r>
            <a:endParaRPr/>
          </a:p>
          <a:p>
            <a:pPr marL="114300" indent="0">
              <a:buNone/>
              <a:defRPr/>
            </a:pPr>
            <a:endParaRPr lang="ru-RU" sz="2000">
              <a:solidFill>
                <a:schemeClr val="dk1"/>
              </a:solidFill>
            </a:endParaRPr>
          </a:p>
          <a:p>
            <a:pPr marL="114300" indent="0">
              <a:buNone/>
              <a:defRPr/>
            </a:pPr>
            <a:endParaRPr lang="ru-RU"/>
          </a:p>
          <a:p>
            <a:pPr marL="114300" indent="0">
              <a:buNone/>
              <a:defRPr/>
            </a:pPr>
            <a:endParaRPr lang="ru-RU"/>
          </a:p>
          <a:p>
            <a:pPr marL="114300" indent="0">
              <a:buNone/>
              <a:defRPr/>
            </a:pPr>
            <a:endParaRPr lang="ru-RU"/>
          </a:p>
          <a:p>
            <a:pPr marL="114300" indent="0">
              <a:buNone/>
              <a:defRPr/>
            </a:pPr>
            <a:r>
              <a:rPr lang="ru-RU" sz="2400">
                <a:solidFill>
                  <a:schemeClr val="dk1"/>
                </a:solidFill>
              </a:rPr>
              <a:t>Код </a:t>
            </a:r>
            <a:r>
              <a:rPr lang="ru-RU" sz="2400">
                <a:solidFill>
                  <a:schemeClr val="dk1"/>
                </a:solidFill>
              </a:rPr>
              <a:t>для </a:t>
            </a:r>
            <a:r>
              <a:rPr lang="ru-RU" sz="2400">
                <a:solidFill>
                  <a:schemeClr val="dk1"/>
                </a:solidFill>
              </a:rPr>
              <a:t>правой </a:t>
            </a:r>
            <a:r>
              <a:rPr lang="ru-RU" sz="2400">
                <a:solidFill>
                  <a:schemeClr val="dk1"/>
                </a:solidFill>
              </a:rPr>
              <a:t>кнопки мышки – </a:t>
            </a:r>
            <a:r>
              <a:rPr lang="ru-RU" sz="2400">
                <a:solidFill>
                  <a:schemeClr val="dk1"/>
                </a:solidFill>
              </a:rPr>
              <a:t>273</a:t>
            </a:r>
            <a:endParaRPr lang="ru-RU" sz="2400">
              <a:solidFill>
                <a:schemeClr val="dk1"/>
              </a:solidFill>
            </a:endParaRPr>
          </a:p>
          <a:p>
            <a:pPr marL="114300" indent="0">
              <a:buNone/>
              <a:defRPr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865834" y="460219"/>
            <a:ext cx="8802900" cy="612000"/>
          </a:xfrm>
        </p:spPr>
        <p:txBody>
          <a:bodyPr/>
          <a:lstStyle/>
          <a:p>
            <a:pPr>
              <a:defRPr/>
            </a:pPr>
            <a:r>
              <a:rPr lang="ru-RU" sz="2600"/>
              <a:t>Подключение мышки (джойстика)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0489" y="2855334"/>
            <a:ext cx="10294494" cy="13287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30489" y="4844230"/>
            <a:ext cx="10294494" cy="1272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 bwMode="auto">
          <a:xfrm>
            <a:off x="738909" y="1038270"/>
            <a:ext cx="11203709" cy="655782"/>
          </a:xfrm>
        </p:spPr>
        <p:txBody>
          <a:bodyPr>
            <a:noAutofit/>
          </a:bodyPr>
          <a:lstStyle/>
          <a:p>
            <a:pPr marL="114300" indent="0">
              <a:buNone/>
              <a:defRPr/>
            </a:pPr>
            <a:r>
              <a:rPr lang="ru-RU" sz="2000" b="1"/>
              <a:t>Шаг 9 </a:t>
            </a:r>
            <a:r>
              <a:rPr lang="ru-RU" sz="2000"/>
              <a:t>Скоприровать</a:t>
            </a:r>
            <a:r>
              <a:rPr lang="ru-RU" sz="2000"/>
              <a:t> готовый скрипт для мышки или джойстика в </a:t>
            </a:r>
            <a:r>
              <a:rPr lang="en-US" sz="2000"/>
              <a:t>TRIK Studio </a:t>
            </a:r>
            <a:r>
              <a:rPr lang="ru-RU" sz="2000"/>
              <a:t>и изменить, как вам необходимо. Запустить программу на роботе и проверить, что все работает. Мышка подключена!</a:t>
            </a:r>
            <a:endParaRPr/>
          </a:p>
          <a:p>
            <a:pPr marL="114300" indent="0">
              <a:buNone/>
              <a:defRPr/>
            </a:pPr>
            <a:r>
              <a:rPr lang="ru-RU" sz="2000"/>
              <a:t>В примере, при нажатии левой кнопки мыши в консоль выводится фраза </a:t>
            </a:r>
            <a:r>
              <a:rPr lang="en-US" sz="2000"/>
              <a:t>“Hello, TRIK!”, </a:t>
            </a:r>
            <a:r>
              <a:rPr lang="ru-RU" sz="2000"/>
              <a:t>а при нажатии правой фраза </a:t>
            </a:r>
            <a:r>
              <a:rPr lang="en-US" sz="2000"/>
              <a:t>“Hello, World”. </a:t>
            </a:r>
            <a:r>
              <a:rPr lang="ru-RU" sz="2000"/>
              <a:t>При нажатии любой другой, выводится </a:t>
            </a:r>
            <a:r>
              <a:rPr lang="en-US" sz="2000"/>
              <a:t>“Unknown button” </a:t>
            </a:r>
            <a:r>
              <a:rPr lang="ru-RU" sz="2000"/>
              <a:t>и код кнопки. </a:t>
            </a:r>
            <a:endParaRPr lang="ru-RU" sz="200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914400" y="432509"/>
            <a:ext cx="8802900" cy="612000"/>
          </a:xfrm>
        </p:spPr>
        <p:txBody>
          <a:bodyPr/>
          <a:lstStyle/>
          <a:p>
            <a:pPr>
              <a:defRPr/>
            </a:pPr>
            <a:r>
              <a:rPr lang="ru-RU" sz="2600"/>
              <a:t>Подключение мышки (джойстика)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14400" y="2816999"/>
            <a:ext cx="6437747" cy="31516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 bwMode="auto">
          <a:xfrm>
            <a:off x="5179104" y="5097042"/>
            <a:ext cx="71489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u="sng">
                <a:hlinkClick r:id="rId3" tooltip="https://github.com/trikset/trikRuntime/blob/master/trikScriptRunner/system.js#L25"/>
              </a:rPr>
              <a:t>https://github.com/trikset/trikRuntime/blob/master/trikScriptRunner/system.js#L25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7149938" y="5532827"/>
            <a:ext cx="26901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/>
              <a:t>Ссылка на  </a:t>
            </a:r>
            <a:r>
              <a:rPr lang="ru-RU" b="1"/>
              <a:t>готовый скрипт 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702982" y="2837234"/>
            <a:ext cx="2336944" cy="1028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 bwMode="auto">
          <a:xfrm>
            <a:off x="838124" y="1311487"/>
            <a:ext cx="11106225" cy="2932200"/>
          </a:xfrm>
        </p:spPr>
        <p:txBody>
          <a:bodyPr/>
          <a:lstStyle/>
          <a:p>
            <a:pPr marL="114300" indent="0">
              <a:buNone/>
              <a:defRPr/>
            </a:pPr>
            <a:r>
              <a:rPr lang="ru-RU"/>
              <a:t>1.Самостоятельно подключите мышь или джойстик к контроллеру и создайте программу для передвижения вперед, назад и поворотов на различные кнопки.</a:t>
            </a: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Задания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8" name="Google Shape;1898;g295e102160e_0_19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899" name="Google Shape;1899;g295e102160e_0_19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TRIK Gamepad</a:t>
            </a:r>
            <a:endParaRPr/>
          </a:p>
        </p:txBody>
      </p:sp>
      <p:sp>
        <p:nvSpPr>
          <p:cNvPr id="1900" name="Google Shape;1900;g295e102160e_0_19"/>
          <p:cNvSpPr txBox="1">
            <a:spLocks noGrp="1"/>
          </p:cNvSpPr>
          <p:nvPr>
            <p:ph type="body" idx="1"/>
          </p:nvPr>
        </p:nvSpPr>
        <p:spPr bwMode="auto">
          <a:xfrm>
            <a:off x="6169025" y="4294200"/>
            <a:ext cx="5257800" cy="18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Утилиту </a:t>
            </a:r>
            <a:r>
              <a:rPr lang="ru-RU" b="1" i="1"/>
              <a:t>TRIK Gamepad</a:t>
            </a:r>
            <a:r>
              <a:rPr lang="ru-RU"/>
              <a:t> можно использовать как пульт дистанционного управления роботом.</a:t>
            </a:r>
            <a:br>
              <a:rPr lang="ru-RU"/>
            </a:br>
            <a:endParaRPr/>
          </a:p>
        </p:txBody>
      </p:sp>
      <p:pic>
        <p:nvPicPr>
          <p:cNvPr id="1901" name="Google Shape;1901;g295e102160e_0_1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685725" y="1232800"/>
            <a:ext cx="5257801" cy="4889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2" name="Google Shape;1902;g295e102160e_0_1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145625" y="1232801"/>
            <a:ext cx="5340698" cy="284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" name="Google Shape;1242;p55"/>
          <p:cNvSpPr txBox="1"/>
          <p:nvPr/>
        </p:nvSpPr>
        <p:spPr bwMode="auto"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7" name="Google Shape;1907;g295e102160e_0_25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908" name="Google Shape;1908;g295e102160e_0_25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TRIK Checkapp</a:t>
            </a:r>
            <a:endParaRPr/>
          </a:p>
        </p:txBody>
      </p:sp>
      <p:sp>
        <p:nvSpPr>
          <p:cNvPr id="1909" name="Google Shape;1909;g295e102160e_0_25"/>
          <p:cNvSpPr txBox="1">
            <a:spLocks noGrp="1"/>
          </p:cNvSpPr>
          <p:nvPr>
            <p:ph type="body" idx="1"/>
          </p:nvPr>
        </p:nvSpPr>
        <p:spPr bwMode="auto">
          <a:xfrm>
            <a:off x="6231825" y="1198300"/>
            <a:ext cx="5536200" cy="27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Утилита </a:t>
            </a:r>
            <a:r>
              <a:rPr lang="ru-RU" b="1" i="1"/>
              <a:t>TRIK Checkapp</a:t>
            </a:r>
            <a:r>
              <a:rPr lang="ru-RU"/>
              <a:t> предназначена для </a:t>
            </a:r>
            <a:r>
              <a:rPr lang="ru-RU"/>
              <a:t>автоматизации</a:t>
            </a:r>
            <a:r>
              <a:rPr lang="ru-RU"/>
              <a:t> проверки работы программ. </a:t>
            </a:r>
            <a:br>
              <a:rPr lang="ru-RU"/>
            </a:br>
            <a:r>
              <a:rPr lang="ru-RU"/>
              <a:t>С помощью этой утилиты можно проверить задачи, к которым имеются поля с ограничениями.</a:t>
            </a:r>
            <a:endParaRPr/>
          </a:p>
        </p:txBody>
      </p:sp>
      <p:pic>
        <p:nvPicPr>
          <p:cNvPr id="1910" name="Google Shape;1910;g295e102160e_0_25"/>
          <p:cNvPicPr/>
          <p:nvPr/>
        </p:nvPicPr>
        <p:blipFill>
          <a:blip r:embed="rId2">
            <a:alphaModFix/>
          </a:blip>
          <a:srcRect l="0" t="2700" r="0" b="9054"/>
          <a:stretch/>
        </p:blipFill>
        <p:spPr bwMode="auto">
          <a:xfrm>
            <a:off x="887825" y="1263913"/>
            <a:ext cx="5257874" cy="265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1" name="Google Shape;1911;g295e102160e_0_25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6270379" y="3913975"/>
            <a:ext cx="5497646" cy="228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2" name="Google Shape;1912;g295e102160e_0_25"/>
          <p:cNvSpPr txBox="1"/>
          <p:nvPr/>
        </p:nvSpPr>
        <p:spPr bwMode="auto">
          <a:xfrm>
            <a:off x="838125" y="4400975"/>
            <a:ext cx="5257800" cy="1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Готовые поля с ограничениями можно скачать с сайта </a:t>
            </a:r>
            <a:r>
              <a:rPr lang="ru-RU" sz="2200" i="1" u="sng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trikset.com</a:t>
            </a:r>
            <a:r>
              <a:rPr lang="ru-RU" sz="22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на странице курса.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13" name="Google Shape;1913;g295e102160e_0_25"/>
          <p:cNvSpPr/>
          <p:nvPr/>
        </p:nvSpPr>
        <p:spPr bwMode="auto">
          <a:xfrm>
            <a:off x="5956850" y="5545013"/>
            <a:ext cx="3548400" cy="766200"/>
          </a:xfrm>
          <a:prstGeom prst="ellipse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8" name="Google Shape;1918;g29bf3e795cc_0_57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919" name="Google Shape;1919;g29bf3e795cc_0_57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Проверка TRIK Checkapp</a:t>
            </a:r>
            <a:endParaRPr/>
          </a:p>
        </p:txBody>
      </p:sp>
      <p:sp>
        <p:nvSpPr>
          <p:cNvPr id="1920" name="Google Shape;1920;g29bf3e795cc_0_57"/>
          <p:cNvSpPr txBox="1">
            <a:spLocks noGrp="1"/>
          </p:cNvSpPr>
          <p:nvPr>
            <p:ph type="body" idx="1"/>
          </p:nvPr>
        </p:nvSpPr>
        <p:spPr bwMode="auto">
          <a:xfrm>
            <a:off x="838125" y="1239300"/>
            <a:ext cx="4837200" cy="20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1. </a:t>
            </a:r>
            <a:endParaRPr b="1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Создайте две папки на компьютере. В одну сохраните все поля к задаче, а в другой - все решения, которые хотите проверить. </a:t>
            </a:r>
            <a:endParaRPr/>
          </a:p>
        </p:txBody>
      </p:sp>
      <p:pic>
        <p:nvPicPr>
          <p:cNvPr id="1921" name="Google Shape;1921;g29bf3e795cc_0_5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020902" y="3504305"/>
            <a:ext cx="2532774" cy="1555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2" name="Google Shape;1922;g29bf3e795cc_0_57"/>
          <p:cNvPicPr/>
          <p:nvPr/>
        </p:nvPicPr>
        <p:blipFill>
          <a:blip r:embed="rId3">
            <a:alphaModFix/>
          </a:blip>
          <a:srcRect l="0" t="0" r="8650" b="8766"/>
          <a:stretch/>
        </p:blipFill>
        <p:spPr bwMode="auto">
          <a:xfrm>
            <a:off x="6526350" y="4462682"/>
            <a:ext cx="4534325" cy="1789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3" name="Google Shape;1923;g29bf3e795cc_0_57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526350" y="2032550"/>
            <a:ext cx="4534325" cy="17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4" name="Google Shape;1924;g29bf3e795cc_0_57"/>
          <p:cNvSpPr txBox="1"/>
          <p:nvPr/>
        </p:nvSpPr>
        <p:spPr bwMode="auto">
          <a:xfrm>
            <a:off x="6557163" y="1570850"/>
            <a:ext cx="4472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 i="1"/>
              <a:t>Папка с решениями</a:t>
            </a:r>
            <a:endParaRPr sz="1800" i="1"/>
          </a:p>
        </p:txBody>
      </p:sp>
      <p:sp>
        <p:nvSpPr>
          <p:cNvPr id="1925" name="Google Shape;1925;g29bf3e795cc_0_57"/>
          <p:cNvSpPr txBox="1"/>
          <p:nvPr/>
        </p:nvSpPr>
        <p:spPr bwMode="auto">
          <a:xfrm>
            <a:off x="6526350" y="3963600"/>
            <a:ext cx="4472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 i="1"/>
              <a:t>Папка с полями с ограничениями</a:t>
            </a:r>
            <a:endParaRPr sz="1800" i="1"/>
          </a:p>
        </p:txBody>
      </p:sp>
      <p:cxnSp>
        <p:nvCxnSpPr>
          <p:cNvPr id="1926" name="Google Shape;1926;g29bf3e795cc_0_57"/>
          <p:cNvCxnSpPr>
            <a:cxnSpLocks/>
          </p:cNvCxnSpPr>
          <p:nvPr/>
        </p:nvCxnSpPr>
        <p:spPr bwMode="auto">
          <a:xfrm>
            <a:off x="2699850" y="4810550"/>
            <a:ext cx="3826500" cy="785100"/>
          </a:xfrm>
          <a:prstGeom prst="straightConnector1">
            <a:avLst/>
          </a:prstGeom>
          <a:noFill/>
          <a:ln w="1905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27" name="Google Shape;1927;g29bf3e795cc_0_57"/>
          <p:cNvCxnSpPr>
            <a:cxnSpLocks/>
          </p:cNvCxnSpPr>
          <p:nvPr/>
        </p:nvCxnSpPr>
        <p:spPr bwMode="auto">
          <a:xfrm rot="10800000" flipH="1">
            <a:off x="4393100" y="3598075"/>
            <a:ext cx="2494800" cy="407400"/>
          </a:xfrm>
          <a:prstGeom prst="straightConnector1">
            <a:avLst/>
          </a:prstGeom>
          <a:noFill/>
          <a:ln w="1905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2" name="Google Shape;1932;g29bf3e795cc_0_2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933" name="Google Shape;1933;g29bf3e795cc_0_24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Проверка TRIK Checkapp</a:t>
            </a:r>
            <a:endParaRPr/>
          </a:p>
        </p:txBody>
      </p:sp>
      <p:sp>
        <p:nvSpPr>
          <p:cNvPr id="1934" name="Google Shape;1934;g29bf3e795cc_0_24"/>
          <p:cNvSpPr txBox="1">
            <a:spLocks noGrp="1"/>
          </p:cNvSpPr>
          <p:nvPr>
            <p:ph type="body" idx="1"/>
          </p:nvPr>
        </p:nvSpPr>
        <p:spPr bwMode="auto">
          <a:xfrm>
            <a:off x="838125" y="2084050"/>
            <a:ext cx="3813300" cy="29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2. </a:t>
            </a:r>
            <a:endParaRPr b="1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Откройте </a:t>
            </a:r>
            <a:r>
              <a:rPr lang="ru-RU" b="1" i="1"/>
              <a:t>TRIK Checkapp</a:t>
            </a:r>
            <a:r>
              <a:rPr lang="ru-RU"/>
              <a:t>.</a:t>
            </a:r>
            <a:endParaRPr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Нажмите </a:t>
            </a:r>
            <a:r>
              <a:rPr lang="ru-RU" i="1"/>
              <a:t>Выбрать решения</a:t>
            </a:r>
            <a:r>
              <a:rPr lang="ru-RU"/>
              <a:t> и перейдите в папку с решениями. Нажмите </a:t>
            </a:r>
            <a:r>
              <a:rPr lang="ru-RU" i="1"/>
              <a:t>Выбрать папку</a:t>
            </a:r>
            <a:r>
              <a:rPr lang="ru-RU"/>
              <a:t>.</a:t>
            </a:r>
            <a:endParaRPr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Аналогично добавьте папку с полями. </a:t>
            </a:r>
            <a:endParaRPr/>
          </a:p>
        </p:txBody>
      </p:sp>
      <p:pic>
        <p:nvPicPr>
          <p:cNvPr id="1935" name="Google Shape;1935;g29bf3e795cc_0_24"/>
          <p:cNvPicPr/>
          <p:nvPr/>
        </p:nvPicPr>
        <p:blipFill>
          <a:blip r:embed="rId2">
            <a:alphaModFix/>
          </a:blip>
          <a:srcRect l="0" t="3532" r="0" b="13938"/>
          <a:stretch/>
        </p:blipFill>
        <p:spPr bwMode="auto">
          <a:xfrm>
            <a:off x="4853825" y="1116500"/>
            <a:ext cx="4617650" cy="217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6" name="Google Shape;1936;g29bf3e795cc_0_2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4853825" y="3541600"/>
            <a:ext cx="4617650" cy="2720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7" name="Google Shape;1937;g29bf3e795cc_0_24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9060927" y="2772167"/>
            <a:ext cx="2532774" cy="15559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8" name="Google Shape;1938;g29bf3e795cc_0_24"/>
          <p:cNvCxnSpPr>
            <a:cxnSpLocks/>
          </p:cNvCxnSpPr>
          <p:nvPr/>
        </p:nvCxnSpPr>
        <p:spPr bwMode="auto">
          <a:xfrm>
            <a:off x="5923725" y="1530625"/>
            <a:ext cx="4651500" cy="1719600"/>
          </a:xfrm>
          <a:prstGeom prst="straightConnector1">
            <a:avLst/>
          </a:prstGeom>
          <a:noFill/>
          <a:ln w="1905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39" name="Google Shape;1939;g29bf3e795cc_0_24"/>
          <p:cNvCxnSpPr>
            <a:cxnSpLocks/>
          </p:cNvCxnSpPr>
          <p:nvPr/>
        </p:nvCxnSpPr>
        <p:spPr bwMode="auto">
          <a:xfrm flipH="1">
            <a:off x="8408525" y="3836500"/>
            <a:ext cx="2216400" cy="2157000"/>
          </a:xfrm>
          <a:prstGeom prst="straightConnector1">
            <a:avLst/>
          </a:prstGeom>
          <a:noFill/>
          <a:ln w="1905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4" name="Google Shape;1944;g29bf3e795cc_0_7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945" name="Google Shape;1945;g29bf3e795cc_0_74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TRIK Checkapp</a:t>
            </a:r>
            <a:endParaRPr/>
          </a:p>
        </p:txBody>
      </p:sp>
      <p:sp>
        <p:nvSpPr>
          <p:cNvPr id="1946" name="Google Shape;1946;g29bf3e795cc_0_74"/>
          <p:cNvSpPr txBox="1">
            <a:spLocks noGrp="1"/>
          </p:cNvSpPr>
          <p:nvPr>
            <p:ph type="body" idx="1"/>
          </p:nvPr>
        </p:nvSpPr>
        <p:spPr bwMode="auto">
          <a:xfrm>
            <a:off x="990575" y="1301075"/>
            <a:ext cx="103632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3.</a:t>
            </a:r>
            <a:endParaRPr b="1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Выставьте необходимые настройки проверки и нажмите Выполнить проверку.</a:t>
            </a:r>
            <a:endParaRPr/>
          </a:p>
        </p:txBody>
      </p:sp>
      <p:pic>
        <p:nvPicPr>
          <p:cNvPr id="1947" name="Google Shape;1947;g29bf3e795cc_0_74"/>
          <p:cNvPicPr/>
          <p:nvPr/>
        </p:nvPicPr>
        <p:blipFill>
          <a:blip r:embed="rId2">
            <a:alphaModFix/>
          </a:blip>
          <a:srcRect l="1429" t="2173" r="0" b="2923"/>
          <a:stretch/>
        </p:blipFill>
        <p:spPr bwMode="auto">
          <a:xfrm>
            <a:off x="914400" y="2667675"/>
            <a:ext cx="5264350" cy="289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8" name="Google Shape;1948;g29bf3e795cc_0_74"/>
          <p:cNvPicPr/>
          <p:nvPr/>
        </p:nvPicPr>
        <p:blipFill>
          <a:blip r:embed="rId3">
            <a:alphaModFix/>
          </a:blip>
          <a:srcRect l="0" t="2394" r="0" b="2953"/>
          <a:stretch/>
        </p:blipFill>
        <p:spPr bwMode="auto">
          <a:xfrm>
            <a:off x="6394175" y="2710075"/>
            <a:ext cx="5340625" cy="28525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49" name="Google Shape;1949;g29bf3e795cc_0_74"/>
          <p:cNvCxnSpPr>
            <a:cxnSpLocks/>
          </p:cNvCxnSpPr>
          <p:nvPr/>
        </p:nvCxnSpPr>
        <p:spPr bwMode="auto">
          <a:xfrm>
            <a:off x="4303650" y="5035825"/>
            <a:ext cx="3289800" cy="159000"/>
          </a:xfrm>
          <a:prstGeom prst="straightConnector1">
            <a:avLst/>
          </a:prstGeom>
          <a:noFill/>
          <a:ln w="19050" cap="flat" cmpd="sng">
            <a:solidFill>
              <a:srgbClr val="99CC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4" name="Google Shape;1954;g29bf3e795cc_0_37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955" name="Google Shape;1955;g29bf3e795cc_0_37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TRIK Checkapp</a:t>
            </a:r>
            <a:endParaRPr/>
          </a:p>
        </p:txBody>
      </p:sp>
      <p:sp>
        <p:nvSpPr>
          <p:cNvPr id="1956" name="Google Shape;1956;g29bf3e795cc_0_37"/>
          <p:cNvSpPr txBox="1">
            <a:spLocks noGrp="1"/>
          </p:cNvSpPr>
          <p:nvPr>
            <p:ph type="body" idx="1"/>
          </p:nvPr>
        </p:nvSpPr>
        <p:spPr bwMode="auto">
          <a:xfrm>
            <a:off x="7252225" y="2521450"/>
            <a:ext cx="3889200" cy="29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endParaRPr/>
          </a:p>
        </p:txBody>
      </p:sp>
      <p:pic>
        <p:nvPicPr>
          <p:cNvPr id="1957" name="Google Shape;1957;g29bf3e795cc_0_37"/>
          <p:cNvPicPr/>
          <p:nvPr/>
        </p:nvPicPr>
        <p:blipFill>
          <a:blip r:embed="rId2">
            <a:alphaModFix/>
          </a:blip>
          <a:srcRect l="0" t="0" r="0" b="19923"/>
          <a:stretch/>
        </p:blipFill>
        <p:spPr bwMode="auto">
          <a:xfrm>
            <a:off x="5793125" y="1048725"/>
            <a:ext cx="5825625" cy="5014149"/>
          </a:xfrm>
          <a:prstGeom prst="rect">
            <a:avLst/>
          </a:prstGeom>
          <a:noFill/>
          <a:ln>
            <a:noFill/>
          </a:ln>
        </p:spPr>
      </p:pic>
      <p:sp>
        <p:nvSpPr>
          <p:cNvPr id="1958" name="Google Shape;1958;g29bf3e795cc_0_37"/>
          <p:cNvSpPr txBox="1">
            <a:spLocks noGrp="1"/>
          </p:cNvSpPr>
          <p:nvPr>
            <p:ph type="body" idx="1"/>
          </p:nvPr>
        </p:nvSpPr>
        <p:spPr bwMode="auto">
          <a:xfrm>
            <a:off x="838125" y="2226375"/>
            <a:ext cx="4827300" cy="28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Шаг 4. </a:t>
            </a:r>
            <a:endParaRPr b="1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 папке с решениями появится файл с отчетом о проверке - </a:t>
            </a:r>
            <a:r>
              <a:rPr lang="ru-RU" i="1"/>
              <a:t>report.html.</a:t>
            </a:r>
            <a:endParaRPr i="1"/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/>
              <a:t>В нем отображены результаты проверки каждого решения на каждом поле, время выполнения каждого теста, а также итоговый результат проверки.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3" name="Google Shape;1963;g295e102160e_0_31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1964" name="Google Shape;1964;g295e102160e_0_31"/>
          <p:cNvSpPr txBox="1">
            <a:spLocks noGrp="1"/>
          </p:cNvSpPr>
          <p:nvPr>
            <p:ph type="title"/>
          </p:nvPr>
        </p:nvSpPr>
        <p:spPr bwMode="auto"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  <a:defRPr/>
            </a:pPr>
            <a:r>
              <a:rPr lang="ru-RU"/>
              <a:t>PuTTY</a:t>
            </a:r>
            <a:endParaRPr/>
          </a:p>
        </p:txBody>
      </p:sp>
      <p:sp>
        <p:nvSpPr>
          <p:cNvPr id="1965" name="Google Shape;1965;g295e102160e_0_31"/>
          <p:cNvSpPr txBox="1">
            <a:spLocks noGrp="1"/>
          </p:cNvSpPr>
          <p:nvPr>
            <p:ph type="body" idx="1"/>
          </p:nvPr>
        </p:nvSpPr>
        <p:spPr bwMode="auto">
          <a:xfrm>
            <a:off x="6762075" y="2117025"/>
            <a:ext cx="4767300" cy="22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pPr>
            <a:r>
              <a:rPr lang="ru-RU" b="1"/>
              <a:t>PuTTY</a:t>
            </a:r>
            <a:r>
              <a:rPr lang="ru-RU"/>
              <a:t> - это программа для удаленного подключения. К контроллеру ТРИК можно подключиться по протоколу </a:t>
            </a:r>
            <a:r>
              <a:rPr lang="ru-RU" b="1"/>
              <a:t>SSH</a:t>
            </a:r>
            <a:r>
              <a:rPr lang="ru-RU"/>
              <a:t> и </a:t>
            </a:r>
            <a:r>
              <a:rPr lang="ru-RU" b="1"/>
              <a:t>Serial</a:t>
            </a:r>
            <a:r>
              <a:rPr lang="ru-RU"/>
              <a:t>.</a:t>
            </a:r>
            <a:endParaRPr/>
          </a:p>
        </p:txBody>
      </p:sp>
      <p:pic>
        <p:nvPicPr>
          <p:cNvPr id="1966" name="Google Shape;1966;g295e102160e_0_3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838125" y="1271925"/>
            <a:ext cx="5923946" cy="435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7" name="Google Shape;1967;g295e102160e_0_31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4352995" y="3158935"/>
            <a:ext cx="2534829" cy="2854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_rels/theme4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4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30</Slides>
  <Notes>30</Notes>
  <HiddenSlides>0</HiddenSlides>
  <MMClips>2</MMClips>
  <ScaleCrop>0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Theme 1</vt:lpstr>
      <vt:lpstr>Theme 2</vt:lpstr>
      <vt:lpstr>Theme 3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 Мерецкая</dc:creator>
  <cp:keywords/>
  <dc:description/>
  <dc:identifier/>
  <dc:language/>
  <cp:lastModifiedBy>Антон Саблин</cp:lastModifiedBy>
  <cp:revision>32</cp:revision>
  <dcterms:created xsi:type="dcterms:W3CDTF">2019-08-14T07:24:59Z</dcterms:created>
  <dcterms:modified xsi:type="dcterms:W3CDTF">2024-12-20T11:35:57Z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