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40"/>
  </p:notesMasterIdLst>
  <p:sldIdLst>
    <p:sldId id="256" r:id="rId4"/>
    <p:sldId id="312" r:id="rId5"/>
    <p:sldId id="257" r:id="rId6"/>
    <p:sldId id="258" r:id="rId7"/>
    <p:sldId id="316" r:id="rId8"/>
    <p:sldId id="317" r:id="rId9"/>
    <p:sldId id="318" r:id="rId10"/>
    <p:sldId id="319" r:id="rId11"/>
    <p:sldId id="320" r:id="rId12"/>
    <p:sldId id="321" r:id="rId13"/>
    <p:sldId id="322" r:id="rId14"/>
    <p:sldId id="260" r:id="rId15"/>
    <p:sldId id="323" r:id="rId16"/>
    <p:sldId id="328" r:id="rId17"/>
    <p:sldId id="329" r:id="rId18"/>
    <p:sldId id="325" r:id="rId19"/>
    <p:sldId id="332" r:id="rId20"/>
    <p:sldId id="331" r:id="rId21"/>
    <p:sldId id="333" r:id="rId22"/>
    <p:sldId id="334" r:id="rId23"/>
    <p:sldId id="338" r:id="rId24"/>
    <p:sldId id="336" r:id="rId25"/>
    <p:sldId id="337" r:id="rId26"/>
    <p:sldId id="349" r:id="rId27"/>
    <p:sldId id="348" r:id="rId28"/>
    <p:sldId id="326" r:id="rId29"/>
    <p:sldId id="339" r:id="rId30"/>
    <p:sldId id="327" r:id="rId31"/>
    <p:sldId id="340" r:id="rId32"/>
    <p:sldId id="345" r:id="rId33"/>
    <p:sldId id="341" r:id="rId34"/>
    <p:sldId id="343" r:id="rId35"/>
    <p:sldId id="342" r:id="rId36"/>
    <p:sldId id="344" r:id="rId37"/>
    <p:sldId id="346" r:id="rId38"/>
    <p:sldId id="310" r:id="rId39"/>
  </p:sldIdLst>
  <p:sldSz cx="12192000" cy="68580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83" d="100"/>
          <a:sy n="83" d="100"/>
        </p:scale>
        <p:origin x="658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63A5A5-FC33-49C6-BEE6-CC7104F76422}" type="datetimeFigureOut">
              <a:rPr lang="ru-RU" smtClean="0"/>
              <a:t>12.02.2024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B53A8A-E4E2-437B-940B-F3F3FFE0D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753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endParaRPr/>
          </a:p>
        </p:txBody>
      </p:sp>
      <p:sp>
        <p:nvSpPr>
          <p:cNvPr id="51" name="Google Shape;5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endParaRPr/>
          </a:p>
        </p:txBody>
      </p:sp>
      <p:sp>
        <p:nvSpPr>
          <p:cNvPr id="94" name="Google Shape;9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endParaRPr/>
          </a:p>
        </p:txBody>
      </p:sp>
      <p:sp>
        <p:nvSpPr>
          <p:cNvPr id="77" name="Google Shape;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79318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endParaRPr/>
          </a:p>
        </p:txBody>
      </p:sp>
      <p:sp>
        <p:nvSpPr>
          <p:cNvPr id="77" name="Google Shape;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46241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endParaRPr/>
          </a:p>
        </p:txBody>
      </p:sp>
      <p:sp>
        <p:nvSpPr>
          <p:cNvPr id="77" name="Google Shape;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endParaRPr/>
          </a:p>
        </p:txBody>
      </p:sp>
      <p:sp>
        <p:nvSpPr>
          <p:cNvPr id="77" name="Google Shape;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831672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53A8A-E4E2-437B-940B-F3F3FFE0D405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87602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endParaRPr/>
          </a:p>
        </p:txBody>
      </p:sp>
      <p:sp>
        <p:nvSpPr>
          <p:cNvPr id="77" name="Google Shape;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4624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4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endParaRPr/>
          </a:p>
        </p:txBody>
      </p:sp>
      <p:sp>
        <p:nvSpPr>
          <p:cNvPr id="68" name="Google Shape;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5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endParaRPr/>
          </a:p>
        </p:txBody>
      </p:sp>
      <p:sp>
        <p:nvSpPr>
          <p:cNvPr id="77" name="Google Shape;7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endParaRPr/>
          </a:p>
        </p:txBody>
      </p:sp>
      <p:sp>
        <p:nvSpPr>
          <p:cNvPr id="94" name="Google Shape;9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endParaRPr/>
          </a:p>
        </p:txBody>
      </p:sp>
      <p:sp>
        <p:nvSpPr>
          <p:cNvPr id="107" name="Google Shape;10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endParaRPr/>
          </a:p>
        </p:txBody>
      </p:sp>
      <p:sp>
        <p:nvSpPr>
          <p:cNvPr id="107" name="Google Shape;10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315861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endParaRPr/>
          </a:p>
        </p:txBody>
      </p:sp>
      <p:sp>
        <p:nvSpPr>
          <p:cNvPr id="120" name="Google Shape;1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endParaRPr/>
          </a:p>
        </p:txBody>
      </p:sp>
      <p:sp>
        <p:nvSpPr>
          <p:cNvPr id="141" name="Google Shape;14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:notes"/>
          <p:cNvSpPr txBox="1">
            <a:spLocks noGrp="1"/>
          </p:cNvSpPr>
          <p:nvPr>
            <p:ph type="body" idx="1"/>
          </p:nvPr>
        </p:nvSpPr>
        <p:spPr>
          <a:xfrm>
            <a:off x="755968" y="5145435"/>
            <a:ext cx="6047740" cy="4209901"/>
          </a:xfrm>
          <a:prstGeom prst="rect">
            <a:avLst/>
          </a:prstGeom>
        </p:spPr>
        <p:txBody>
          <a:bodyPr spcFirstLastPara="1" wrap="square" lIns="104270" tIns="52121" rIns="104270" bIns="52121" anchor="t" anchorCtr="0">
            <a:noAutofit/>
          </a:bodyPr>
          <a:lstStyle/>
          <a:p>
            <a:endParaRPr/>
          </a:p>
        </p:txBody>
      </p:sp>
      <p:sp>
        <p:nvSpPr>
          <p:cNvPr id="51" name="Google Shape;5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>
  <p:cSld name="Заголовок раздела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4" name="Google Shape;24;p13"/>
          <p:cNvSpPr/>
          <p:nvPr/>
        </p:nvSpPr>
        <p:spPr>
          <a:xfrm>
            <a:off x="838199" y="360000"/>
            <a:ext cx="8802757" cy="61200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8199" y="1518249"/>
            <a:ext cx="10515600" cy="4649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title"/>
          </p:nvPr>
        </p:nvSpPr>
        <p:spPr>
          <a:xfrm>
            <a:off x="838125" y="377092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3600"/>
              <a:buFont typeface="Verdana"/>
              <a:buNone/>
              <a:defRPr sz="3600" b="1" i="0" u="none" strike="noStrike" cap="none">
                <a:solidFill>
                  <a:srgbClr val="99CC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 marL="0" marR="0" lvl="0" indent="0" rtl="0">
              <a:spcBef>
                <a:spcPts val="0"/>
              </a:spcBef>
              <a:spcAft>
                <a:spcPts val="0"/>
              </a:spcAft>
            </a:pPr>
            <a:endParaRPr lang="ru-RU" sz="3600" b="1" dirty="0">
              <a:solidFill>
                <a:srgbClr val="99CC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308187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nc-sa/3.0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sa/3.0" TargetMode="Externa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hyperlink" Target="https://help.trikset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6" Type="http://schemas.openxmlformats.org/officeDocument/2006/relationships/hyperlink" Target="mailto:support@trikset.com" TargetMode="External"/><Relationship Id="rId5" Type="http://schemas.openxmlformats.org/officeDocument/2006/relationships/image" Target="../media/image2.png"/><Relationship Id="rId10" Type="http://schemas.openxmlformats.org/officeDocument/2006/relationships/hyperlink" Target="https://trikset.com/" TargetMode="External"/><Relationship Id="rId4" Type="http://schemas.openxmlformats.org/officeDocument/2006/relationships/hyperlink" Target="http://creativecommons.org/licenses/by-nc-sa/3.0" TargetMode="External"/><Relationship Id="rId9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2;p11"/>
          <p:cNvPicPr/>
          <p:nvPr/>
        </p:nvPicPr>
        <p:blipFill>
          <a:blip r:embed="rId3"/>
          <a:srcRect l="6973" t="36964" r="7355" b="36960"/>
          <a:stretch/>
        </p:blipFill>
        <p:spPr>
          <a:xfrm>
            <a:off x="9945360" y="396000"/>
            <a:ext cx="1781640" cy="539640"/>
          </a:xfrm>
          <a:prstGeom prst="rect">
            <a:avLst/>
          </a:prstGeom>
          <a:ln>
            <a:noFill/>
          </a:ln>
        </p:spPr>
      </p:pic>
      <p:sp>
        <p:nvSpPr>
          <p:cNvPr id="11" name="CustomShape 1"/>
          <p:cNvSpPr/>
          <p:nvPr/>
        </p:nvSpPr>
        <p:spPr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/>
                <a:ea typeface="Calibri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4"/>
              </a:rPr>
              <a:t>Creative Commons BY-NC-SA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2" name="CustomShape 2"/>
          <p:cNvSpPr/>
          <p:nvPr/>
        </p:nvSpPr>
        <p:spPr>
          <a:xfrm>
            <a:off x="4162320" y="6314760"/>
            <a:ext cx="3914280" cy="4616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ООО «</a:t>
            </a:r>
            <a:r>
              <a:rPr lang="ru-RU" sz="1200" b="0" strike="noStrike" spc="-1" dirty="0" err="1">
                <a:solidFill>
                  <a:srgbClr val="595959"/>
                </a:solidFill>
                <a:latin typeface="Calibri"/>
                <a:ea typeface="Calibri"/>
              </a:rPr>
              <a:t>КиберТех</a:t>
            </a: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»</a:t>
            </a:r>
            <a:endParaRPr lang="ru-RU" sz="12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 dirty="0">
                <a:solidFill>
                  <a:srgbClr val="595959"/>
                </a:solidFill>
                <a:latin typeface="Calibri"/>
                <a:ea typeface="Calibri"/>
              </a:rPr>
              <a:t>Санкт-Петербург, 2023</a:t>
            </a:r>
            <a:endParaRPr lang="ru-RU" sz="1200" b="0" strike="noStrike" spc="-1" dirty="0">
              <a:latin typeface="Arial"/>
            </a:endParaRPr>
          </a:p>
        </p:txBody>
      </p:sp>
      <p:pic>
        <p:nvPicPr>
          <p:cNvPr id="3" name="Google Shape;15;p11"/>
          <p:cNvPicPr/>
          <p:nvPr/>
        </p:nvPicPr>
        <p:blipFill>
          <a:blip r:embed="rId5"/>
          <a:stretch/>
        </p:blipFill>
        <p:spPr>
          <a:xfrm>
            <a:off x="828720" y="6434280"/>
            <a:ext cx="739080" cy="258480"/>
          </a:xfrm>
          <a:prstGeom prst="rect">
            <a:avLst/>
          </a:prstGeom>
          <a:ln>
            <a:noFill/>
          </a:ln>
        </p:spPr>
      </p:pic>
      <p:sp>
        <p:nvSpPr>
          <p:cNvPr id="4" name="CustomShape 3"/>
          <p:cNvSpPr/>
          <p:nvPr/>
        </p:nvSpPr>
        <p:spPr>
          <a:xfrm>
            <a:off x="1971720" y="1646640"/>
            <a:ext cx="8265600" cy="1727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" name="PlaceHolder 4"/>
          <p:cNvSpPr>
            <a:spLocks noGrp="1"/>
          </p:cNvSpPr>
          <p:nvPr>
            <p:ph type="title"/>
          </p:nvPr>
        </p:nvSpPr>
        <p:spPr>
          <a:xfrm>
            <a:off x="1963440" y="1539720"/>
            <a:ext cx="8265600" cy="16437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4800" b="1" strike="noStrike" spc="-1">
                <a:solidFill>
                  <a:srgbClr val="99CC00"/>
                </a:solidFill>
                <a:latin typeface="Verdana"/>
                <a:ea typeface="Verdana"/>
              </a:rPr>
              <a:t>Образец заголовка</a:t>
            </a:r>
            <a:endParaRPr lang="ru-RU" sz="4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5BA5BC2A-6C4D-4405-B86B-B962E33A5F75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pic>
        <p:nvPicPr>
          <p:cNvPr id="7" name="Google Shape;20;p12"/>
          <p:cNvPicPr/>
          <p:nvPr/>
        </p:nvPicPr>
        <p:blipFill>
          <a:blip r:embed="rId6"/>
          <a:srcRect l="3021" t="11552" r="3074" b="11236"/>
          <a:stretch/>
        </p:blipFill>
        <p:spPr>
          <a:xfrm>
            <a:off x="838080" y="480960"/>
            <a:ext cx="2927160" cy="561240"/>
          </a:xfrm>
          <a:prstGeom prst="rect">
            <a:avLst/>
          </a:prstGeom>
          <a:ln>
            <a:noFill/>
          </a:ln>
        </p:spPr>
      </p:pic>
      <p:pic>
        <p:nvPicPr>
          <p:cNvPr id="8" name="Google Shape;21;p12"/>
          <p:cNvPicPr/>
          <p:nvPr/>
        </p:nvPicPr>
        <p:blipFill>
          <a:blip r:embed="rId7"/>
          <a:stretch/>
        </p:blipFill>
        <p:spPr>
          <a:xfrm>
            <a:off x="4747680" y="3459600"/>
            <a:ext cx="2849400" cy="2675160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12;p11"/>
          <p:cNvPicPr/>
          <p:nvPr/>
        </p:nvPicPr>
        <p:blipFill>
          <a:blip r:embed="rId4"/>
          <a:srcRect l="6973" t="36964" r="7355" b="36960"/>
          <a:stretch/>
        </p:blipFill>
        <p:spPr>
          <a:xfrm>
            <a:off x="9945360" y="396000"/>
            <a:ext cx="1781640" cy="539640"/>
          </a:xfrm>
          <a:prstGeom prst="rect">
            <a:avLst/>
          </a:prstGeom>
          <a:ln>
            <a:noFill/>
          </a:ln>
        </p:spPr>
      </p:pic>
      <p:sp>
        <p:nvSpPr>
          <p:cNvPr id="47" name="CustomShape 1"/>
          <p:cNvSpPr/>
          <p:nvPr/>
        </p:nvSpPr>
        <p:spPr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/>
                <a:ea typeface="Calibri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5"/>
              </a:rPr>
              <a:t>Creative Commons BY-NC-SA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48" name="CustomShape 2"/>
          <p:cNvSpPr/>
          <p:nvPr/>
        </p:nvSpPr>
        <p:spPr>
          <a:xfrm>
            <a:off x="4162320" y="6314760"/>
            <a:ext cx="391428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/>
                <a:ea typeface="Calibri"/>
              </a:rPr>
              <a:t>ООО «КиберТех»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/>
                <a:ea typeface="Calibri"/>
              </a:rPr>
              <a:t>Санкт-Петербург, 2020</a:t>
            </a:r>
            <a:endParaRPr lang="ru-RU" sz="1200" b="0" strike="noStrike" spc="-1">
              <a:latin typeface="Arial"/>
            </a:endParaRPr>
          </a:p>
        </p:txBody>
      </p:sp>
      <p:pic>
        <p:nvPicPr>
          <p:cNvPr id="49" name="Google Shape;15;p11"/>
          <p:cNvPicPr/>
          <p:nvPr/>
        </p:nvPicPr>
        <p:blipFill>
          <a:blip r:embed="rId6"/>
          <a:stretch/>
        </p:blipFill>
        <p:spPr>
          <a:xfrm>
            <a:off x="828720" y="6434280"/>
            <a:ext cx="739080" cy="258480"/>
          </a:xfrm>
          <a:prstGeom prst="rect">
            <a:avLst/>
          </a:prstGeom>
          <a:ln>
            <a:noFill/>
          </a:ln>
        </p:spPr>
      </p:pic>
      <p:sp>
        <p:nvSpPr>
          <p:cNvPr id="50" name="PlaceHolder 3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B5C3F61-4B98-409F-B44B-08C9E717BC05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1" name="CustomShape 4"/>
          <p:cNvSpPr/>
          <p:nvPr/>
        </p:nvSpPr>
        <p:spPr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52" name="PlaceHolder 5"/>
          <p:cNvSpPr>
            <a:spLocks noGrp="1"/>
          </p:cNvSpPr>
          <p:nvPr>
            <p:ph type="body"/>
          </p:nvPr>
        </p:nvSpPr>
        <p:spPr>
          <a:xfrm>
            <a:off x="838080" y="1518120"/>
            <a:ext cx="10515240" cy="464904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0" indent="-3427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Calibri"/>
                <a:ea typeface="Calibri"/>
              </a:rPr>
              <a:t>Образец текста</a:t>
            </a:r>
            <a:endParaRPr lang="ru-RU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6"/>
          <p:cNvSpPr>
            <a:spLocks noGrp="1"/>
          </p:cNvSpPr>
          <p:nvPr>
            <p:ph type="title"/>
          </p:nvPr>
        </p:nvSpPr>
        <p:spPr>
          <a:xfrm>
            <a:off x="838080" y="376920"/>
            <a:ext cx="8802720" cy="61164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Образец заголовка</a:t>
            </a:r>
            <a:endParaRPr lang="ru-RU" sz="36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76" r:id="rId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Google Shape;12;p11"/>
          <p:cNvPicPr/>
          <p:nvPr/>
        </p:nvPicPr>
        <p:blipFill>
          <a:blip r:embed="rId3"/>
          <a:srcRect l="6973" t="36964" r="7355" b="36960"/>
          <a:stretch/>
        </p:blipFill>
        <p:spPr>
          <a:xfrm>
            <a:off x="9945360" y="396000"/>
            <a:ext cx="1781640" cy="539640"/>
          </a:xfrm>
          <a:prstGeom prst="rect">
            <a:avLst/>
          </a:prstGeom>
          <a:ln>
            <a:noFill/>
          </a:ln>
        </p:spPr>
      </p:pic>
      <p:sp>
        <p:nvSpPr>
          <p:cNvPr id="91" name="CustomShape 1"/>
          <p:cNvSpPr/>
          <p:nvPr/>
        </p:nvSpPr>
        <p:spPr>
          <a:xfrm>
            <a:off x="1581120" y="6314760"/>
            <a:ext cx="242856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/>
                <a:ea typeface="Calibri"/>
              </a:rPr>
              <a:t>Распространяется по лицензии </a:t>
            </a:r>
            <a:r>
              <a:rPr lang="ru-RU" sz="1200" b="0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4"/>
              </a:rPr>
              <a:t>Creative Commons BY-NC-SA</a:t>
            </a:r>
            <a:endParaRPr lang="ru-RU" sz="1200" b="0" strike="noStrike" spc="-1">
              <a:latin typeface="Arial"/>
            </a:endParaRPr>
          </a:p>
        </p:txBody>
      </p:sp>
      <p:sp>
        <p:nvSpPr>
          <p:cNvPr id="92" name="CustomShape 2"/>
          <p:cNvSpPr/>
          <p:nvPr/>
        </p:nvSpPr>
        <p:spPr>
          <a:xfrm>
            <a:off x="4162320" y="6314760"/>
            <a:ext cx="3914280" cy="456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/>
                <a:ea typeface="Calibri"/>
              </a:rPr>
              <a:t>ООО «КиберТех»</a:t>
            </a:r>
            <a:endParaRPr lang="ru-RU" sz="12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595959"/>
                </a:solidFill>
                <a:latin typeface="Calibri"/>
                <a:ea typeface="Calibri"/>
              </a:rPr>
              <a:t>Санкт-Петербург, 2020</a:t>
            </a:r>
            <a:endParaRPr lang="ru-RU" sz="1200" b="0" strike="noStrike" spc="-1">
              <a:latin typeface="Arial"/>
            </a:endParaRPr>
          </a:p>
        </p:txBody>
      </p:sp>
      <p:pic>
        <p:nvPicPr>
          <p:cNvPr id="93" name="Google Shape;15;p11"/>
          <p:cNvPicPr/>
          <p:nvPr/>
        </p:nvPicPr>
        <p:blipFill>
          <a:blip r:embed="rId5"/>
          <a:stretch/>
        </p:blipFill>
        <p:spPr>
          <a:xfrm>
            <a:off x="828720" y="6434280"/>
            <a:ext cx="739080" cy="258480"/>
          </a:xfrm>
          <a:prstGeom prst="rect">
            <a:avLst/>
          </a:prstGeom>
          <a:ln>
            <a:noFill/>
          </a:ln>
        </p:spPr>
      </p:pic>
      <p:sp>
        <p:nvSpPr>
          <p:cNvPr id="94" name="CustomShape 3"/>
          <p:cNvSpPr/>
          <p:nvPr/>
        </p:nvSpPr>
        <p:spPr>
          <a:xfrm>
            <a:off x="838080" y="360000"/>
            <a:ext cx="8802360" cy="611640"/>
          </a:xfrm>
          <a:prstGeom prst="roundRect">
            <a:avLst>
              <a:gd name="adj" fmla="val 16667"/>
            </a:avLst>
          </a:prstGeom>
          <a:solidFill>
            <a:srgbClr val="00124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95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F0A00BBB-9F29-4E52-AFF0-77F6846F28F8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96" name="CustomShape 5"/>
          <p:cNvSpPr/>
          <p:nvPr/>
        </p:nvSpPr>
        <p:spPr>
          <a:xfrm>
            <a:off x="4785840" y="1648440"/>
            <a:ext cx="6032520" cy="252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  <a:ea typeface="Calibri"/>
              </a:rPr>
              <a:t>Поддержка ТРИК: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6"/>
              </a:rPr>
              <a:t>support@trikset.com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strike="noStrike" spc="-1">
                <a:solidFill>
                  <a:srgbClr val="000000"/>
                </a:solidFill>
                <a:latin typeface="Calibri"/>
                <a:ea typeface="Calibri"/>
              </a:rPr>
              <a:t>Справочный центр ТРИК:</a:t>
            </a:r>
            <a:endParaRPr lang="ru-RU" sz="32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ru-RU" sz="3200" b="0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7"/>
              </a:rPr>
              <a:t>help.trikset.com</a:t>
            </a:r>
            <a:endParaRPr lang="ru-RU" sz="3200" b="0" strike="noStrike" spc="-1">
              <a:latin typeface="Arial"/>
            </a:endParaRPr>
          </a:p>
        </p:txBody>
      </p:sp>
      <p:sp>
        <p:nvSpPr>
          <p:cNvPr id="97" name="CustomShape 6"/>
          <p:cNvSpPr/>
          <p:nvPr/>
        </p:nvSpPr>
        <p:spPr>
          <a:xfrm flipH="1">
            <a:off x="838080" y="322560"/>
            <a:ext cx="8802720" cy="640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strike="noStrike" spc="-1">
                <a:solidFill>
                  <a:srgbClr val="99CC00"/>
                </a:solidFill>
                <a:latin typeface="Verdana"/>
                <a:ea typeface="Verdana"/>
              </a:rPr>
              <a:t>Информация и контакты</a:t>
            </a:r>
            <a:endParaRPr lang="ru-RU" sz="3600" b="0" strike="noStrike" spc="-1">
              <a:latin typeface="Arial"/>
            </a:endParaRPr>
          </a:p>
        </p:txBody>
      </p:sp>
      <p:pic>
        <p:nvPicPr>
          <p:cNvPr id="98" name="Google Shape;33;p14"/>
          <p:cNvPicPr/>
          <p:nvPr userDrawn="1"/>
        </p:nvPicPr>
        <p:blipFill>
          <a:blip r:embed="rId8"/>
          <a:stretch/>
        </p:blipFill>
        <p:spPr>
          <a:xfrm>
            <a:off x="375480" y="2214720"/>
            <a:ext cx="3592440" cy="3592440"/>
          </a:xfrm>
          <a:prstGeom prst="rect">
            <a:avLst/>
          </a:prstGeom>
          <a:ln>
            <a:noFill/>
          </a:ln>
        </p:spPr>
      </p:pic>
      <p:pic>
        <p:nvPicPr>
          <p:cNvPr id="99" name="Google Shape;34;p14"/>
          <p:cNvPicPr/>
          <p:nvPr/>
        </p:nvPicPr>
        <p:blipFill>
          <a:blip r:embed="rId9"/>
          <a:stretch/>
        </p:blipFill>
        <p:spPr>
          <a:xfrm>
            <a:off x="4814280" y="5054040"/>
            <a:ext cx="2580840" cy="399600"/>
          </a:xfrm>
          <a:prstGeom prst="rect">
            <a:avLst/>
          </a:prstGeom>
          <a:ln>
            <a:noFill/>
          </a:ln>
        </p:spPr>
      </p:pic>
      <p:sp>
        <p:nvSpPr>
          <p:cNvPr id="100" name="CustomShape 7"/>
          <p:cNvSpPr/>
          <p:nvPr/>
        </p:nvSpPr>
        <p:spPr>
          <a:xfrm>
            <a:off x="7485120" y="5025960"/>
            <a:ext cx="1005120" cy="4575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1" strike="noStrike" spc="-1">
                <a:solidFill>
                  <a:srgbClr val="000000"/>
                </a:solidFill>
                <a:latin typeface="Calibri"/>
                <a:ea typeface="Calibri"/>
              </a:rPr>
              <a:t>trikset</a:t>
            </a:r>
            <a:endParaRPr lang="ru-RU" sz="2400" b="0" strike="noStrike" spc="-1">
              <a:latin typeface="Arial"/>
            </a:endParaRPr>
          </a:p>
        </p:txBody>
      </p:sp>
      <p:sp>
        <p:nvSpPr>
          <p:cNvPr id="101" name="CustomShape 8"/>
          <p:cNvSpPr/>
          <p:nvPr/>
        </p:nvSpPr>
        <p:spPr>
          <a:xfrm>
            <a:off x="965520" y="1581120"/>
            <a:ext cx="256320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3600" b="1" u="sng" strike="noStrike" spc="-1">
                <a:solidFill>
                  <a:srgbClr val="0563C1"/>
                </a:solidFill>
                <a:uFillTx/>
                <a:latin typeface="Calibri"/>
                <a:ea typeface="Calibri"/>
                <a:hlinkClick r:id="rId10"/>
              </a:rPr>
              <a:t>trikset.com</a:t>
            </a:r>
            <a:endParaRPr lang="ru-RU" sz="36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46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6.png"/><Relationship Id="rId4" Type="http://schemas.openxmlformats.org/officeDocument/2006/relationships/image" Target="../media/image6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TextShape 1"/>
          <p:cNvSpPr txBox="1"/>
          <p:nvPr/>
        </p:nvSpPr>
        <p:spPr>
          <a:xfrm>
            <a:off x="1724436" y="1556792"/>
            <a:ext cx="8265600" cy="123372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3600" b="1" strike="noStrike" spc="-1" dirty="0" smtClean="0">
                <a:solidFill>
                  <a:srgbClr val="99CC00"/>
                </a:solidFill>
                <a:latin typeface="Verdana"/>
                <a:ea typeface="Verdana"/>
              </a:rPr>
              <a:t>Наборы ТРИК Геоскан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TextShape 2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C48C269-0604-4DF3-B2DA-7D41A7AF242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10</a:t>
            </a:fld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/>
              <a:t>Адаптеры и прочие детали</a:t>
            </a: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947" y="1911253"/>
            <a:ext cx="1653775" cy="12228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68" y="3260807"/>
            <a:ext cx="2075436" cy="13334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42" y="4728576"/>
            <a:ext cx="3557466" cy="13409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25" y="1661925"/>
            <a:ext cx="1566747" cy="146801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030" y="1883665"/>
            <a:ext cx="2176632" cy="229931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959" y="4322277"/>
            <a:ext cx="1989033" cy="15447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8947" y="3645611"/>
            <a:ext cx="2246506" cy="216593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800" y="2562864"/>
            <a:ext cx="659008" cy="5970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981" y="4049128"/>
            <a:ext cx="958428" cy="72247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018" y="1654674"/>
            <a:ext cx="1378649" cy="137864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6772" y="3306472"/>
            <a:ext cx="857312" cy="742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508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11</a:t>
            </a:fld>
            <a:endParaRPr/>
          </a:p>
        </p:txBody>
      </p:sp>
      <p:sp>
        <p:nvSpPr>
          <p:cNvPr id="124" name="Google Shape;124;p8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/>
              <a:t>Крепеж</a:t>
            </a:r>
            <a:endParaRPr dirty="0"/>
          </a:p>
        </p:txBody>
      </p:sp>
      <p:sp>
        <p:nvSpPr>
          <p:cNvPr id="125" name="Google Shape;125;p8"/>
          <p:cNvSpPr txBox="1"/>
          <p:nvPr/>
        </p:nvSpPr>
        <p:spPr>
          <a:xfrm>
            <a:off x="852750" y="1518249"/>
            <a:ext cx="2429946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Винты</a:t>
            </a:r>
            <a:endParaRPr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8"/>
          <p:cNvPicPr preferRelativeResize="0"/>
          <p:nvPr/>
        </p:nvPicPr>
        <p:blipFill rotWithShape="1">
          <a:blip r:embed="rId3">
            <a:alphaModFix/>
          </a:blip>
          <a:srcRect l="35981" t="33312" r="37974" b="34855"/>
          <a:stretch/>
        </p:blipFill>
        <p:spPr>
          <a:xfrm>
            <a:off x="6436750" y="4735805"/>
            <a:ext cx="684624" cy="8367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8"/>
          <p:cNvPicPr preferRelativeResize="0"/>
          <p:nvPr/>
        </p:nvPicPr>
        <p:blipFill rotWithShape="1">
          <a:blip r:embed="rId4">
            <a:alphaModFix/>
          </a:blip>
          <a:srcRect l="42795" t="38759" r="39721" b="38761"/>
          <a:stretch/>
        </p:blipFill>
        <p:spPr>
          <a:xfrm>
            <a:off x="1088055" y="3761021"/>
            <a:ext cx="758166" cy="97478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8"/>
          <p:cNvPicPr preferRelativeResize="0"/>
          <p:nvPr/>
        </p:nvPicPr>
        <p:blipFill rotWithShape="1">
          <a:blip r:embed="rId5">
            <a:alphaModFix/>
          </a:blip>
          <a:srcRect l="38545" t="34229" r="39996" b="35160"/>
          <a:stretch/>
        </p:blipFill>
        <p:spPr>
          <a:xfrm>
            <a:off x="6358277" y="2546356"/>
            <a:ext cx="635948" cy="9071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8"/>
          <p:cNvPicPr preferRelativeResize="0"/>
          <p:nvPr/>
        </p:nvPicPr>
        <p:blipFill rotWithShape="1">
          <a:blip r:embed="rId6">
            <a:alphaModFix/>
          </a:blip>
          <a:srcRect l="36650" t="29007" r="31347" b="31729"/>
          <a:stretch/>
        </p:blipFill>
        <p:spPr>
          <a:xfrm>
            <a:off x="4291748" y="3406786"/>
            <a:ext cx="1386964" cy="1701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8"/>
          <p:cNvPicPr preferRelativeResize="0"/>
          <p:nvPr/>
        </p:nvPicPr>
        <p:blipFill rotWithShape="1">
          <a:blip r:embed="rId7">
            <a:alphaModFix/>
          </a:blip>
          <a:srcRect l="37415" t="33816" r="37270" b="36122"/>
          <a:stretch/>
        </p:blipFill>
        <p:spPr>
          <a:xfrm>
            <a:off x="6358277" y="3605451"/>
            <a:ext cx="763097" cy="906177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8"/>
          <p:cNvSpPr txBox="1"/>
          <p:nvPr/>
        </p:nvSpPr>
        <p:spPr>
          <a:xfrm>
            <a:off x="4243908" y="2885639"/>
            <a:ext cx="119616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М4х25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8"/>
          <p:cNvSpPr txBox="1"/>
          <p:nvPr/>
        </p:nvSpPr>
        <p:spPr>
          <a:xfrm>
            <a:off x="2482500" y="2885639"/>
            <a:ext cx="119616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М4х16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8"/>
          <p:cNvSpPr txBox="1"/>
          <p:nvPr/>
        </p:nvSpPr>
        <p:spPr>
          <a:xfrm>
            <a:off x="903834" y="2883566"/>
            <a:ext cx="101341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М4х8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8"/>
          <p:cNvSpPr txBox="1"/>
          <p:nvPr/>
        </p:nvSpPr>
        <p:spPr>
          <a:xfrm>
            <a:off x="7238450" y="2706102"/>
            <a:ext cx="356674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М4 </a:t>
            </a:r>
            <a:r>
              <a:rPr lang="ru-RU" sz="28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самоконтрящаяся</a:t>
            </a: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8"/>
          <p:cNvSpPr txBox="1"/>
          <p:nvPr/>
        </p:nvSpPr>
        <p:spPr>
          <a:xfrm>
            <a:off x="6289268" y="1523737"/>
            <a:ext cx="2900451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Гайки</a:t>
            </a:r>
            <a:endParaRPr sz="48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8"/>
          <p:cNvSpPr txBox="1"/>
          <p:nvPr/>
        </p:nvSpPr>
        <p:spPr>
          <a:xfrm>
            <a:off x="7238450" y="4881091"/>
            <a:ext cx="2333459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М4 стопорная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8"/>
          <p:cNvSpPr txBox="1"/>
          <p:nvPr/>
        </p:nvSpPr>
        <p:spPr>
          <a:xfrm>
            <a:off x="7238450" y="3793596"/>
            <a:ext cx="271843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М4 фланцевая 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78" t="32534" r="34889" b="35200"/>
          <a:stretch/>
        </p:blipFill>
        <p:spPr>
          <a:xfrm>
            <a:off x="2525786" y="3574914"/>
            <a:ext cx="1187089" cy="138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579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3DBA391-2A0F-47DE-8806-A81635EB4E06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55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 smtClean="0">
                <a:solidFill>
                  <a:srgbClr val="99CC00"/>
                </a:solidFill>
                <a:latin typeface="Verdana"/>
                <a:ea typeface="Verdana"/>
              </a:rPr>
              <a:t>Соединение деталей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CustomShape 3"/>
          <p:cNvSpPr/>
          <p:nvPr/>
        </p:nvSpPr>
        <p:spPr>
          <a:xfrm>
            <a:off x="849962" y="3861048"/>
            <a:ext cx="4897880" cy="11988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Соединение деталей должно быть прочным, поэтому используйте инструменты. 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8" name="Picture 2" descr="C:\Users\licey\Desktop\Материалы для конференции Педагоги России 2020-05-01\instruments_application_0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24" b="27008"/>
          <a:stretch/>
        </p:blipFill>
        <p:spPr bwMode="auto">
          <a:xfrm>
            <a:off x="1271464" y="1484784"/>
            <a:ext cx="4678362" cy="1922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16080" y="1628800"/>
            <a:ext cx="46805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Самоконтрящаяся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 и фланцевая гайки предназначены для создания неподвижных соединений 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Google Shape;129;p8"/>
          <p:cNvPicPr preferRelativeResize="0"/>
          <p:nvPr/>
        </p:nvPicPr>
        <p:blipFill rotWithShape="1">
          <a:blip r:embed="rId3">
            <a:alphaModFix/>
          </a:blip>
          <a:srcRect l="38545" t="34229" r="39996" b="35160"/>
          <a:stretch/>
        </p:blipFill>
        <p:spPr>
          <a:xfrm>
            <a:off x="8194998" y="3321048"/>
            <a:ext cx="774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31;p8"/>
          <p:cNvPicPr preferRelativeResize="0"/>
          <p:nvPr/>
        </p:nvPicPr>
        <p:blipFill rotWithShape="1">
          <a:blip r:embed="rId4">
            <a:alphaModFix/>
          </a:blip>
          <a:srcRect l="37415" t="33816" r="37270" b="36122"/>
          <a:stretch/>
        </p:blipFill>
        <p:spPr>
          <a:xfrm>
            <a:off x="9840416" y="3321048"/>
            <a:ext cx="774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960096" y="4458218"/>
            <a:ext cx="4824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Стопорная гайка – для подвижных соединений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Google Shape;126;p8"/>
          <p:cNvPicPr preferRelativeResize="0"/>
          <p:nvPr/>
        </p:nvPicPr>
        <p:blipFill rotWithShape="1">
          <a:blip r:embed="rId5">
            <a:alphaModFix/>
          </a:blip>
          <a:srcRect l="35981" t="33312" r="37974" b="34855"/>
          <a:stretch/>
        </p:blipFill>
        <p:spPr>
          <a:xfrm>
            <a:off x="8935510" y="5059923"/>
            <a:ext cx="77436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9"/>
          <p:cNvPicPr preferRelativeResize="0"/>
          <p:nvPr/>
        </p:nvPicPr>
        <p:blipFill rotWithShape="1">
          <a:blip r:embed="rId3">
            <a:alphaModFix/>
          </a:blip>
          <a:srcRect l="9028" t="18210" r="11694" b="14744"/>
          <a:stretch/>
        </p:blipFill>
        <p:spPr>
          <a:xfrm rot="558916">
            <a:off x="6838275" y="2168908"/>
            <a:ext cx="3826448" cy="3236177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13</a:t>
            </a:fld>
            <a:endParaRPr/>
          </a:p>
        </p:txBody>
      </p:sp>
      <p:sp>
        <p:nvSpPr>
          <p:cNvPr id="146" name="Google Shape;146;p9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/>
              <a:t>Инструменты</a:t>
            </a:r>
            <a:endParaRPr dirty="0"/>
          </a:p>
        </p:txBody>
      </p:sp>
      <p:sp>
        <p:nvSpPr>
          <p:cNvPr id="147" name="Google Shape;147;p9"/>
          <p:cNvSpPr txBox="1"/>
          <p:nvPr/>
        </p:nvSpPr>
        <p:spPr>
          <a:xfrm>
            <a:off x="2145079" y="1664896"/>
            <a:ext cx="273728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Ключи торцевые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9"/>
          <p:cNvSpPr txBox="1"/>
          <p:nvPr/>
        </p:nvSpPr>
        <p:spPr>
          <a:xfrm>
            <a:off x="6702776" y="1664896"/>
            <a:ext cx="397551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Ключ комбинированный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Google Shape;149;p9"/>
          <p:cNvPicPr preferRelativeResize="0"/>
          <p:nvPr/>
        </p:nvPicPr>
        <p:blipFill rotWithShape="1">
          <a:blip r:embed="rId4">
            <a:alphaModFix/>
          </a:blip>
          <a:srcRect t="23011" b="24740"/>
          <a:stretch/>
        </p:blipFill>
        <p:spPr>
          <a:xfrm>
            <a:off x="840570" y="2501658"/>
            <a:ext cx="5346307" cy="27934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497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14</a:t>
            </a:fld>
            <a:endParaRPr dirty="0"/>
          </a:p>
        </p:txBody>
      </p:sp>
      <p:sp>
        <p:nvSpPr>
          <p:cNvPr id="57" name="Google Shape;57;p3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/>
              <a:t>Контроллер ТРИК</a:t>
            </a:r>
            <a:endParaRPr dirty="0"/>
          </a:p>
        </p:txBody>
      </p:sp>
      <p:sp>
        <p:nvSpPr>
          <p:cNvPr id="58" name="Google Shape;58;p3"/>
          <p:cNvSpPr txBox="1"/>
          <p:nvPr/>
        </p:nvSpPr>
        <p:spPr>
          <a:xfrm>
            <a:off x="838200" y="1518249"/>
            <a:ext cx="8422498" cy="4401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процессора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Гироскоп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Акселерометр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Динамик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Дисплей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Wi-Fi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Диод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Кнопки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 порта</a:t>
            </a:r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Linux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8" t="24000" r="2223" b="20000"/>
          <a:stretch/>
        </p:blipFill>
        <p:spPr>
          <a:xfrm>
            <a:off x="4320075" y="1758132"/>
            <a:ext cx="6738940" cy="411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603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15</a:t>
            </a:fld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/>
              <a:t>Схема разъемов контроллера</a:t>
            </a: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488" y="1340768"/>
            <a:ext cx="4218432" cy="48674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84032" y="1844824"/>
            <a:ext cx="51125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Все порты контроллера подписаны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84032" y="3212976"/>
            <a:ext cx="51125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Технические характеристики можно посмотреть на сайте проекта:</a:t>
            </a:r>
          </a:p>
          <a:p>
            <a:pPr algn="just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https://trikset.com/products/trik-controller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2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7B5F9EC-77CD-4898-8976-5C205E5654A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16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900" b="1" strike="noStrike" spc="-1" dirty="0" smtClean="0">
                <a:solidFill>
                  <a:srgbClr val="99CC00"/>
                </a:solidFill>
                <a:latin typeface="Verdana"/>
                <a:ea typeface="Verdana"/>
              </a:rPr>
              <a:t>Подключение периферийных устройств</a:t>
            </a:r>
            <a:endParaRPr lang="ru-RU" sz="29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CustomShape 3"/>
          <p:cNvSpPr/>
          <p:nvPr/>
        </p:nvSpPr>
        <p:spPr>
          <a:xfrm>
            <a:off x="864373" y="1340768"/>
            <a:ext cx="10515240" cy="11988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Для подключения устройств используются 2-х </a:t>
            </a:r>
            <a:r>
              <a:rPr lang="ru-RU" sz="2400" b="0" strike="noStrike" spc="-1" dirty="0" err="1" smtClean="0">
                <a:solidFill>
                  <a:srgbClr val="000000"/>
                </a:solidFill>
                <a:latin typeface="Calibri"/>
                <a:ea typeface="Arial"/>
              </a:rPr>
              <a:t>пиновые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 разъемы и разъемы </a:t>
            </a:r>
            <a:r>
              <a:rPr lang="en-US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micro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-</a:t>
            </a:r>
            <a:r>
              <a:rPr lang="en-US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match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 со стыковочным штырем (ключом), обеспечивающим подключение единственно возможным способом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image25.jpg" descr="Микроматч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9466" y="2492896"/>
            <a:ext cx="129614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23392" y="3717032"/>
            <a:ext cx="4868292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Разъем </a:t>
            </a:r>
            <a:r>
              <a:rPr kumimoji="0" lang="ru-RU" altLang="ru-RU" sz="200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Micro-Match</a:t>
            </a:r>
            <a:endParaRPr kumimoji="0" lang="ru-RU" altLang="ru-RU" sz="200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itchFamily="18" charset="0"/>
                <a:cs typeface="Calibri" panose="020F0502020204030204" pitchFamily="34" charset="0"/>
              </a:rPr>
              <a:t>По проводу, находящемуся рядом с ключом подается напряжение, то есть это «+» питания. Самый дальний от ключа провод — «–» питания. Провода находящиеся посередине — сигнальные, по ним проходит либо входной сигнал, либо выходной.</a:t>
            </a:r>
            <a:r>
              <a:rPr kumimoji="0" lang="ru-RU" altLang="ru-RU" sz="200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1029" name="Picture 5" descr="https://624002469-files.gitbook.io/~/files/v0/b/gitbook-legacy-files/o/assets%2F-M-9YMGCK0ySSnTAiseS%2F-M5X3W61MUO-dwjxeo56%2F-M5X5P-basy9dLHBDL4W%2F%D0%BA%D0%BE%D0%BD%D1%82%D1%80%D0%BE%D0%BB%D0%BB%D0%B5%D1%80_%D1%80%D0%B0%D0%B7%D1%8A%D0%B5%D0%BC%D1%8B.png?alt=media&amp;token=de63f8cd-c959-4eb4-9810-53c88f1d39a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605" y="2544207"/>
            <a:ext cx="4321676" cy="2763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56040" y="5301208"/>
            <a:ext cx="49685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При подключении кабель «смотрит» вверх, к дисплею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1655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17</a:t>
            </a:fld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spc="-1" dirty="0"/>
              <a:t>Подключение силовых моторов</a:t>
            </a:r>
            <a:endParaRPr lang="ru-RU" b="0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47" r="47013" b="30175"/>
          <a:stretch/>
        </p:blipFill>
        <p:spPr>
          <a:xfrm>
            <a:off x="983432" y="1196752"/>
            <a:ext cx="4379976" cy="3676651"/>
          </a:xfrm>
          <a:prstGeom prst="rect">
            <a:avLst/>
          </a:prstGeom>
        </p:spPr>
      </p:pic>
      <p:pic>
        <p:nvPicPr>
          <p:cNvPr id="5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" t="35912" r="48271" b="32443"/>
          <a:stretch/>
        </p:blipFill>
        <p:spPr>
          <a:xfrm>
            <a:off x="5807968" y="1301527"/>
            <a:ext cx="5467426" cy="3467100"/>
          </a:xfrm>
          <a:prstGeom prst="rect">
            <a:avLst/>
          </a:prstGeom>
        </p:spPr>
      </p:pic>
      <p:sp>
        <p:nvSpPr>
          <p:cNvPr id="6" name="Google Shape;58;p3"/>
          <p:cNvSpPr txBox="1"/>
          <p:nvPr/>
        </p:nvSpPr>
        <p:spPr>
          <a:xfrm>
            <a:off x="2855640" y="4941168"/>
            <a:ext cx="7084664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Разъем 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micro-match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подключается к порту Е</a:t>
            </a:r>
          </a:p>
          <a:p>
            <a:r>
              <a:rPr lang="ru-R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Двухпиновый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разъем – к порту М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8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18</a:t>
            </a:fld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 smtClean="0"/>
              <a:t>Внимание </a:t>
            </a:r>
            <a:endParaRPr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0" r="1150" b="56777"/>
          <a:stretch/>
        </p:blipFill>
        <p:spPr>
          <a:xfrm>
            <a:off x="847269" y="1703111"/>
            <a:ext cx="4736592" cy="17494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395" y="3777560"/>
            <a:ext cx="6440499" cy="2400098"/>
          </a:xfrm>
          <a:prstGeom prst="rect">
            <a:avLst/>
          </a:prstGeom>
        </p:spPr>
      </p:pic>
      <p:sp>
        <p:nvSpPr>
          <p:cNvPr id="10" name="Google Shape;58;p3"/>
          <p:cNvSpPr txBox="1"/>
          <p:nvPr/>
        </p:nvSpPr>
        <p:spPr>
          <a:xfrm>
            <a:off x="5663952" y="1340768"/>
            <a:ext cx="6048672" cy="19389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При подключении к контроллеру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провод должен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быть направлен вверх, а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стыковочный штырь коннектора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должен находиться справа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Для отсоединения провода возьмите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его возле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коннектора и потяните на себя.</a:t>
            </a:r>
          </a:p>
        </p:txBody>
      </p:sp>
    </p:spTree>
    <p:extLst>
      <p:ext uri="{BB962C8B-B14F-4D97-AF65-F5344CB8AC3E}">
        <p14:creationId xmlns:p14="http://schemas.microsoft.com/office/powerpoint/2010/main" val="2466352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1" t="18133" r="10222" b="22933"/>
          <a:stretch/>
        </p:blipFill>
        <p:spPr>
          <a:xfrm rot="810945">
            <a:off x="6990475" y="1748181"/>
            <a:ext cx="3770603" cy="2675131"/>
          </a:xfrm>
          <a:prstGeom prst="rect">
            <a:avLst/>
          </a:prstGeom>
        </p:spPr>
      </p:pic>
      <p:sp>
        <p:nvSpPr>
          <p:cNvPr id="82" name="Google Shape;8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19</a:t>
            </a:fld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/>
              <a:t>Питание робота</a:t>
            </a:r>
            <a:endParaRPr dirty="0"/>
          </a:p>
        </p:txBody>
      </p:sp>
      <p:sp>
        <p:nvSpPr>
          <p:cNvPr id="14" name="Google Shape;58;p3"/>
          <p:cNvSpPr txBox="1"/>
          <p:nvPr/>
        </p:nvSpPr>
        <p:spPr>
          <a:xfrm>
            <a:off x="1901951" y="1518594"/>
            <a:ext cx="279196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Адаптер питания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58;p3"/>
          <p:cNvSpPr txBox="1"/>
          <p:nvPr/>
        </p:nvSpPr>
        <p:spPr>
          <a:xfrm>
            <a:off x="7043928" y="1518594"/>
            <a:ext cx="3517392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</a:pP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Li-Po </a:t>
            </a: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аккумуляторы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319" y="2734055"/>
            <a:ext cx="4160224" cy="30971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" t="15064" r="1650" b="21934"/>
          <a:stretch/>
        </p:blipFill>
        <p:spPr>
          <a:xfrm rot="11894755">
            <a:off x="4017393" y="2358799"/>
            <a:ext cx="2258568" cy="1453896"/>
          </a:xfrm>
          <a:prstGeom prst="rect">
            <a:avLst/>
          </a:prstGeom>
        </p:spPr>
      </p:pic>
      <p:grpSp>
        <p:nvGrpSpPr>
          <p:cNvPr id="20" name="Группа 19"/>
          <p:cNvGrpSpPr/>
          <p:nvPr/>
        </p:nvGrpSpPr>
        <p:grpSpPr>
          <a:xfrm>
            <a:off x="6044183" y="4379976"/>
            <a:ext cx="5309617" cy="1537845"/>
            <a:chOff x="0" y="0"/>
            <a:chExt cx="5579013" cy="1439465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0" y="0"/>
              <a:ext cx="5579013" cy="1439465"/>
            </a:xfrm>
            <a:prstGeom prst="roundRect">
              <a:avLst/>
            </a:prstGeom>
          </p:spPr>
          <p:style>
            <a:lnRef idx="2">
              <a:schemeClr val="accent6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Скругленный прямоугольник 4"/>
            <p:cNvSpPr txBox="1"/>
            <p:nvPr/>
          </p:nvSpPr>
          <p:spPr>
            <a:xfrm>
              <a:off x="70269" y="70269"/>
              <a:ext cx="5438475" cy="12989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800" b="0" i="0" kern="1200" dirty="0">
                  <a:latin typeface="Calibri" panose="020F0502020204030204" pitchFamily="34" charset="0"/>
                  <a:cs typeface="Calibri" panose="020F0502020204030204" pitchFamily="34" charset="0"/>
                </a:rPr>
                <a:t>При заряде аккумулятора менее 11 </a:t>
              </a:r>
              <a:r>
                <a:rPr lang="ru-RU" sz="2800" b="0" i="0" kern="12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Вольт </a:t>
              </a:r>
              <a:r>
                <a:rPr lang="ru-RU" sz="2800" b="0" i="0" kern="1200" dirty="0">
                  <a:latin typeface="Calibri" panose="020F0502020204030204" pitchFamily="34" charset="0"/>
                  <a:cs typeface="Calibri" panose="020F0502020204030204" pitchFamily="34" charset="0"/>
                </a:rPr>
                <a:t>контроллер </a:t>
              </a:r>
              <a:r>
                <a:rPr lang="ru-RU" sz="28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подает звуковые сигналы</a:t>
              </a:r>
              <a:r>
                <a:rPr lang="ru-RU" sz="2800" b="0" i="0" kern="1200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!</a:t>
              </a:r>
              <a:endParaRPr lang="ru-RU" sz="2800" b="0" i="0" kern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72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5DBDA722-1C4F-401F-9DD5-9A2D2CEB6C94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43" name="TextShape 2"/>
          <p:cNvSpPr txBox="1"/>
          <p:nvPr/>
        </p:nvSpPr>
        <p:spPr>
          <a:xfrm>
            <a:off x="839416" y="369088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pc="-1" dirty="0" smtClean="0">
                <a:solidFill>
                  <a:srgbClr val="99CC00"/>
                </a:solidFill>
                <a:latin typeface="Verdana"/>
                <a:ea typeface="Verdana"/>
              </a:rPr>
              <a:t>ТБ при работе с наборами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CustomShape 3"/>
          <p:cNvSpPr/>
          <p:nvPr/>
        </p:nvSpPr>
        <p:spPr>
          <a:xfrm>
            <a:off x="838080" y="1186011"/>
            <a:ext cx="10515240" cy="4522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>
              <a:lnSpc>
                <a:spcPct val="100000"/>
              </a:lnSpc>
            </a:pPr>
            <a:endParaRPr lang="ru-RU" sz="3600" b="1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36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Перед началом работы с наборами каждый обучающийся в обязательном порядке должен пройти инструктаж по технике безопасности и ознакомиться с правилами поведения в помещении, в котором проводятся занятия</a:t>
            </a:r>
          </a:p>
          <a:p>
            <a:pPr marL="457200" indent="-4572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36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 Запись о прохождении инструктажа заносится в журнал проведения инструктажей. </a:t>
            </a:r>
            <a:endParaRPr lang="ru-RU" sz="3600" spc="-1" dirty="0">
              <a:solidFill>
                <a:srgbClr val="000000"/>
              </a:solidFill>
              <a:latin typeface="Calibri"/>
              <a:ea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4415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20</a:t>
            </a:fld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 smtClean="0"/>
              <a:t>Подключение аккумулятора</a:t>
            </a:r>
            <a:endParaRPr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91" b="16055"/>
          <a:stretch/>
        </p:blipFill>
        <p:spPr>
          <a:xfrm>
            <a:off x="1947673" y="1300527"/>
            <a:ext cx="8156447" cy="4914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6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7B5F9EC-77CD-4898-8976-5C205E5654A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 smtClean="0">
                <a:solidFill>
                  <a:srgbClr val="99CC00"/>
                </a:solidFill>
                <a:latin typeface="Verdana"/>
                <a:ea typeface="Verdana"/>
              </a:rPr>
              <a:t>Маркировка аккумуляторов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CustomShape 3"/>
          <p:cNvSpPr/>
          <p:nvPr/>
        </p:nvSpPr>
        <p:spPr>
          <a:xfrm>
            <a:off x="1199456" y="1521768"/>
            <a:ext cx="9937104" cy="452286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ru-RU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Li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ru-RU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Po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-аккумуляторы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состоят из одной или нескольких элементов («банок»). Каждая банка имеет номинальное напряжение 3,7В и максимальное (до которого заряжается) - 4,2В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Пример маркировки: 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1200mAh 3S 20C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1200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mAh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В этих единицах указывается ёмкость аккумулятора - в данном случае 1200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мА·ч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. Чем больше ёмкость, тем дольше аккумулятор сможет поддерживать нужный ток и напряжение для работы нагрузки. 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Также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от ёмкости прямо пропорционально зависит максимальный ток разряда и заряда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3S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Число возле буквы S означает количество «банок» в батарее. Буква S - это сокращение от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serial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или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sequential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- последовательное соединение элементов.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20C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 (C = </a:t>
            </a:r>
            <a:r>
              <a:rPr lang="ru-RU" dirty="0" err="1">
                <a:latin typeface="Calibri" panose="020F0502020204030204" pitchFamily="34" charset="0"/>
                <a:cs typeface="Calibri" panose="020F0502020204030204" pitchFamily="34" charset="0"/>
              </a:rPr>
              <a:t>сapacity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endParaRPr lang="ru-RU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Максимальный </a:t>
            </a:r>
            <a: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  <a:t>разрядный ток может превышать ёмкость аккумулятора в 20 раз умноженную на час (ток 1C заряжает/разряжает аккумулятор ровно за час - условно)</a:t>
            </a:r>
            <a:br>
              <a:rPr lang="ru-RU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286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7B5F9EC-77CD-4898-8976-5C205E5654A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 smtClean="0">
                <a:solidFill>
                  <a:srgbClr val="99CC00"/>
                </a:solidFill>
                <a:latin typeface="Verdana"/>
                <a:ea typeface="Verdana"/>
              </a:rPr>
              <a:t>Зарядка аккумуляторов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CustomShape 3"/>
          <p:cNvSpPr/>
          <p:nvPr/>
        </p:nvSpPr>
        <p:spPr>
          <a:xfrm>
            <a:off x="838080" y="1196752"/>
            <a:ext cx="10515240" cy="470752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just" fontAlgn="base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Для зарядки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Li-Po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аккумуляторов рекомендуется использовать специализированные зарядные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устройства</a:t>
            </a:r>
          </a:p>
          <a:p>
            <a:pPr algn="just" fontAlgn="base"/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Если производитель не дает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 специальных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рекомендаций, аккумуляторы рекомендуется заряжать током, не превышающим 1C. В нашем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случае (</a:t>
            </a:r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1200mAh 3S 20C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),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это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1,2Ah*1C=1,2A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то есть этот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аккумулятор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рекомендуется заряжать током не более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1,2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Ампер. </a:t>
            </a: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/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 fontAlgn="base"/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Чем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меньше зарядные и разрядные токи, тем дольше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срок службы аккумулятора.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 инструкции к зарядному устройству можно прочитать о зарядке с балансировкой. Рекомендуется всегда заряжать аккумулятор только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так. Это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исключает вариант разбалансировки ячеек (общее напряжение на нашем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акб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может быть 12,6V, но, при этом, на первой банке будет 4V, на второй 4,2V, а на третьей 4,4V). При перезаряде даже одной ячейки аккумулятор может загореться и даже взорваться, именно поэтому и рекомендуется ВСЕГДА проводить зарядку с балансировкой</a:t>
            </a:r>
          </a:p>
        </p:txBody>
      </p:sp>
    </p:spTree>
    <p:extLst>
      <p:ext uri="{BB962C8B-B14F-4D97-AF65-F5344CB8AC3E}">
        <p14:creationId xmlns:p14="http://schemas.microsoft.com/office/powerpoint/2010/main" val="3230626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7B5F9EC-77CD-4898-8976-5C205E5654A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200" b="1" strike="noStrike" spc="-1" dirty="0" smtClean="0">
                <a:solidFill>
                  <a:srgbClr val="99CC00"/>
                </a:solidFill>
                <a:latin typeface="Verdana"/>
                <a:ea typeface="Verdana"/>
              </a:rPr>
              <a:t>Правила зарядки и эксплуатации</a:t>
            </a:r>
            <a:endParaRPr lang="ru-RU" sz="32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CustomShape 3"/>
          <p:cNvSpPr/>
          <p:nvPr/>
        </p:nvSpPr>
        <p:spPr>
          <a:xfrm>
            <a:off x="838080" y="1556792"/>
            <a:ext cx="10515240" cy="439975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не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допускать перезаряда – выше 4,2 В на элемент;</a:t>
            </a:r>
          </a:p>
          <a:p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избегать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короткого замыкания;</a:t>
            </a:r>
          </a:p>
          <a:p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не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допускать перегрева выше 60 °С, в т. ч. при заряде или разряде высокими токами;</a:t>
            </a:r>
          </a:p>
          <a:p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не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оставлять элементы питания под воздействием прямых солнечных лучей, возле отопительных приборов или открытых источников огня;</a:t>
            </a:r>
          </a:p>
          <a:p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не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нарушать герметичность оболочки;</a:t>
            </a:r>
          </a:p>
          <a:p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не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разряжать ниже 3 В на элемент;</a:t>
            </a:r>
          </a:p>
          <a:p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не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подвергать ударам, прокалыванию и другим механическим воздействиям;</a:t>
            </a:r>
          </a:p>
          <a:p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не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хранить в разряженном состоянии;</a:t>
            </a:r>
          </a:p>
          <a:p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заряжать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, не дожидаясь полной разрядки;</a:t>
            </a:r>
          </a:p>
          <a:p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после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использования на морозе – выдерживать пару часов при комнатной температуре, а затем заряжать;</a:t>
            </a:r>
          </a:p>
          <a:p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- хранить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полузаряженном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состоянии в прохладном сухом месте, в стороне от тепловых приборов.</a:t>
            </a:r>
          </a:p>
        </p:txBody>
      </p:sp>
    </p:spTree>
    <p:extLst>
      <p:ext uri="{BB962C8B-B14F-4D97-AF65-F5344CB8AC3E}">
        <p14:creationId xmlns:p14="http://schemas.microsoft.com/office/powerpoint/2010/main" val="351388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Тестовая модель мотора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936" y="1628800"/>
            <a:ext cx="6241275" cy="403244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40155" y="2924944"/>
            <a:ext cx="44797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latin typeface="Calibri" panose="020F0502020204030204" pitchFamily="34" charset="0"/>
                <a:cs typeface="Calibri" panose="020F0502020204030204" pitchFamily="34" charset="0"/>
              </a:rPr>
              <a:t>Соберите модель для тестирования </a:t>
            </a:r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моторов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3715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25</a:t>
            </a:fld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 smtClean="0"/>
              <a:t>Тестовая </a:t>
            </a:r>
            <a:r>
              <a:rPr lang="ru-RU" dirty="0" smtClean="0"/>
              <a:t>модель</a:t>
            </a:r>
            <a:endParaRPr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9896" y="1539590"/>
            <a:ext cx="6584733" cy="4110314"/>
          </a:xfrm>
          <a:prstGeom prst="rect">
            <a:avLst/>
          </a:prstGeom>
        </p:spPr>
      </p:pic>
      <p:sp>
        <p:nvSpPr>
          <p:cNvPr id="5" name="Google Shape;58;p3"/>
          <p:cNvSpPr txBox="1"/>
          <p:nvPr/>
        </p:nvSpPr>
        <p:spPr>
          <a:xfrm>
            <a:off x="838125" y="1290479"/>
            <a:ext cx="4896544" cy="1815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/>
            <a:r>
              <a:rPr lang="ru-R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Соберите модель для тестирования датчиков и подключите к ней силовые моторы и серводвигатели</a:t>
            </a:r>
            <a:endParaRPr lang="ru-RU" sz="2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875" y="3201632"/>
            <a:ext cx="2448272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3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7B5F9EC-77CD-4898-8976-5C205E5654A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26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 smtClean="0">
                <a:solidFill>
                  <a:srgbClr val="99CC00"/>
                </a:solidFill>
                <a:latin typeface="Verdana"/>
                <a:ea typeface="Verdana"/>
              </a:rPr>
              <a:t>Включение контроллера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CustomShape 3"/>
          <p:cNvSpPr/>
          <p:nvPr/>
        </p:nvSpPr>
        <p:spPr>
          <a:xfrm>
            <a:off x="119336" y="1767239"/>
            <a:ext cx="4681856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Кнопка включения контроллера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2050" name="Picture 2" descr="https://624002469-files.gitbook.io/~/files/v0/b/gitbook-legacy-files/o/assets%2F-M-9YMGCK0ySSnTAiseS%2F-M5X9hKwiSqRSQIAMGf6%2F-M5XAKF1A-3WQFbUtwGI%2F%D0%9A%D0%BE%D0%BD%D1%82%D1%80%D0%BE%D0%BB%D0%BB%D0%B5%D1%80%D0%A2%D0%A0%D0%98%D0%9A.png?alt=media&amp;token=abc2f2c0-1f98-4ed0-a5ab-2f11201d3a9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1660" y="2780928"/>
            <a:ext cx="4886325" cy="253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Прямая со стрелкой 2"/>
          <p:cNvCxnSpPr/>
          <p:nvPr/>
        </p:nvCxnSpPr>
        <p:spPr>
          <a:xfrm>
            <a:off x="3503712" y="2276872"/>
            <a:ext cx="1735728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8" name="CustomShape 3"/>
          <p:cNvSpPr/>
          <p:nvPr/>
        </p:nvSpPr>
        <p:spPr>
          <a:xfrm>
            <a:off x="5220238" y="1818859"/>
            <a:ext cx="1729528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Кно</a:t>
            </a:r>
            <a:r>
              <a:rPr lang="ru-RU" sz="2400" spc="-1" dirty="0" smtClean="0">
                <a:solidFill>
                  <a:srgbClr val="000000"/>
                </a:solidFill>
                <a:latin typeface="Calibri"/>
                <a:ea typeface="Arial"/>
              </a:rPr>
              <a:t>пка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en-US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ESC</a:t>
            </a:r>
            <a:endParaRPr lang="ru-RU" sz="2400" b="0" strike="noStrike" spc="-1" dirty="0">
              <a:latin typeface="Arial"/>
            </a:endParaRPr>
          </a:p>
        </p:txBody>
      </p:sp>
      <p:sp>
        <p:nvSpPr>
          <p:cNvPr id="9" name="CustomShape 3"/>
          <p:cNvSpPr/>
          <p:nvPr/>
        </p:nvSpPr>
        <p:spPr>
          <a:xfrm>
            <a:off x="7390808" y="1816661"/>
            <a:ext cx="2089568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Кно</a:t>
            </a:r>
            <a:r>
              <a:rPr lang="ru-RU" sz="2400" spc="-1" dirty="0" smtClean="0">
                <a:solidFill>
                  <a:srgbClr val="000000"/>
                </a:solidFill>
                <a:latin typeface="Calibri"/>
                <a:ea typeface="Arial"/>
              </a:rPr>
              <a:t>пка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en-US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ENTER</a:t>
            </a:r>
            <a:endParaRPr lang="ru-RU" sz="2400" b="0" strike="noStrike" spc="-1" dirty="0">
              <a:latin typeface="Arial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5879976" y="2420888"/>
            <a:ext cx="72008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H="1">
            <a:off x="6600056" y="2420888"/>
            <a:ext cx="1584176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Овал 9"/>
          <p:cNvSpPr/>
          <p:nvPr/>
        </p:nvSpPr>
        <p:spPr>
          <a:xfrm>
            <a:off x="5447928" y="3717032"/>
            <a:ext cx="1296144" cy="330721"/>
          </a:xfrm>
          <a:prstGeom prst="ellipse">
            <a:avLst/>
          </a:prstGeom>
          <a:noFill/>
          <a:ln>
            <a:solidFill>
              <a:srgbClr val="00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CustomShape 3"/>
          <p:cNvSpPr/>
          <p:nvPr/>
        </p:nvSpPr>
        <p:spPr>
          <a:xfrm>
            <a:off x="983432" y="3544853"/>
            <a:ext cx="2748228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Кно</a:t>
            </a:r>
            <a:r>
              <a:rPr lang="ru-RU" sz="2400" spc="-1" dirty="0" smtClean="0">
                <a:solidFill>
                  <a:srgbClr val="000000"/>
                </a:solidFill>
                <a:latin typeface="Calibri"/>
                <a:ea typeface="Arial"/>
              </a:rPr>
              <a:t>пки навигации</a:t>
            </a:r>
            <a:endParaRPr lang="ru-RU" sz="2400" b="0" strike="noStrike" spc="-1" dirty="0">
              <a:latin typeface="Arial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3647728" y="3882392"/>
            <a:ext cx="159171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3647728" y="3212976"/>
            <a:ext cx="2437274" cy="6694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343472" y="5314579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Включается контроллер кратковременным нажатием кнопки </a:t>
            </a:r>
            <a:r>
              <a:rPr lang="en-US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POWER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. При включении загорается красный светодиод.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00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7B5F9EC-77CD-4898-8976-5C205E5654A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27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 smtClean="0">
                <a:solidFill>
                  <a:srgbClr val="99CC00"/>
                </a:solidFill>
                <a:latin typeface="Verdana"/>
                <a:ea typeface="Verdana"/>
              </a:rPr>
              <a:t>Зарядные устройства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0" t="9803" r="18501" b="8683"/>
          <a:stretch/>
        </p:blipFill>
        <p:spPr bwMode="auto">
          <a:xfrm>
            <a:off x="1060099" y="2485856"/>
            <a:ext cx="2275978" cy="2670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58" t="17146" r="10304" b="3668"/>
          <a:stretch/>
        </p:blipFill>
        <p:spPr bwMode="auto">
          <a:xfrm>
            <a:off x="1487488" y="1628800"/>
            <a:ext cx="1421201" cy="8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8" t="3208" r="2426" b="3644"/>
          <a:stretch/>
        </p:blipFill>
        <p:spPr bwMode="auto">
          <a:xfrm>
            <a:off x="6184283" y="1273639"/>
            <a:ext cx="4852393" cy="3582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87488" y="5517232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Зарядное устройство без балансировки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36160" y="5373216"/>
            <a:ext cx="30243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Зарядное устройство с балансировкой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362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7B5F9EC-77CD-4898-8976-5C205E5654A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28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900" b="1" strike="noStrike" spc="-1" dirty="0" smtClean="0">
                <a:solidFill>
                  <a:srgbClr val="99CC00"/>
                </a:solidFill>
                <a:latin typeface="Verdana"/>
                <a:ea typeface="Verdana"/>
              </a:rPr>
              <a:t>Тестирование периферийных устройств</a:t>
            </a:r>
            <a:endParaRPr lang="ru-RU" sz="29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CustomShape 3"/>
          <p:cNvSpPr/>
          <p:nvPr/>
        </p:nvSpPr>
        <p:spPr>
          <a:xfrm>
            <a:off x="838080" y="1767240"/>
            <a:ext cx="10515240" cy="8295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После загрузки операционной системы на дисплее контроллера отобразится меню: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2050" name="Picture 2" descr="https://624002469-files.gitbook.io/~/files/v0/b/gitbook-legacy-files/o/assets%2F-M-9YMGCK0ySSnTAiseS%2F-M5TVb1LoqkaMDTe5dJW%2F-M5TWKGqTtYRFD5W8M3y%2FTRIK-Menu%2002.png?alt=media&amp;token=672ab3df-0fb3-4987-8ba6-d771246470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546" y="2708920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8080" y="2747851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Заряд аккумулятора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7758" y="3396343"/>
            <a:ext cx="2593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Имя сети контроллера и его </a:t>
            </a: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IP</a:t>
            </a:r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 адрес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55118" y="4476395"/>
            <a:ext cx="2376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Номер контроллера в локальной сети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72064" y="2757114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Тип подключения  сети (точка доступа или клиент)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672064" y="3788895"/>
            <a:ext cx="3529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libri" panose="020F0502020204030204" pitchFamily="34" charset="0"/>
                <a:cs typeface="Calibri" panose="020F0502020204030204" pitchFamily="34" charset="0"/>
              </a:rPr>
              <a:t>Пункты меню</a:t>
            </a:r>
            <a:endParaRPr lang="ru-RU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0016" y="5013176"/>
            <a:ext cx="59519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Для проверки подключенных устройств выбираем пункт «Тестирование»</a:t>
            </a:r>
            <a:endParaRPr lang="ru-RU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3287688" y="2932517"/>
            <a:ext cx="50272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3359696" y="3645024"/>
            <a:ext cx="50272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3231382" y="4082887"/>
            <a:ext cx="502720" cy="39350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5" idx="1"/>
          </p:cNvCxnSpPr>
          <p:nvPr/>
        </p:nvCxnSpPr>
        <p:spPr>
          <a:xfrm flipH="1" flipV="1">
            <a:off x="6096000" y="2932517"/>
            <a:ext cx="576064" cy="14776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4984546" y="4005065"/>
            <a:ext cx="1615510" cy="79449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828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7B5F9EC-77CD-4898-8976-5C205E5654A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29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 smtClean="0">
                <a:solidFill>
                  <a:srgbClr val="99CC00"/>
                </a:solidFill>
                <a:latin typeface="Verdana"/>
                <a:ea typeface="Verdana"/>
              </a:rPr>
              <a:t>Тестирование моторов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CustomShape 3"/>
          <p:cNvSpPr/>
          <p:nvPr/>
        </p:nvSpPr>
        <p:spPr>
          <a:xfrm>
            <a:off x="1198420" y="4797152"/>
            <a:ext cx="10515240" cy="101420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Выберите порт, к которому подключен мотор. </a:t>
            </a:r>
            <a:endParaRPr lang="ru-RU" sz="20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Нажмите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кнопку «Ввод» на контроллере для подачи питания на мотор.</a:t>
            </a:r>
          </a:p>
          <a:p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Мощность добавляется нажатием кнопки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«Вправо», моторы будут крутиться вперед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074" name="Picture 2" descr="https://624002469-files.gitbook.io/~/files/v0/b/gitbook-legacy-files/o/assets%2F-M-9YMGCK0ySSnTAiseS%2F-M5XQuULyS5PR87M7Ipb%2F-M5XRIJKtTqX8xKG5iSz%2FTRIK-Test%2007.png?alt=media&amp;token=ed585d86-8e1a-4a40-a71b-961ccf70589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420" y="1268760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624002469-files.gitbook.io/~/files/v0/b/gitbook-legacy-files/o/assets%2F-M-9YMGCK0ySSnTAiseS%2F-M5TdEdA1HzVr9qr-yfK%2F-M5TdO3W_d1qT8TalrWP%2FTRIK-Test%2008.png?alt=media&amp;token=1a33a88c-3935-440c-ad68-e4d924eef71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1301485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624002469-files.gitbook.io/~/files/v0/b/gitbook-legacy-files/o/assets%2F-M-9YMGCK0ySSnTAiseS%2F-M5TdEdA1HzVr9qr-yfK%2F-M5TdTeOVi-eVrBGkCT5%2FTRIK-Test%2009.png?alt=media&amp;token=37810dc0-c3e0-48b7-bfb6-eb592c0459b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6240" y="1268759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020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5DBDA722-1C4F-401F-9DD5-9A2D2CEB6C94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43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pc="-1" dirty="0" smtClean="0">
                <a:solidFill>
                  <a:srgbClr val="99CC00"/>
                </a:solidFill>
                <a:latin typeface="Verdana"/>
                <a:ea typeface="Verdana"/>
              </a:rPr>
              <a:t>Наборы ТРИК Геоскан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CustomShape 3"/>
          <p:cNvSpPr/>
          <p:nvPr/>
        </p:nvSpPr>
        <p:spPr>
          <a:xfrm>
            <a:off x="3935649" y="5363599"/>
            <a:ext cx="4033784" cy="52176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800" strike="noStrike" spc="-1" dirty="0" smtClean="0">
                <a:latin typeface="Calibri" panose="020F0502020204030204" pitchFamily="34" charset="0"/>
                <a:cs typeface="Calibri" panose="020F0502020204030204" pitchFamily="34" charset="0"/>
              </a:rPr>
              <a:t>Геоскан Расширенный</a:t>
            </a:r>
            <a:endParaRPr lang="ru-RU" sz="280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3555" y="3699073"/>
            <a:ext cx="3384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spc="-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Геоскан </a:t>
            </a:r>
            <a:r>
              <a:rPr lang="ru-RU" sz="2800" spc="-1" dirty="0" smtClean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Стартовый</a:t>
            </a:r>
            <a:endParaRPr lang="ru-RU" sz="2800" spc="-1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2568" y="3819525"/>
            <a:ext cx="41764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spc="-1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Геоскан </a:t>
            </a:r>
            <a:r>
              <a:rPr lang="ru-RU" sz="2800" spc="-1" dirty="0" smtClean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</a:rPr>
              <a:t>Образовательный</a:t>
            </a:r>
            <a:endParaRPr lang="ru-RU" sz="2800" spc="-1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</a:endParaRPr>
          </a:p>
        </p:txBody>
      </p:sp>
      <p:pic>
        <p:nvPicPr>
          <p:cNvPr id="2" name="Picture 3" descr="C:\Users\mikha\OneDrive\Рабочий стол\2023-03-16 trikset_1\2023-03-16 trikset_1\1A6A00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6" t="10693" r="24310" b="11193"/>
          <a:stretch/>
        </p:blipFill>
        <p:spPr bwMode="auto">
          <a:xfrm>
            <a:off x="8331112" y="1217188"/>
            <a:ext cx="2619375" cy="260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https://thumb.tildacdn.com/stor6639-6634-4137-a335-626238303531/-/format/webp/13092224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8" t="16827" r="14873" b="17965"/>
          <a:stretch/>
        </p:blipFill>
        <p:spPr bwMode="auto">
          <a:xfrm flipH="1">
            <a:off x="838350" y="2060848"/>
            <a:ext cx="2108401" cy="1394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5" t="6784" r="7739" b="2007"/>
          <a:stretch/>
        </p:blipFill>
        <p:spPr bwMode="auto">
          <a:xfrm>
            <a:off x="4151784" y="2333129"/>
            <a:ext cx="2946528" cy="2729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7B5F9EC-77CD-4898-8976-5C205E5654A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30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 smtClean="0">
                <a:solidFill>
                  <a:srgbClr val="99CC00"/>
                </a:solidFill>
                <a:latin typeface="Verdana"/>
                <a:ea typeface="Verdana"/>
              </a:rPr>
              <a:t>Тестирование </a:t>
            </a:r>
            <a:r>
              <a:rPr lang="ru-RU" sz="3600" b="1" strike="noStrike" spc="-1" dirty="0" err="1" smtClean="0">
                <a:solidFill>
                  <a:srgbClr val="99CC00"/>
                </a:solidFill>
                <a:latin typeface="Verdana"/>
                <a:ea typeface="Verdana"/>
              </a:rPr>
              <a:t>энкодеров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CustomShape 3"/>
          <p:cNvSpPr/>
          <p:nvPr/>
        </p:nvSpPr>
        <p:spPr>
          <a:xfrm>
            <a:off x="1991544" y="1307029"/>
            <a:ext cx="741816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 err="1" smtClean="0">
                <a:solidFill>
                  <a:srgbClr val="000000"/>
                </a:solidFill>
                <a:latin typeface="Calibri"/>
                <a:ea typeface="Arial"/>
              </a:rPr>
              <a:t>Энкодер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 – это датчик угла поворота вала двигателя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7170" name="Picture 2" descr="https://624002469-files.gitbook.io/~/files/v0/b/gitbook-legacy-files/o/assets%2F-M-9YMGCK0ySSnTAiseS%2F-M5XQuULyS5PR87M7Ipb%2F-M5XRhQ2XCmOKV-A72dO%2FTRIK-Test%2012.png?alt=media&amp;token=fb1476eb-c578-40f2-b0c6-0aa368fb4ea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584" y="1961998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624002469-files.gitbook.io/~/files/v0/b/gitbook-legacy-files/o/assets%2F-M-9YMGCK0ySSnTAiseS%2F-M5TeS20EPU1pN7CBXna%2F-M5TfCK-9uz7-DIR8NAK%2FTRIK-Test%2014.png?alt=media&amp;token=f9f8e1b1-ce42-46e4-9c75-a2a8c950bdd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4" y="1988840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35560" y="530120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Для тестирования работоспособности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энкодера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необходимо </a:t>
            </a:r>
            <a:r>
              <a:rPr lang="ru-RU" sz="2000" dirty="0" smtClean="0">
                <a:latin typeface="Calibri" panose="020F0502020204030204" pitchFamily="34" charset="0"/>
                <a:cs typeface="Calibri" panose="020F0502020204030204" pitchFamily="34" charset="0"/>
              </a:rPr>
              <a:t>вручную покрутить 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колесо вперед-назад и посмотреть изменения показаний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энкодеров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92344" y="2470334"/>
            <a:ext cx="27363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>
                <a:latin typeface="Calibri" panose="020F0502020204030204" pitchFamily="34" charset="0"/>
                <a:cs typeface="Calibri" panose="020F0502020204030204" pitchFamily="34" charset="0"/>
              </a:rPr>
              <a:t>Внимание!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Энкодеры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инкрементальные. При прокрутке мотора значение </a:t>
            </a:r>
            <a:r>
              <a:rPr lang="ru-RU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энкодера</a:t>
            </a:r>
            <a:r>
              <a:rPr lang="ru-RU" sz="2000" dirty="0">
                <a:latin typeface="Calibri" panose="020F0502020204030204" pitchFamily="34" charset="0"/>
                <a:cs typeface="Calibri" panose="020F0502020204030204" pitchFamily="34" charset="0"/>
              </a:rPr>
              <a:t> может быть как отрицательным, так и положительным.</a:t>
            </a:r>
          </a:p>
        </p:txBody>
      </p:sp>
    </p:spTree>
    <p:extLst>
      <p:ext uri="{BB962C8B-B14F-4D97-AF65-F5344CB8AC3E}">
        <p14:creationId xmlns:p14="http://schemas.microsoft.com/office/powerpoint/2010/main" val="194913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7B5F9EC-77CD-4898-8976-5C205E5654A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31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 smtClean="0">
                <a:solidFill>
                  <a:srgbClr val="99CC00"/>
                </a:solidFill>
                <a:latin typeface="Verdana"/>
                <a:ea typeface="Verdana"/>
              </a:rPr>
              <a:t>Тестирование </a:t>
            </a:r>
            <a:r>
              <a:rPr lang="ru-RU" sz="3600" b="1" spc="-1" dirty="0" smtClean="0">
                <a:solidFill>
                  <a:srgbClr val="99CC00"/>
                </a:solidFill>
                <a:latin typeface="Verdana"/>
                <a:ea typeface="Verdana"/>
              </a:rPr>
              <a:t>сервоприводов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CustomShape 3"/>
          <p:cNvSpPr/>
          <p:nvPr/>
        </p:nvSpPr>
        <p:spPr>
          <a:xfrm>
            <a:off x="1991544" y="5200059"/>
            <a:ext cx="8568952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Сервоприводы проверяются аналогично силовым моторам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4098" name="Picture 2" descr="https://624002469-files.gitbook.io/~/files/v0/b/gitbook-legacy-files/o/assets%2F-M-9YMGCK0ySSnTAiseS%2F-M5XSJqUZgaN1bF0KATd%2F-M5XU-fiqCm-OIcdQYIt%2FTRIK-Test%2002.png?alt=media&amp;token=646711b4-0f36-4b26-9991-eb8d166af4f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6" y="1514939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624002469-files.gitbook.io/~/files/v0/b/gitbook-legacy-files/o/assets%2F-M-9YMGCK0ySSnTAiseS%2F-M5TXpwcr0BNrA2JgbuC%2F-M5TbxcoGSmWKlA4fxCn%2FTRIK-Test%2004.png?alt=media&amp;token=920d3571-0efe-4aaa-9c63-42353bc3872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1484783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624002469-files.gitbook.io/~/files/v0/b/gitbook-legacy-files/o/assets%2F-M-9YMGCK0ySSnTAiseS%2F-M5TXpwcr0BNrA2JgbuC%2F-M5TcKSX30ZgYthqMFvX%2FTRIK-Test%2005.png?alt=media&amp;token=76f43971-9909-46ca-bc0d-60851322279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256" y="1412776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13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7B5F9EC-77CD-4898-8976-5C205E5654A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32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 smtClean="0">
                <a:solidFill>
                  <a:srgbClr val="99CC00"/>
                </a:solidFill>
                <a:latin typeface="Verdana"/>
                <a:ea typeface="Verdana"/>
              </a:rPr>
              <a:t>Тестирование датчиков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CustomShape 3"/>
          <p:cNvSpPr/>
          <p:nvPr/>
        </p:nvSpPr>
        <p:spPr>
          <a:xfrm>
            <a:off x="2222239" y="4855078"/>
            <a:ext cx="324036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Аналоговые датчики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5122" name="Picture 2" descr="https://624002469-files.gitbook.io/~/files/v0/b/gitbook-legacy-files/o/assets%2F-M-9YMGCK0ySSnTAiseS%2F-M5XSJqUZgaN1bF0KATd%2F-M5XTuT_9qesMyoJG36J%2FTRIK-Test%2000.png?alt=media&amp;token=39ddbe5d-c737-463c-b9ca-e35ad57156d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1312303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624002469-files.gitbook.io/~/files/v0/b/gitbook-legacy-files/o/assets%2F-M-9YMGCK0ySSnTAiseS%2F-M5TXpwcr0BNrA2JgbuC%2F-M5Tac1N0L6kSyjeOQ90%2FTRIK-Test%2001.png?alt=media&amp;token=8ef737cd-18fa-426c-a824-78800aa3e7a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720" y="1358347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624002469-files.gitbook.io/~/files/v0/b/gitbook-legacy-files/o/assets%2F-M-9YMGCK0ySSnTAiseS%2F-M5XQuULyS5PR87M7Ipb%2F-M5XRQQWDoDhL-_SEb65%2FTRIK-Test%2011.png?alt=media&amp;token=6e689bb4-fb45-4d83-88c7-06b677bce68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128" y="1340768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s://624002469-files.gitbook.io/~/files/v0/b/gitbook-legacy-files/o/assets%2F-M-9YMGCK0ySSnTAiseS%2F-M5XFzNRVrX_zTpj71uq%2F-M5XG3T-9GTgdOeljqN0%2FTRIK-Test%2012.png?alt=media&amp;token=d0c48a6c-80b4-4784-87e8-a66c5252bda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0800" y="1340767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ustomShape 3"/>
          <p:cNvSpPr/>
          <p:nvPr/>
        </p:nvSpPr>
        <p:spPr>
          <a:xfrm>
            <a:off x="7913948" y="4855077"/>
            <a:ext cx="3240360" cy="46021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Цифровые датчики</a:t>
            </a:r>
            <a:endParaRPr lang="ru-RU" sz="2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2693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7B5F9EC-77CD-4898-8976-5C205E5654A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33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9" name="TextShape 2"/>
          <p:cNvSpPr txBox="1"/>
          <p:nvPr/>
        </p:nvSpPr>
        <p:spPr>
          <a:xfrm>
            <a:off x="838080" y="476672"/>
            <a:ext cx="8802720" cy="603808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400" b="1" strike="noStrike" spc="-1" dirty="0" smtClean="0">
                <a:solidFill>
                  <a:srgbClr val="99CC00"/>
                </a:solidFill>
                <a:latin typeface="Verdana"/>
                <a:ea typeface="Verdana"/>
              </a:rPr>
              <a:t>Конфигурация портов для аналоговых датчиков</a:t>
            </a:r>
            <a:endParaRPr lang="ru-RU" sz="2400" b="0" strike="noStrike" spc="-1" dirty="0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526533"/>
              </p:ext>
            </p:extLst>
          </p:nvPr>
        </p:nvGraphicFramePr>
        <p:xfrm>
          <a:off x="767408" y="1484784"/>
          <a:ext cx="10729192" cy="42062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906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385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Порт</a:t>
                      </a:r>
                      <a:endParaRPr lang="ru-RU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Конфигурация </a:t>
                      </a:r>
                      <a:endParaRPr lang="ru-RU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А1 – А2</a:t>
                      </a:r>
                      <a:endParaRPr lang="ru-RU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Инфракрасный датчик расстояния.</a:t>
                      </a:r>
                    </a:p>
                    <a:p>
                      <a:r>
                        <a:rPr lang="ru-RU" sz="28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Пределы значений: 8–80 см</a:t>
                      </a:r>
                      <a:endParaRPr lang="ru-RU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А3 – А4</a:t>
                      </a:r>
                      <a:endParaRPr lang="ru-RU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Датчик касания.</a:t>
                      </a:r>
                    </a:p>
                    <a:p>
                      <a:r>
                        <a:rPr lang="ru-RU" sz="28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Значения: 0 — отсутствие нажатия, 1 — нажатие</a:t>
                      </a:r>
                      <a:endParaRPr lang="ru-RU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А5 – А6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Датчик освещенности.</a:t>
                      </a:r>
                    </a:p>
                    <a:p>
                      <a:r>
                        <a:rPr lang="ru-RU" sz="2800" dirty="0" smtClean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Пределы значений: 0–100. 0 — белый, 100 — черный. Датчик должен быть установлен на расстоянии 8–15 мм от поверхности</a:t>
                      </a:r>
                      <a:endParaRPr lang="ru-RU" sz="2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764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7B5F9EC-77CD-4898-8976-5C205E5654A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34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9" name="TextShape 2"/>
          <p:cNvSpPr txBox="1"/>
          <p:nvPr/>
        </p:nvSpPr>
        <p:spPr>
          <a:xfrm>
            <a:off x="838080" y="376920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trike="noStrike" spc="-1" dirty="0" smtClean="0">
                <a:solidFill>
                  <a:srgbClr val="99CC00"/>
                </a:solidFill>
                <a:latin typeface="Verdana"/>
                <a:ea typeface="Verdana"/>
              </a:rPr>
              <a:t>Тестирование </a:t>
            </a:r>
            <a:r>
              <a:rPr lang="ru-RU" sz="3600" b="1" strike="noStrike" spc="-1" dirty="0" err="1" smtClean="0">
                <a:solidFill>
                  <a:srgbClr val="99CC00"/>
                </a:solidFill>
                <a:latin typeface="Verdana"/>
                <a:ea typeface="Verdana"/>
              </a:rPr>
              <a:t>видеомодуля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CustomShape 3"/>
          <p:cNvSpPr/>
          <p:nvPr/>
        </p:nvSpPr>
        <p:spPr>
          <a:xfrm>
            <a:off x="5375920" y="2780928"/>
            <a:ext cx="4897280" cy="119887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Если </a:t>
            </a:r>
            <a:r>
              <a:rPr lang="ru-RU" sz="2400" b="0" strike="noStrike" spc="-1" dirty="0" err="1" smtClean="0">
                <a:solidFill>
                  <a:srgbClr val="000000"/>
                </a:solidFill>
                <a:latin typeface="Calibri"/>
                <a:ea typeface="Arial"/>
              </a:rPr>
              <a:t>видеомодуль</a:t>
            </a:r>
            <a:r>
              <a:rPr lang="ru-RU" sz="2400" b="0" strike="noStrike" spc="-1" dirty="0" smtClean="0">
                <a:solidFill>
                  <a:srgbClr val="000000"/>
                </a:solidFill>
                <a:latin typeface="Calibri"/>
                <a:ea typeface="Arial"/>
              </a:rPr>
              <a:t> работает корректно, на дисплей будет выведен снимок с камеры</a:t>
            </a:r>
            <a:endParaRPr lang="ru-RU" sz="2400" b="0" strike="noStrike" spc="-1" dirty="0">
              <a:latin typeface="Arial"/>
            </a:endParaRPr>
          </a:p>
        </p:txBody>
      </p:sp>
      <p:pic>
        <p:nvPicPr>
          <p:cNvPr id="6146" name="Picture 2" descr="https://624002469-files.gitbook.io/~/files/v0/b/gitbook-legacy-files/o/assets%2F-M-9YMGCK0ySSnTAiseS%2F-M5XQuULyS5PR87M7Ipb%2F-M5XS-fE_VS-WrKu9WhN%2FTRIK-Test%2020.png?alt=media&amp;token=e65ca7e4-7938-4c58-9961-ea5e80ed42c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330" y="1766361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01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B7B5F9EC-77CD-4898-8976-5C205E5654A3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35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559" name="TextShape 2"/>
          <p:cNvSpPr txBox="1"/>
          <p:nvPr/>
        </p:nvSpPr>
        <p:spPr>
          <a:xfrm>
            <a:off x="911424" y="470715"/>
            <a:ext cx="94351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2600" b="1" strike="noStrike" spc="-1" dirty="0" smtClean="0">
                <a:solidFill>
                  <a:srgbClr val="99CC00"/>
                </a:solidFill>
                <a:latin typeface="Verdana"/>
                <a:ea typeface="Verdana"/>
              </a:rPr>
              <a:t>Тестирование гироскопа и акселерометра</a:t>
            </a:r>
            <a:endParaRPr lang="ru-RU" sz="2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0" name="CustomShape 3"/>
          <p:cNvSpPr/>
          <p:nvPr/>
        </p:nvSpPr>
        <p:spPr>
          <a:xfrm>
            <a:off x="1146440" y="4869160"/>
            <a:ext cx="10206880" cy="82954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Для тестирования работоспособности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устройств необходимо </a:t>
            </a:r>
            <a:r>
              <a:rPr lang="ru-RU" sz="2400" dirty="0">
                <a:latin typeface="Calibri" panose="020F0502020204030204" pitchFamily="34" charset="0"/>
                <a:cs typeface="Calibri" panose="020F0502020204030204" pitchFamily="34" charset="0"/>
              </a:rPr>
              <a:t>изменить положение робота в пространстве и посмотреть изменения показаний.</a:t>
            </a:r>
            <a:endParaRPr lang="ru-RU" sz="24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194" name="Picture 2" descr="https://624002469-files.gitbook.io/~/files/v0/b/gitbook-legacy-files/o/assets%2F-M-9YMGCK0ySSnTAiseS%2F-M5XQuULyS5PR87M7Ipb%2F-M5XRqMFrtYTvQeoTyeR%2FTRIK-Test%2015.png?alt=media&amp;token=6c59be7d-49ad-4442-a8b2-5c24780babc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897" y="1124744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624002469-files.gitbook.io/~/files/v0/b/gitbook-legacy-files/o/assets%2F-M-9YMGCK0ySSnTAiseS%2F-M5TeS20EPU1pN7CBXna%2F-M5ThBak_8souAGvpK24%2FTRIK-Test%2016.png?alt=media&amp;token=2bb88a7f-5524-4750-970b-3788f10efed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688" y="1124744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https://624002469-files.gitbook.io/~/files/v0/b/gitbook-legacy-files/o/assets%2F-M-9YMGCK0ySSnTAiseS%2F-M5XQuULyS5PR87M7Ipb%2F-M5XRvz18JFJDQ0CR8UY%2FTRIK-Test%2018.png?alt=media&amp;token=a7e934ba-a2b5-4ed4-9d58-32b23c5b612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0096" y="1157603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624002469-files.gitbook.io/~/files/v0/b/gitbook-legacy-files/o/assets%2F-M-9YMGCK0ySSnTAiseS%2F-M5TeS20EPU1pN7CBXna%2F-M5ThipWjZTT6XhDj-Vr%2FTRIK-Test%2019.png?alt=media&amp;token=12a7ff10-af3c-4162-a720-a0a32387926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1124743"/>
            <a:ext cx="2286000" cy="304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19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F970E4B-EE40-41A6-9713-23DEC29D8E6C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36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TextShape 1"/>
          <p:cNvSpPr txBox="1"/>
          <p:nvPr/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D29BBB6C-AEE6-423A-8E56-E9AF3CE73A8B}" type="slidenum">
              <a:rPr lang="ru-RU" sz="1200" b="0" strike="noStrike" spc="-1">
                <a:solidFill>
                  <a:srgbClr val="888888"/>
                </a:solidFill>
                <a:latin typeface="Calibri"/>
                <a:ea typeface="Calibri"/>
              </a:rPr>
              <a:t>4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48" name="TextShape 2"/>
          <p:cNvSpPr txBox="1"/>
          <p:nvPr/>
        </p:nvSpPr>
        <p:spPr>
          <a:xfrm>
            <a:off x="913111" y="376524"/>
            <a:ext cx="8802720" cy="611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ru-RU" sz="3600" b="1" spc="-1" dirty="0" smtClean="0">
                <a:solidFill>
                  <a:srgbClr val="99CC00"/>
                </a:solidFill>
                <a:latin typeface="Verdana"/>
                <a:ea typeface="Verdana"/>
              </a:rPr>
              <a:t>Состав наборов</a:t>
            </a:r>
            <a:endParaRPr lang="ru-RU" sz="3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5400" y="1124744"/>
            <a:ext cx="10585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Состав </a:t>
            </a:r>
            <a:r>
              <a:rPr lang="ru-RU" sz="2400" dirty="0" smtClean="0">
                <a:latin typeface="Calibri" panose="020F0502020204030204" pitchFamily="34" charset="0"/>
                <a:cs typeface="Calibri" panose="020F0502020204030204" pitchFamily="34" charset="0"/>
              </a:rPr>
              <a:t>наборов:</a:t>
            </a:r>
            <a:endParaRPr lang="ru-RU" sz="24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3" t="4689" r="5491" b="4868"/>
          <a:stretch/>
        </p:blipFill>
        <p:spPr bwMode="auto">
          <a:xfrm>
            <a:off x="839416" y="1722989"/>
            <a:ext cx="2048069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2" t="2947" r="5875" b="4868"/>
          <a:stretch/>
        </p:blipFill>
        <p:spPr bwMode="auto">
          <a:xfrm>
            <a:off x="5134560" y="1694430"/>
            <a:ext cx="1997573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9" t="4856" r="5491" b="4867"/>
          <a:stretch/>
        </p:blipFill>
        <p:spPr bwMode="auto">
          <a:xfrm>
            <a:off x="9319387" y="1586409"/>
            <a:ext cx="2061226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16" y="4047453"/>
            <a:ext cx="1866667" cy="18666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242" y="4182718"/>
            <a:ext cx="1872208" cy="18722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9209" y="4074697"/>
            <a:ext cx="1974111" cy="19741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3"/>
          <p:cNvPicPr preferRelativeResize="0"/>
          <p:nvPr/>
        </p:nvPicPr>
        <p:blipFill rotWithShape="1">
          <a:blip r:embed="rId3">
            <a:alphaModFix/>
          </a:blip>
          <a:srcRect l="3117" t="-1112"/>
          <a:stretch/>
        </p:blipFill>
        <p:spPr>
          <a:xfrm rot="661627">
            <a:off x="6044286" y="3442728"/>
            <a:ext cx="3389719" cy="2183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795110">
            <a:off x="3410091" y="2481433"/>
            <a:ext cx="2576848" cy="1653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632379" y="1942241"/>
            <a:ext cx="2854227" cy="1497532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  <p:sp>
        <p:nvSpPr>
          <p:cNvPr id="57" name="Google Shape;57;p3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 smtClean="0"/>
              <a:t>Детали конструктора </a:t>
            </a:r>
            <a:r>
              <a:rPr lang="ru-RU" dirty="0"/>
              <a:t>ТРИК</a:t>
            </a:r>
            <a:endParaRPr dirty="0"/>
          </a:p>
        </p:txBody>
      </p:sp>
      <p:sp>
        <p:nvSpPr>
          <p:cNvPr id="58" name="Google Shape;58;p3"/>
          <p:cNvSpPr txBox="1"/>
          <p:nvPr/>
        </p:nvSpPr>
        <p:spPr>
          <a:xfrm>
            <a:off x="838200" y="1518249"/>
            <a:ext cx="842249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Металлические детали черного и зеленого цветов </a:t>
            </a:r>
            <a:endParaRPr dirty="0"/>
          </a:p>
          <a:p>
            <a:pPr marL="457200" marR="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</a:pPr>
            <a:r>
              <a:rPr lang="ru-RU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Расстояние между центрами отверстий — 1 см</a:t>
            </a:r>
            <a:endParaRPr sz="2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9" name="Google Shape;59;p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05132" y="5425364"/>
            <a:ext cx="8031137" cy="937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85251" y="4150837"/>
            <a:ext cx="1837414" cy="1426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-1199822">
            <a:off x="5889275" y="3422937"/>
            <a:ext cx="1656439" cy="622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85251" y="2532340"/>
            <a:ext cx="2019731" cy="1458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219827">
            <a:off x="3728990" y="4296839"/>
            <a:ext cx="1328461" cy="982293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9930613" y="4518071"/>
            <a:ext cx="1482695" cy="8731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892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  <p:sp>
        <p:nvSpPr>
          <p:cNvPr id="72" name="Google Shape;72;p4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/>
              <a:t>Основание</a:t>
            </a:r>
            <a:endParaRPr dirty="0"/>
          </a:p>
        </p:txBody>
      </p:sp>
      <p:pic>
        <p:nvPicPr>
          <p:cNvPr id="73" name="Google Shape;73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27211" y="1518249"/>
            <a:ext cx="8730627" cy="464928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4"/>
          <p:cNvSpPr txBox="1"/>
          <p:nvPr/>
        </p:nvSpPr>
        <p:spPr>
          <a:xfrm>
            <a:off x="838125" y="1518249"/>
            <a:ext cx="203773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(3_15_3)×10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44710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343452">
            <a:off x="6808904" y="3547992"/>
            <a:ext cx="4659685" cy="2403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88954" y="1526875"/>
            <a:ext cx="4012792" cy="30882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9776" y="1445573"/>
            <a:ext cx="3570799" cy="2691279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7</a:t>
            </a:fld>
            <a:endParaRPr/>
          </a:p>
        </p:txBody>
      </p:sp>
      <p:sp>
        <p:nvSpPr>
          <p:cNvPr id="84" name="Google Shape;84;p5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/>
              <a:t>Углы</a:t>
            </a:r>
            <a:endParaRPr dirty="0"/>
          </a:p>
        </p:txBody>
      </p:sp>
      <p:sp>
        <p:nvSpPr>
          <p:cNvPr id="85" name="Google Shape;85;p5"/>
          <p:cNvSpPr txBox="1"/>
          <p:nvPr/>
        </p:nvSpPr>
        <p:spPr>
          <a:xfrm rot="-1813374">
            <a:off x="697806" y="1719250"/>
            <a:ext cx="26174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Угол (2_3)×10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5"/>
          <p:cNvSpPr txBox="1"/>
          <p:nvPr/>
        </p:nvSpPr>
        <p:spPr>
          <a:xfrm rot="-1820831">
            <a:off x="4443385" y="1682134"/>
            <a:ext cx="277670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Угол (3_5)×10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21072448">
            <a:off x="4181525" y="5043048"/>
            <a:ext cx="1227456" cy="803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449673">
            <a:off x="1986609" y="4721446"/>
            <a:ext cx="1330433" cy="783517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5"/>
          <p:cNvSpPr txBox="1"/>
          <p:nvPr/>
        </p:nvSpPr>
        <p:spPr>
          <a:xfrm rot="-1820831">
            <a:off x="7604580" y="3950267"/>
            <a:ext cx="2469174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Угол (2_2)×20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5"/>
          <p:cNvSpPr txBox="1"/>
          <p:nvPr/>
        </p:nvSpPr>
        <p:spPr>
          <a:xfrm rot="-1820831">
            <a:off x="3475024" y="4710123"/>
            <a:ext cx="229842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Угол (1_1)×3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5"/>
          <p:cNvSpPr txBox="1"/>
          <p:nvPr/>
        </p:nvSpPr>
        <p:spPr>
          <a:xfrm rot="-1820831">
            <a:off x="1392265" y="4393987"/>
            <a:ext cx="242650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Угол (1_1)×5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34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50600" y="2771973"/>
            <a:ext cx="3380711" cy="3395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78664" y="2345851"/>
            <a:ext cx="5118419" cy="2685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4185" y="1584075"/>
            <a:ext cx="3161831" cy="1973354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8</a:t>
            </a:fld>
            <a:endParaRPr/>
          </a:p>
        </p:txBody>
      </p:sp>
      <p:sp>
        <p:nvSpPr>
          <p:cNvPr id="101" name="Google Shape;101;p6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/>
              <a:t>Плоские углы</a:t>
            </a:r>
            <a:endParaRPr dirty="0"/>
          </a:p>
        </p:txBody>
      </p:sp>
      <p:sp>
        <p:nvSpPr>
          <p:cNvPr id="102" name="Google Shape;102;p6"/>
          <p:cNvSpPr txBox="1"/>
          <p:nvPr/>
        </p:nvSpPr>
        <p:spPr>
          <a:xfrm>
            <a:off x="838199" y="1966822"/>
            <a:ext cx="233813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Угол 135⁰ 3х3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6"/>
          <p:cNvSpPr txBox="1"/>
          <p:nvPr/>
        </p:nvSpPr>
        <p:spPr>
          <a:xfrm>
            <a:off x="4096110" y="3451090"/>
            <a:ext cx="2391317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Угол 135⁰ 5х5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6"/>
          <p:cNvSpPr txBox="1"/>
          <p:nvPr/>
        </p:nvSpPr>
        <p:spPr>
          <a:xfrm>
            <a:off x="8348933" y="4579259"/>
            <a:ext cx="209447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Угол 90⁰ 5х5</a:t>
            </a: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5430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9</a:t>
            </a:fld>
            <a:endParaRPr/>
          </a:p>
        </p:txBody>
      </p:sp>
      <p:sp>
        <p:nvSpPr>
          <p:cNvPr id="111" name="Google Shape;111;p7"/>
          <p:cNvSpPr txBox="1">
            <a:spLocks noGrp="1"/>
          </p:cNvSpPr>
          <p:nvPr>
            <p:ph type="title"/>
          </p:nvPr>
        </p:nvSpPr>
        <p:spPr>
          <a:xfrm>
            <a:off x="838125" y="378288"/>
            <a:ext cx="8802900" cy="61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9CC00"/>
              </a:buClr>
              <a:buSzPts val="4800"/>
              <a:buFont typeface="Calibri"/>
              <a:buNone/>
            </a:pPr>
            <a:r>
              <a:rPr lang="ru-RU" dirty="0"/>
              <a:t>Балки</a:t>
            </a:r>
            <a:endParaRPr dirty="0"/>
          </a:p>
        </p:txBody>
      </p:sp>
      <p:pic>
        <p:nvPicPr>
          <p:cNvPr id="112" name="Google Shape;112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555800" y="1296350"/>
            <a:ext cx="4244471" cy="2391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24461" y="3623094"/>
            <a:ext cx="4349011" cy="25444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7"/>
          <p:cNvPicPr preferRelativeResize="0"/>
          <p:nvPr/>
        </p:nvPicPr>
        <p:blipFill rotWithShape="1">
          <a:blip r:embed="rId5">
            <a:alphaModFix/>
          </a:blip>
          <a:srcRect l="3117" t="-1112"/>
          <a:stretch/>
        </p:blipFill>
        <p:spPr>
          <a:xfrm rot="163276">
            <a:off x="3730731" y="3998996"/>
            <a:ext cx="3389719" cy="21837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284833">
            <a:off x="3611355" y="1665473"/>
            <a:ext cx="2576848" cy="16534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494699">
            <a:off x="1043592" y="1683396"/>
            <a:ext cx="2019731" cy="14588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7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rot="210954">
            <a:off x="1080170" y="3587075"/>
            <a:ext cx="2253937" cy="17182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35736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TRIKtheme2019 (1) — копия</Template>
  <TotalTime>31056</TotalTime>
  <Words>896</Words>
  <Application>Microsoft Office PowerPoint</Application>
  <PresentationFormat>Широкоэкранный</PresentationFormat>
  <Paragraphs>186</Paragraphs>
  <Slides>36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36</vt:i4>
      </vt:variant>
    </vt:vector>
  </HeadingPairs>
  <TitlesOfParts>
    <vt:vector size="44" baseType="lpstr">
      <vt:lpstr>Arial</vt:lpstr>
      <vt:lpstr>Calibri</vt:lpstr>
      <vt:lpstr>DejaVu Sans</vt:lpstr>
      <vt:lpstr>Times New Roman</vt:lpstr>
      <vt:lpstr>Verdana</vt:lpstr>
      <vt:lpstr>Office Theme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Детали конструктора ТРИК</vt:lpstr>
      <vt:lpstr>Основание</vt:lpstr>
      <vt:lpstr>Углы</vt:lpstr>
      <vt:lpstr>Плоские углы</vt:lpstr>
      <vt:lpstr>Балки</vt:lpstr>
      <vt:lpstr>Адаптеры и прочие детали</vt:lpstr>
      <vt:lpstr>Крепеж</vt:lpstr>
      <vt:lpstr>Презентация PowerPoint</vt:lpstr>
      <vt:lpstr>Инструменты</vt:lpstr>
      <vt:lpstr>Контроллер ТРИК</vt:lpstr>
      <vt:lpstr>Схема разъемов контроллера</vt:lpstr>
      <vt:lpstr>Презентация PowerPoint</vt:lpstr>
      <vt:lpstr>Подключение силовых моторов</vt:lpstr>
      <vt:lpstr>Внимание </vt:lpstr>
      <vt:lpstr>Питание робота</vt:lpstr>
      <vt:lpstr>Подключение аккумулятора</vt:lpstr>
      <vt:lpstr>Презентация PowerPoint</vt:lpstr>
      <vt:lpstr>Презентация PowerPoint</vt:lpstr>
      <vt:lpstr>Презентация PowerPoint</vt:lpstr>
      <vt:lpstr>Тестовая модель мотора</vt:lpstr>
      <vt:lpstr>Тестовая модель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Элементарные действия Алгоритмические структуры</dc:title>
  <dc:creator>Анастасия Мерецкая</dc:creator>
  <cp:lastModifiedBy>Anton</cp:lastModifiedBy>
  <cp:revision>193</cp:revision>
  <dcterms:created xsi:type="dcterms:W3CDTF">2019-08-14T07:24:59Z</dcterms:created>
  <dcterms:modified xsi:type="dcterms:W3CDTF">2024-02-12T10:22:50Z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Widescreen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55</vt:i4>
  </property>
</Properties>
</file>