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3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12192000" cy="6858000"/>
  <p:notesSz cx="12192000" cy="6858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Montserrat" panose="00000500000000000000" pitchFamily="2" charset="-52"/>
      <p:regular r:id="rId43"/>
      <p:bold r:id="rId44"/>
    </p:embeddedFont>
    <p:embeddedFont>
      <p:font typeface="Verdana" panose="020B0604030504040204" pitchFamily="34" charset="0"/>
      <p:regular r:id="rId45"/>
      <p:bold r:id="rId46"/>
      <p:italic r:id="rId47"/>
      <p:boldItalic r:id="rId48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катерина Гордиенок" initials="ЕГ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6.fntdata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8.fntdata"/><Relationship Id="rId20" Type="http://schemas.openxmlformats.org/officeDocument/2006/relationships/slide" Target="slides/slide17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31T06:35:27" idx="1">
    <p:pos x="6000" y="0"/>
    <p:text>Указать, что энкодеры при номральном подключении будут считать в разные стороны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="" xmlns:m="http://schemas.openxmlformats.org/officeDocument/2006/math" xmlns:w="http://schemas.openxmlformats.org/wordprocessingml/2006/main" xmlns:p15="http://schemas.microsoft.com/office/powerpoint/2012/main" userId="teamlab_data:0;1;0;1;19;Екатерина Гордиенок;2;1;0;3;20;2023-05-31T06:35:27Z;4;38;{00070036-0049-4DDF-B4F1-006200F800A6};" providerId="AD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31T06:32:51" idx="2">
    <p:pos x="6000" y="0"/>
    <p:text>Заменить датчик освещенности на датчик касания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="" xmlns:m="http://schemas.openxmlformats.org/officeDocument/2006/math" xmlns:w="http://schemas.openxmlformats.org/wordprocessingml/2006/main" xmlns:p15="http://schemas.microsoft.com/office/powerpoint/2012/main" userId="teamlab_data:0;1;0;1;19;Екатерина Гордиенок;2;1;0;3;20;2023-05-31T06:32:51Z;4;38;{005500B1-0035-4329-AC8B-005900C40041};" providerId="AD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31T06:33:39" idx="3">
    <p:pos x="6000" y="0"/>
    <p:text>Энкодеры крутятся в разные стороны, добавить об этом информацию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="" xmlns:m="http://schemas.openxmlformats.org/officeDocument/2006/math" xmlns:w="http://schemas.openxmlformats.org/wordprocessingml/2006/main" xmlns:p15="http://schemas.microsoft.com/office/powerpoint/2012/main" userId="teamlab_data:0;1;0;1;19;Екатерина Гордиенок;2;1;0;3;20;2023-05-31T06:33:39Z;4;38;{00E00029-002C-4371-8B21-008A00CB0091};" providerId="AD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Google Shape;31;p6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2" name="Google Shape;32;p60"/>
          <p:cNvSpPr/>
          <p:nvPr/>
        </p:nvSpPr>
        <p:spPr bwMode="auto">
          <a:xfrm>
            <a:off x="838198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33;p60"/>
          <p:cNvSpPr txBox="1">
            <a:spLocks noGrp="1"/>
          </p:cNvSpPr>
          <p:nvPr>
            <p:ph type="body" idx="1"/>
          </p:nvPr>
        </p:nvSpPr>
        <p:spPr bwMode="auto">
          <a:xfrm>
            <a:off x="7252225" y="2521450"/>
            <a:ext cx="3889200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200">
                <a:latin typeface="Calibri"/>
                <a:ea typeface="Calibri"/>
                <a:cs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4" name="Google Shape;34;p6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3.0" TargetMode="Externa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help.trikse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upport@trikset.com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trikset.com/" TargetMode="External"/><Relationship Id="rId4" Type="http://schemas.openxmlformats.org/officeDocument/2006/relationships/hyperlink" Target="http://creativecommons.org/licenses/by-nc-sa/3.0" TargetMode="Externa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56"/>
          <p:cNvSpPr/>
          <p:nvPr/>
        </p:nvSpPr>
        <p:spPr bwMode="auto"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2023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Google Shape;13;p5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 bwMode="auto"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 bwMode="auto">
          <a:xfrm>
            <a:off x="1963440" y="1539720"/>
            <a:ext cx="8265600" cy="164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Google Shape;17;p56"/>
          <p:cNvPicPr/>
          <p:nvPr/>
        </p:nvPicPr>
        <p:blipFill>
          <a:blip r:embed="rId6">
            <a:alphaModFix/>
          </a:blip>
          <a:srcRect l="3021" t="11552" r="3073" b="11235"/>
          <a:stretch/>
        </p:blipFill>
        <p:spPr bwMode="auto"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/>
          <p:nvPr/>
        </p:nvPicPr>
        <p:blipFill>
          <a:blip r:embed="rId4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5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3;p58"/>
          <p:cNvSpPr/>
          <p:nvPr/>
        </p:nvSpPr>
        <p:spPr bwMode="auto"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2023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" name="Google Shape;24;p58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Google Shape;26;p58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 bwMode="auto">
          <a:xfrm>
            <a:off x="838080" y="1518120"/>
            <a:ext cx="10515240" cy="464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 bwMode="auto"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38;p61"/>
          <p:cNvSpPr/>
          <p:nvPr/>
        </p:nvSpPr>
        <p:spPr bwMode="auto"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2020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9" name="Google Shape;39;p6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" name="Google Shape;42;p61"/>
          <p:cNvSpPr/>
          <p:nvPr/>
        </p:nvSpPr>
        <p:spPr bwMode="auto"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6" tooltip="mailto:support@trikset.com"/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7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61"/>
          <p:cNvSpPr/>
          <p:nvPr/>
        </p:nvSpPr>
        <p:spPr bwMode="auto"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Google Shape;44;p6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1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4814280" y="5054039"/>
            <a:ext cx="2580840" cy="39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 bwMode="auto"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Google Shape;47;p61"/>
          <p:cNvSpPr/>
          <p:nvPr/>
        </p:nvSpPr>
        <p:spPr bwMode="auto"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10" tooltip="https://trikset.com/"/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l.trikset.com/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s://trikse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help.trikset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scan.aero/ru/pioneer-mini" TargetMode="External"/><Relationship Id="rId2" Type="http://schemas.openxmlformats.org/officeDocument/2006/relationships/hyperlink" Target="https://www.geoscan.aero/ru/products/pionee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eoscan.aero/ru/master/database/main-database.html" TargetMode="External"/><Relationship Id="rId4" Type="http://schemas.openxmlformats.org/officeDocument/2006/relationships/hyperlink" Target="https://www.geoscan.aero/ru/pionee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RomanBelkov/DiskImager/releases/download/1.4.1/DiskImager.Installer.msi" TargetMode="External"/><Relationship Id="rId2" Type="http://schemas.openxmlformats.org/officeDocument/2006/relationships/hyperlink" Target="https://trikset.com/downloads#trikstudi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obe.ai/" TargetMode="External"/><Relationship Id="rId5" Type="http://schemas.openxmlformats.org/officeDocument/2006/relationships/hyperlink" Target="https://dl.trikset.com/ts/TRIKLobeServer-1.0.zip" TargetMode="External"/><Relationship Id="rId4" Type="http://schemas.openxmlformats.org/officeDocument/2006/relationships/hyperlink" Target="https://play.google.com/store/apps/details?id=com.trikset.gamepa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rikset.com/downloads#firmware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/>
          <p:nvPr/>
        </p:nvSpPr>
        <p:spPr bwMode="auto">
          <a:xfrm>
            <a:off x="2114961" y="1852067"/>
            <a:ext cx="8265600" cy="123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</a:rPr>
              <a:t>Прошивка </a:t>
            </a:r>
            <a:r>
              <a:rPr lang="ru-RU" sz="3600" b="1" dirty="0" smtClean="0">
                <a:solidFill>
                  <a:srgbClr val="99CC00"/>
                </a:solidFill>
                <a:latin typeface="Verdana"/>
                <a:ea typeface="Verdana"/>
              </a:rPr>
              <a:t>контроллера</a:t>
            </a:r>
            <a:endParaRPr dirty="0"/>
          </a:p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</a:rPr>
              <a:t> </a:t>
            </a:r>
            <a:r>
              <a:rPr lang="en-US" sz="3600" b="1" dirty="0">
                <a:solidFill>
                  <a:srgbClr val="99CC00"/>
                </a:solidFill>
                <a:latin typeface="Verdana"/>
                <a:ea typeface="Verdana"/>
              </a:rPr>
              <a:t>Web</a:t>
            </a: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</a:rPr>
              <a:t>-интерфейс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Google Shape;135;p1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0" name="Google Shape;250;g232a3a3a922_0_24"/>
          <p:cNvSpPr txBox="1"/>
          <p:nvPr/>
        </p:nvSpPr>
        <p:spPr bwMode="auto">
          <a:xfrm>
            <a:off x="1963211" y="1651717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Подключение контроллера ТРИК к сети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Google Shape;251;g232a3a3a922_0_24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6" name="Google Shape;256;g232a3a3a922_0_34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57" name="Google Shape;257;g232a3a3a922_0_34"/>
          <p:cNvSpPr txBox="1"/>
          <p:nvPr/>
        </p:nvSpPr>
        <p:spPr bwMode="auto">
          <a:xfrm>
            <a:off x="838080" y="376920"/>
            <a:ext cx="88026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Подключение к сети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" name="Google Shape;258;g232a3a3a922_0_34"/>
          <p:cNvSpPr txBox="1"/>
          <p:nvPr/>
        </p:nvSpPr>
        <p:spPr bwMode="auto">
          <a:xfrm>
            <a:off x="971575" y="1912750"/>
            <a:ext cx="579390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Подключение контроллера к сети </a:t>
            </a:r>
            <a:r>
              <a:rPr lang="ru-RU" sz="20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</a:rPr>
              <a:t>необходимо </a:t>
            </a:r>
            <a:r>
              <a:rPr lang="ru-RU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для: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457200" marR="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загрузки управляющей программы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 на контроллер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457200" marR="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управления роботом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 в режиме реального 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</a:rPr>
              <a:t>времени с 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мобильного устройства или компьютера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457200" marR="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передачи данных между несколькими микроконтроллерами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 или микроконтроллером и компьютером или мобильным устройством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59" name="Google Shape;259;g232a3a3a922_0_3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907826" y="1304775"/>
            <a:ext cx="4220275" cy="211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232a3a3a922_0_34" descr="C:\Users\colion\Downloads\DSC02061.JPG"/>
          <p:cNvPicPr/>
          <p:nvPr/>
        </p:nvPicPr>
        <p:blipFill>
          <a:blip r:embed="rId3">
            <a:alphaModFix/>
          </a:blip>
          <a:srcRect t="4027" b="6218"/>
          <a:stretch/>
        </p:blipFill>
        <p:spPr bwMode="auto">
          <a:xfrm>
            <a:off x="6978850" y="3519127"/>
            <a:ext cx="4220274" cy="2521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5" name="Google Shape;265;p7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6" name="Google Shape;266;p7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Verdana"/>
              <a:buNone/>
              <a:defRPr/>
            </a:pPr>
            <a:r>
              <a:rPr lang="ru-RU" sz="32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Подключение контроллера ТРИК 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7" name="Google Shape;267;p7"/>
          <p:cNvSpPr/>
          <p:nvPr/>
        </p:nvSpPr>
        <p:spPr bwMode="auto">
          <a:xfrm>
            <a:off x="631099" y="1164138"/>
            <a:ext cx="4522791" cy="469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pPr>
            <a:r>
              <a:rPr lang="ru-RU" sz="2000" b="1" i="0" u="none" strike="noStrike" cap="none" dirty="0" smtClean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Как подключить контроллер ТРИК к компьютеру или к смартфону:</a:t>
            </a:r>
            <a:endParaRPr sz="2000" b="1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14999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Включите контроллер ТРИК. </a:t>
            </a:r>
            <a:endParaRPr sz="20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Выберите в меню: </a:t>
            </a:r>
            <a:r>
              <a:rPr lang="ru-RU" sz="2000" b="1" i="1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Сеть -&gt; </a:t>
            </a:r>
            <a:r>
              <a:rPr lang="ru-RU" sz="2000" b="1" i="1" u="none" strike="noStrike" cap="none" dirty="0" err="1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Wi-Fi</a:t>
            </a:r>
            <a:r>
              <a:rPr lang="ru-RU" sz="2000" b="1" i="1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точка доступа</a:t>
            </a:r>
            <a:r>
              <a:rPr lang="ru-RU" sz="2000" b="0" i="1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.</a:t>
            </a:r>
            <a:r>
              <a:rPr lang="ru-RU" sz="20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У Вас откроется страница с параметрами сети.</a:t>
            </a:r>
            <a:endParaRPr sz="20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Откройте настройки </a:t>
            </a:r>
            <a:r>
              <a:rPr lang="ru-RU" sz="2000" b="0" i="0" u="none" strike="noStrike" cap="none" dirty="0" err="1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Wi-Fi</a:t>
            </a:r>
            <a:r>
              <a:rPr lang="ru-RU" sz="20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на компьютере или мобильном устройстве. Найдите сеть с таким названием, введите пароль и подключитесь. </a:t>
            </a:r>
            <a:endParaRPr sz="20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pic>
        <p:nvPicPr>
          <p:cNvPr id="268" name="Google Shape;268;p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400975" y="1164150"/>
            <a:ext cx="1750232" cy="2540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781995" y="2290820"/>
            <a:ext cx="1704630" cy="2439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458441" y="3571664"/>
            <a:ext cx="1704630" cy="2478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7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598626" y="1208300"/>
            <a:ext cx="2920766" cy="46461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p7"/>
          <p:cNvCxnSpPr>
            <a:cxnSpLocks/>
          </p:cNvCxnSpPr>
          <p:nvPr/>
        </p:nvCxnSpPr>
        <p:spPr bwMode="auto">
          <a:xfrm>
            <a:off x="6694250" y="3196450"/>
            <a:ext cx="486600" cy="213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73" name="Google Shape;273;p7"/>
          <p:cNvCxnSpPr>
            <a:cxnSpLocks/>
          </p:cNvCxnSpPr>
          <p:nvPr/>
        </p:nvCxnSpPr>
        <p:spPr bwMode="auto">
          <a:xfrm flipH="1">
            <a:off x="6789075" y="4145650"/>
            <a:ext cx="510300" cy="379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8" name="Google Shape;278;g232a3a3a922_0_29"/>
          <p:cNvSpPr txBox="1"/>
          <p:nvPr/>
        </p:nvSpPr>
        <p:spPr bwMode="auto">
          <a:xfrm>
            <a:off x="1972447" y="1817972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Подключение и тестирование </a:t>
            </a: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устройств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9" name="Google Shape;279;g232a3a3a922_0_29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4" name="Google Shape;284;p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14</a:t>
            </a:fld>
            <a:endParaRPr/>
          </a:p>
        </p:txBody>
      </p:sp>
      <p:sp>
        <p:nvSpPr>
          <p:cNvPr id="285" name="Google Shape;285;p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Контроллер ТРИК</a:t>
            </a:r>
            <a:endParaRPr/>
          </a:p>
        </p:txBody>
      </p:sp>
      <p:sp>
        <p:nvSpPr>
          <p:cNvPr id="286" name="Google Shape;286;p8"/>
          <p:cNvSpPr txBox="1">
            <a:spLocks noGrp="1"/>
          </p:cNvSpPr>
          <p:nvPr>
            <p:ph type="body" idx="1"/>
          </p:nvPr>
        </p:nvSpPr>
        <p:spPr bwMode="auto">
          <a:xfrm>
            <a:off x="1051750" y="1620925"/>
            <a:ext cx="6805200" cy="46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sz="2000" b="1"/>
              <a:t>У контроллера ТРИК есть множество портов, предназначенных для подключения:</a:t>
            </a:r>
            <a:endParaRPr sz="2000" b="1"/>
          </a:p>
          <a:p>
            <a: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  <a:defRPr/>
            </a:pPr>
            <a:r>
              <a:rPr lang="ru-RU" sz="2000"/>
              <a:t>моторов М1, М2, М3, М4</a:t>
            </a:r>
            <a:endParaRPr sz="2000"/>
          </a:p>
          <a:p>
            <a:pPr marL="457200" lvl="0" indent="-355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pPr>
            <a:r>
              <a:rPr lang="ru-RU" sz="2000"/>
              <a:t>энкодеров Е1, Е2, Е3, Е4</a:t>
            </a:r>
            <a:endParaRPr sz="2000"/>
          </a:p>
          <a:p>
            <a:pPr marL="457200" lvl="0" indent="-355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pPr>
            <a:r>
              <a:rPr lang="ru-RU" sz="2000"/>
              <a:t>аналоговых датчиков А1 - А6</a:t>
            </a:r>
            <a:endParaRPr sz="2000"/>
          </a:p>
          <a:p>
            <a:pPr marL="457200" lvl="0" indent="-355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pPr>
            <a:r>
              <a:rPr lang="ru-RU" sz="2000"/>
              <a:t>цифровых датчиков  D1, D2</a:t>
            </a:r>
            <a:endParaRPr sz="2000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sz="2000"/>
              <a:t>Перед использованием робота для решения реальной задачи важно протестировать работу подключенных внешних устройств. </a:t>
            </a:r>
            <a:endParaRPr sz="2000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sz="2000"/>
              <a:t>В этом разделе мы </a:t>
            </a:r>
            <a:r>
              <a:rPr lang="ru-RU" sz="2000" b="1"/>
              <a:t>рассмотрим тестирование и настройку устройств.</a:t>
            </a:r>
            <a:endParaRPr sz="2000" b="1"/>
          </a:p>
        </p:txBody>
      </p:sp>
      <p:pic>
        <p:nvPicPr>
          <p:cNvPr id="287" name="Google Shape;287;p8"/>
          <p:cNvPicPr/>
          <p:nvPr/>
        </p:nvPicPr>
        <p:blipFill>
          <a:blip r:embed="rId2">
            <a:alphaModFix/>
          </a:blip>
          <a:stretch/>
        </p:blipFill>
        <p:spPr bwMode="auto">
          <a:xfrm rot="-5400000" flipH="1">
            <a:off x="7024700" y="2323020"/>
            <a:ext cx="4886325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2" name="Google Shape;292;g232a3a3a922_0_4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15</a:t>
            </a:fld>
            <a:endParaRPr/>
          </a:p>
        </p:txBody>
      </p:sp>
      <p:sp>
        <p:nvSpPr>
          <p:cNvPr id="293" name="Google Shape;293;g232a3a3a922_0_4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Подключение устройств</a:t>
            </a:r>
            <a:endParaRPr/>
          </a:p>
        </p:txBody>
      </p:sp>
      <p:sp>
        <p:nvSpPr>
          <p:cNvPr id="294" name="Google Shape;294;g232a3a3a922_0_40"/>
          <p:cNvSpPr txBox="1"/>
          <p:nvPr/>
        </p:nvSpPr>
        <p:spPr bwMode="auto">
          <a:xfrm>
            <a:off x="838125" y="1351050"/>
            <a:ext cx="6627300" cy="3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Во время сборки робота, вы подключили к нему силовые </a:t>
            </a: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моторы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(двухпиновый разъем, к портам М) и </a:t>
            </a: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энкодеры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(разъем красный micro-match, к портам Е).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Проверьте правильность подключения: разъем micro-match подключаются проводом вверх к порту Е.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Перед первым запуском программы нужно протестировать </a:t>
            </a: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правильность подключения и исправность моторов и энкодеров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95" name="Google Shape;295;g232a3a3a922_0_40"/>
          <p:cNvPicPr/>
          <p:nvPr/>
        </p:nvPicPr>
        <p:blipFill>
          <a:blip r:embed="rId2">
            <a:alphaModFix/>
          </a:blip>
          <a:srcRect l="2308" r="12176"/>
          <a:stretch/>
        </p:blipFill>
        <p:spPr bwMode="auto">
          <a:xfrm>
            <a:off x="7607875" y="3926775"/>
            <a:ext cx="3073050" cy="227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g232a3a3a922_0_4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7607875" y="1139755"/>
            <a:ext cx="3020375" cy="2534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2" name="Google Shape;292;g232a3a3a922_0_4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16</a:t>
            </a:fld>
            <a:endParaRPr/>
          </a:p>
        </p:txBody>
      </p:sp>
      <p:sp>
        <p:nvSpPr>
          <p:cNvPr id="293" name="Google Shape;293;g232a3a3a922_0_4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200" dirty="0" smtClean="0"/>
              <a:t>Модель для тестирования устройств</a:t>
            </a:r>
            <a:endParaRPr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438774" y="1308670"/>
            <a:ext cx="6266820" cy="3911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4001" y="1971512"/>
            <a:ext cx="2585344" cy="2585344"/>
          </a:xfrm>
          <a:prstGeom prst="rect">
            <a:avLst/>
          </a:prstGeom>
        </p:spPr>
      </p:pic>
      <p:sp>
        <p:nvSpPr>
          <p:cNvPr id="6" name="Google Shape;307;g232a3a3a922_0_54"/>
          <p:cNvSpPr txBox="1"/>
          <p:nvPr/>
        </p:nvSpPr>
        <p:spPr bwMode="auto">
          <a:xfrm>
            <a:off x="1684862" y="4556856"/>
            <a:ext cx="189584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Схема сборки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1" name="Google Shape;301;g232a3a3a922_0_5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17</a:t>
            </a:fld>
            <a:endParaRPr/>
          </a:p>
        </p:txBody>
      </p:sp>
      <p:sp>
        <p:nvSpPr>
          <p:cNvPr id="302" name="Google Shape;302;g232a3a3a922_0_5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Тестирование силовых моторов</a:t>
            </a:r>
            <a:endParaRPr/>
          </a:p>
        </p:txBody>
      </p:sp>
      <p:pic>
        <p:nvPicPr>
          <p:cNvPr id="303" name="Google Shape;303;g232a3a3a922_0_5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557009" y="3081271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g232a3a3a922_0_5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324600" y="3081271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g232a3a3a922_0_5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067799" y="3081271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g232a3a3a922_0_54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38124" y="3081271"/>
            <a:ext cx="228600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g232a3a3a922_0_54"/>
          <p:cNvSpPr txBox="1"/>
          <p:nvPr/>
        </p:nvSpPr>
        <p:spPr bwMode="auto">
          <a:xfrm>
            <a:off x="838125" y="1308282"/>
            <a:ext cx="9000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 меню контроллера можно тестировать подключенные устройства.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8" name="Google Shape;308;g232a3a3a922_0_54"/>
          <p:cNvSpPr txBox="1"/>
          <p:nvPr/>
        </p:nvSpPr>
        <p:spPr bwMode="auto">
          <a:xfrm>
            <a:off x="838124" y="1797338"/>
            <a:ext cx="105156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  <a:defRPr/>
            </a:pPr>
            <a:r>
              <a:rPr lang="ru-RU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Стрелки вверх/вниз 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— выбор мотора.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  <a:defRPr/>
            </a:pPr>
            <a:r>
              <a:rPr lang="ru-RU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Стрелки влево/вправо 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— регулирование подаваемой мощности.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  <a:defRPr/>
            </a:pPr>
            <a:r>
              <a:rPr lang="ru-RU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Ввод («галочка»)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— </a:t>
            </a:r>
            <a:r>
              <a:rPr lang="ru-RU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вкл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/</a:t>
            </a:r>
            <a:r>
              <a:rPr lang="ru-RU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выкл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мотор.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4" name="Google Shape;314;g23c9bae73dd_0_28"/>
          <p:cNvSpPr txBox="1">
            <a:spLocks noGrp="1"/>
          </p:cNvSpPr>
          <p:nvPr>
            <p:ph type="body" idx="1"/>
          </p:nvPr>
        </p:nvSpPr>
        <p:spPr bwMode="auto">
          <a:xfrm>
            <a:off x="838124" y="1365063"/>
            <a:ext cx="5144100" cy="46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Выполните задания:</a:t>
            </a:r>
            <a:endParaRPr sz="2200" b="1">
              <a:latin typeface="Calibri"/>
              <a:ea typeface="Calibri"/>
              <a:cs typeface="Calibri"/>
            </a:endParaRPr>
          </a:p>
          <a:p>
            <a:pPr marL="457200" lvl="0" indent="-3683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AutoNum type="arabicPeriod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Включите один из моторов на скорость 10, 40, 90, 100.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AutoNum type="arabicPeriod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Выставьте на тот же мотор теперь и отрицательную скорость. Что изменилось?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AutoNum type="arabicPeriod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Остановите мотор. Переверните двухпиновый разъем мотора и снова запустите мотор. Что изменилось?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AutoNum type="arabicPeriod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Подключите мотор, повернув двухпиновый разъем так, чтобы при положительной скорости он вращался вперед.</a:t>
            </a:r>
            <a:endParaRPr sz="2200">
              <a:latin typeface="Calibri"/>
              <a:ea typeface="Calibri"/>
              <a:cs typeface="Calibri"/>
            </a:endParaRPr>
          </a:p>
        </p:txBody>
      </p:sp>
      <p:sp>
        <p:nvSpPr>
          <p:cNvPr id="315" name="Google Shape;315;g23c9bae73dd_0_2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/>
              <a:t>Задания</a:t>
            </a:r>
            <a:endParaRPr/>
          </a:p>
        </p:txBody>
      </p:sp>
      <p:pic>
        <p:nvPicPr>
          <p:cNvPr id="316" name="Google Shape;316;g23c9bae73dd_0_28"/>
          <p:cNvPicPr/>
          <p:nvPr/>
        </p:nvPicPr>
        <p:blipFill>
          <a:blip r:embed="rId2">
            <a:alphaModFix/>
          </a:blip>
          <a:srcRect t="22985" r="37768" b="26593"/>
          <a:stretch/>
        </p:blipFill>
        <p:spPr bwMode="auto">
          <a:xfrm>
            <a:off x="6256825" y="1546850"/>
            <a:ext cx="5144100" cy="416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1" name="Google Shape;321;g232a3a3a922_0_66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19</a:t>
            </a:fld>
            <a:endParaRPr/>
          </a:p>
        </p:txBody>
      </p:sp>
      <p:sp>
        <p:nvSpPr>
          <p:cNvPr id="322" name="Google Shape;322;g232a3a3a922_0_66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Тестирование датчиков</a:t>
            </a:r>
            <a:endParaRPr/>
          </a:p>
        </p:txBody>
      </p:sp>
      <p:sp>
        <p:nvSpPr>
          <p:cNvPr id="323" name="Google Shape;323;g232a3a3a922_0_66"/>
          <p:cNvSpPr/>
          <p:nvPr/>
        </p:nvSpPr>
        <p:spPr bwMode="auto">
          <a:xfrm>
            <a:off x="838125" y="1062646"/>
            <a:ext cx="10642500" cy="13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Кроме моторов и </a:t>
            </a:r>
            <a:r>
              <a:rPr lang="ru-RU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энкодеров</a:t>
            </a: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к контроллеру можно подключить датчики для получения информации о происходящем вокруг. 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Аналоговые датчики</a:t>
            </a: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подключаются к портам </a:t>
            </a:r>
            <a:r>
              <a:rPr lang="ru-RU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A1–A6</a:t>
            </a:r>
            <a:r>
              <a:rPr lang="ru-RU" sz="24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br>
              <a:rPr lang="ru-RU" sz="24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ru-RU" sz="2400" b="1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Цифровые датчики </a:t>
            </a:r>
            <a:r>
              <a:rPr lang="ru-RU" sz="240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тестируются аналогично в разделе </a:t>
            </a:r>
            <a:r>
              <a:rPr lang="ru-RU" sz="2400" b="1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«Цифровые датчики»</a:t>
            </a:r>
            <a:endParaRPr sz="2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4" name="Google Shape;324;g232a3a3a922_0_66"/>
          <p:cNvSpPr txBox="1"/>
          <p:nvPr/>
        </p:nvSpPr>
        <p:spPr bwMode="auto">
          <a:xfrm>
            <a:off x="711076" y="4378775"/>
            <a:ext cx="3329100" cy="20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A1, A2 </a:t>
            </a: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— инфракрасный датчик расстояния.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Пределы значений: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8–80 см.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5" name="Google Shape;325;g232a3a3a922_0_66"/>
          <p:cNvSpPr txBox="1"/>
          <p:nvPr/>
        </p:nvSpPr>
        <p:spPr bwMode="auto">
          <a:xfrm>
            <a:off x="4065874" y="4274075"/>
            <a:ext cx="3542100" cy="20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А3, А4 </a:t>
            </a: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—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датчик касания.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Значения: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0 — отсутствие нажатия,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1 — нажатие.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6" name="Google Shape;326;g232a3a3a922_0_66"/>
          <p:cNvSpPr txBox="1"/>
          <p:nvPr/>
        </p:nvSpPr>
        <p:spPr bwMode="auto">
          <a:xfrm>
            <a:off x="7560500" y="4169375"/>
            <a:ext cx="4389900" cy="22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А5</a:t>
            </a: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А6</a:t>
            </a: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— датчик освещенности.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Пределы значений: </a:t>
            </a: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0–100. 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0 — белый, 100 — черный.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Датчик должен быть установлен на расстоянии 8–15 мм от поверхности.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7" name="Google Shape;327;g232a3a3a922_0_66"/>
          <p:cNvPicPr/>
          <p:nvPr/>
        </p:nvPicPr>
        <p:blipFill>
          <a:blip r:embed="rId2">
            <a:alphaModFix/>
          </a:blip>
          <a:srcRect l="8596" t="25984" r="5009" b="30340"/>
          <a:stretch/>
        </p:blipFill>
        <p:spPr bwMode="auto">
          <a:xfrm>
            <a:off x="998274" y="2751848"/>
            <a:ext cx="2754712" cy="135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232a3a3a922_0_66"/>
          <p:cNvPicPr/>
          <p:nvPr/>
        </p:nvPicPr>
        <p:blipFill>
          <a:blip r:embed="rId3">
            <a:alphaModFix/>
          </a:blip>
          <a:srcRect l="23694" t="18091" r="20114" b="14426"/>
          <a:stretch/>
        </p:blipFill>
        <p:spPr bwMode="auto">
          <a:xfrm>
            <a:off x="5031698" y="2687800"/>
            <a:ext cx="1377799" cy="160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232a3a3a922_0_66"/>
          <p:cNvPicPr/>
          <p:nvPr/>
        </p:nvPicPr>
        <p:blipFill>
          <a:blip r:embed="rId4">
            <a:alphaModFix/>
          </a:blip>
          <a:srcRect l="19072" t="15646" r="18478" b="19589"/>
          <a:stretch/>
        </p:blipFill>
        <p:spPr bwMode="auto">
          <a:xfrm>
            <a:off x="8788975" y="2621124"/>
            <a:ext cx="1595606" cy="1609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" name="Google Shape;146;g232a3a3a922_0_176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7" name="Google Shape;147;g232a3a3a922_0_176"/>
          <p:cNvSpPr txBox="1"/>
          <p:nvPr/>
        </p:nvSpPr>
        <p:spPr bwMode="auto">
          <a:xfrm>
            <a:off x="838080" y="376920"/>
            <a:ext cx="88026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Основные ресурсы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Google Shape;148;g232a3a3a922_0_176"/>
          <p:cNvSpPr txBox="1"/>
          <p:nvPr/>
        </p:nvSpPr>
        <p:spPr bwMode="auto">
          <a:xfrm>
            <a:off x="4474424" y="1547300"/>
            <a:ext cx="752707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Ресурсы для работы с контроллером и конструктором ТРИК:</a:t>
            </a:r>
            <a:r>
              <a:rPr lang="ru-RU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2" tooltip="https://trikset.com/"/>
              </a:rPr>
              <a:t>https://trikset.com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 - сайт проекта ТРИК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tooltip="https://dl.trikset.com/"/>
              </a:rPr>
              <a:t>https://dl.trikset.com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- последние обновления ПО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4" tooltip="https://help.trikset.com/"/>
              </a:rPr>
              <a:t>https://help.trikset.com/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- справочный центр ТРИК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49" name="Google Shape;149;g232a3a3a922_0_17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4371900" y="3708538"/>
            <a:ext cx="2804201" cy="25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232a3a3a922_0_176"/>
          <p:cNvPicPr/>
          <p:nvPr/>
        </p:nvPicPr>
        <p:blipFill>
          <a:blip r:embed="rId6">
            <a:alphaModFix/>
          </a:blip>
          <a:srcRect l="2615" r="12191"/>
          <a:stretch/>
        </p:blipFill>
        <p:spPr bwMode="auto">
          <a:xfrm>
            <a:off x="429600" y="1420498"/>
            <a:ext cx="3707401" cy="434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232a3a3a922_0_17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7565226" y="3722750"/>
            <a:ext cx="3660363" cy="2481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5" name="Google Shape;335;g23cb5f9c1f1_0_7"/>
          <p:cNvSpPr txBox="1">
            <a:spLocks noGrp="1"/>
          </p:cNvSpPr>
          <p:nvPr>
            <p:ph type="body" idx="1"/>
          </p:nvPr>
        </p:nvSpPr>
        <p:spPr bwMode="auto">
          <a:xfrm>
            <a:off x="838200" y="1294150"/>
            <a:ext cx="105156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sz="2200" b="1" dirty="0">
                <a:latin typeface="Calibri"/>
                <a:ea typeface="Calibri"/>
                <a:cs typeface="Calibri"/>
              </a:rPr>
              <a:t>Задание: </a:t>
            </a:r>
            <a:endParaRPr sz="2200" b="1" dirty="0">
              <a:latin typeface="Calibri"/>
              <a:ea typeface="Calibri"/>
              <a:cs typeface="Calibri"/>
            </a:endParaRPr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sz="2200" dirty="0">
                <a:latin typeface="Calibri"/>
                <a:ea typeface="Calibri"/>
                <a:cs typeface="Calibri"/>
              </a:rPr>
              <a:t>Протестируйте </a:t>
            </a:r>
            <a:r>
              <a:rPr lang="ru-RU" sz="2200" dirty="0" smtClean="0">
                <a:latin typeface="Calibri"/>
                <a:ea typeface="Calibri"/>
                <a:cs typeface="Calibri"/>
              </a:rPr>
              <a:t>подключенные </a:t>
            </a:r>
            <a:r>
              <a:rPr lang="ru-RU" sz="2200" dirty="0">
                <a:latin typeface="Calibri"/>
                <a:ea typeface="Calibri"/>
                <a:cs typeface="Calibri"/>
              </a:rPr>
              <a:t>к контроллеру аналоговые </a:t>
            </a:r>
            <a:r>
              <a:rPr lang="ru-RU" sz="2200" dirty="0" smtClean="0">
                <a:latin typeface="Calibri"/>
                <a:ea typeface="Calibri"/>
                <a:cs typeface="Calibri"/>
              </a:rPr>
              <a:t>и цифровые датчики</a:t>
            </a:r>
            <a:r>
              <a:rPr lang="ru-RU" sz="2200" dirty="0">
                <a:latin typeface="Calibri"/>
                <a:ea typeface="Calibri"/>
                <a:cs typeface="Calibri"/>
              </a:rPr>
              <a:t>. Результат измерений будет отображен на шкале и числом напротив названия порта.</a:t>
            </a:r>
            <a:endParaRPr sz="2200" dirty="0">
              <a:latin typeface="Calibri"/>
              <a:ea typeface="Calibri"/>
              <a:cs typeface="Calibri"/>
            </a:endParaRPr>
          </a:p>
        </p:txBody>
      </p:sp>
      <p:sp>
        <p:nvSpPr>
          <p:cNvPr id="336" name="Google Shape;336;g23cb5f9c1f1_0_7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/>
              <a:t>Тестирование датчиков</a:t>
            </a:r>
            <a:endParaRPr/>
          </a:p>
        </p:txBody>
      </p:sp>
      <p:pic>
        <p:nvPicPr>
          <p:cNvPr id="337" name="Google Shape;337;g23cb5f9c1f1_0_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328099" y="2832509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23cb5f9c1f1_0_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521447" y="2832509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23cb5f9c1f1_0_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7922123" y="2767854"/>
            <a:ext cx="228600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639210" y="4673600"/>
            <a:ext cx="2050473" cy="2216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4" name="Google Shape;344;g232a3a3a922_0_7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21</a:t>
            </a:fld>
            <a:endParaRPr/>
          </a:p>
        </p:txBody>
      </p:sp>
      <p:sp>
        <p:nvSpPr>
          <p:cNvPr id="345" name="Google Shape;345;g232a3a3a922_0_7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200"/>
              <a:t>Тестирование встроенных датчиков</a:t>
            </a:r>
            <a:endParaRPr sz="3200"/>
          </a:p>
        </p:txBody>
      </p:sp>
      <p:sp>
        <p:nvSpPr>
          <p:cNvPr id="346" name="Google Shape;346;g232a3a3a922_0_72"/>
          <p:cNvSpPr txBox="1"/>
          <p:nvPr/>
        </p:nvSpPr>
        <p:spPr bwMode="auto">
          <a:xfrm>
            <a:off x="838125" y="1256075"/>
            <a:ext cx="54882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Кроме аналоговых датчиков, которые подключаются к контроллеру, внутри него уже есть два встроенных датчика - гироскоп и акселерометр.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endParaRPr sz="2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Гироскоп -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это устройство, способное реагировать на изменение угла объекта, на котором он установлен.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Акселерометр -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прибор для измерения ускорения, позволяющий определять угол наклона в пространстве.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Эти датчики можно также протестировать в разделе “Тестирование”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47" name="Google Shape;347;g232a3a3a922_0_7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719776" y="1505159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232a3a3a922_0_7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9446702" y="1505159"/>
            <a:ext cx="228600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232a3a3a922_0_72"/>
          <p:cNvSpPr/>
          <p:nvPr/>
        </p:nvSpPr>
        <p:spPr bwMode="auto">
          <a:xfrm>
            <a:off x="9268975" y="3710225"/>
            <a:ext cx="1673100" cy="5220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0" name="Google Shape;350;g232a3a3a922_0_72"/>
          <p:cNvSpPr txBox="1"/>
          <p:nvPr/>
        </p:nvSpPr>
        <p:spPr bwMode="auto">
          <a:xfrm>
            <a:off x="6719775" y="5073050"/>
            <a:ext cx="50130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Задание: </a:t>
            </a: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протестируйте работу датчиков на контроллере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5" name="Google Shape;355;g232a3a3a922_0_6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22</a:t>
            </a:fld>
            <a:endParaRPr/>
          </a:p>
        </p:txBody>
      </p:sp>
      <p:sp>
        <p:nvSpPr>
          <p:cNvPr id="356" name="Google Shape;356;g232a3a3a922_0_6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Тестирование энкодеров</a:t>
            </a:r>
            <a:endParaRPr/>
          </a:p>
        </p:txBody>
      </p:sp>
      <p:sp>
        <p:nvSpPr>
          <p:cNvPr id="357" name="Google Shape;357;g232a3a3a922_0_60"/>
          <p:cNvSpPr txBox="1"/>
          <p:nvPr/>
        </p:nvSpPr>
        <p:spPr bwMode="auto">
          <a:xfrm>
            <a:off x="659675" y="1181350"/>
            <a:ext cx="683100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 паре с моторами к контроллеру подключается датчик </a:t>
            </a: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- энкодер. </a:t>
            </a:r>
            <a:endParaRPr sz="2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Энкодер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- это датчик оборотов вала мотора. 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На моторах ТРИК установлены </a:t>
            </a: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накапливающие энкодеры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, которые кроме угла поворота мотора позволяют определить количество оборотов мотора.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58" name="Google Shape;358;g232a3a3a922_0_6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7666575" y="1039463"/>
            <a:ext cx="2055056" cy="270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g232a3a3a922_0_6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7666569" y="3788350"/>
            <a:ext cx="2055056" cy="270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g232a3a3a922_0_60" descr="https://thumb.tildacdn.com/tild3766-3432-4764-a232-643837653261/-/resize/240x/-/format/webp/testingencoder.png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816858" y="2184100"/>
            <a:ext cx="2055056" cy="27065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61;g232a3a3a922_0_60"/>
          <p:cNvSpPr/>
          <p:nvPr/>
        </p:nvSpPr>
        <p:spPr bwMode="auto">
          <a:xfrm>
            <a:off x="1692350" y="4446500"/>
            <a:ext cx="5269800" cy="1251600"/>
          </a:xfrm>
          <a:prstGeom prst="rect">
            <a:avLst/>
          </a:prstGeom>
          <a:solidFill>
            <a:srgbClr val="99CC00"/>
          </a:solidFill>
          <a:ln w="9525" cap="flat" cmpd="sng">
            <a:solidFill>
              <a:srgbClr val="99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" name="Google Shape;362;g232a3a3a922_0_60"/>
          <p:cNvSpPr txBox="1"/>
          <p:nvPr/>
        </p:nvSpPr>
        <p:spPr bwMode="auto">
          <a:xfrm>
            <a:off x="1723700" y="4446499"/>
            <a:ext cx="52071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👉 При нормальном подключении энкодеры двух колес будут </a:t>
            </a:r>
            <a:r>
              <a:rPr lang="ru-RU" sz="2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считать в разные стороны.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7" name="Google Shape;367;g2513f7b1ecf_0_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23</a:t>
            </a:fld>
            <a:endParaRPr/>
          </a:p>
        </p:txBody>
      </p:sp>
      <p:sp>
        <p:nvSpPr>
          <p:cNvPr id="368" name="Google Shape;368;g2513f7b1ecf_0_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Тестирование энкодеров</a:t>
            </a:r>
            <a:endParaRPr/>
          </a:p>
        </p:txBody>
      </p:sp>
      <p:sp>
        <p:nvSpPr>
          <p:cNvPr id="369" name="Google Shape;369;g2513f7b1ecf_0_0"/>
          <p:cNvSpPr txBox="1"/>
          <p:nvPr/>
        </p:nvSpPr>
        <p:spPr bwMode="auto">
          <a:xfrm>
            <a:off x="1533750" y="1388650"/>
            <a:ext cx="91245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Задание: </a:t>
            </a:r>
            <a:endParaRPr sz="2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83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AutoNum type="arabicPeriod"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Проверьте энкодер через раздел “Тестирование”. Перейдите в нужный раздел и рукой прокрутите колесо.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83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AutoNum type="arabicPeriod"/>
              <a:defRPr/>
            </a:pP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Как изменяется значение энкодера при вращении вперед? При вращении назад?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70" name="Google Shape;370;g2513f7b1ecf_0_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047925" y="3345188"/>
            <a:ext cx="2055056" cy="270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g2513f7b1ecf_0_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7818744" y="3345200"/>
            <a:ext cx="2055056" cy="270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g2513f7b1ecf_0_0" descr="https://thumb.tildacdn.com/tild3766-3432-4764-a232-643837653261/-/resize/240x/-/format/webp/testingencoder.png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433333" y="3345200"/>
            <a:ext cx="2055056" cy="270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5" name="Google Shape;365;g232a3a3a922_0_9"/>
          <p:cNvSpPr txBox="1"/>
          <p:nvPr/>
        </p:nvSpPr>
        <p:spPr bwMode="auto">
          <a:xfrm>
            <a:off x="1963211" y="1651717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WEB-интерфейс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6" name="Google Shape;366;g232a3a3a922_0_9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1" name="Google Shape;371;p10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72" name="Google Shape;372;p10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Verdana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Конфигуратор</a:t>
            </a:r>
            <a:endParaRPr sz="3600" b="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373" name="Google Shape;373;p10"/>
          <p:cNvSpPr/>
          <p:nvPr/>
        </p:nvSpPr>
        <p:spPr bwMode="auto">
          <a:xfrm>
            <a:off x="5115800" y="1127200"/>
            <a:ext cx="6336000" cy="46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pPr>
            <a:r>
              <a:rPr lang="ru-RU" sz="2100" b="1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Конфигуратор</a:t>
            </a: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- веб-интерфейс контроллера, который дает дополнительные возможности взаимодействия с контроллером.  </a:t>
            </a:r>
            <a:endParaRPr sz="21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pPr>
            <a:r>
              <a:rPr lang="ru-RU" sz="2100" b="1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С его помощью можно:</a:t>
            </a:r>
            <a:endParaRPr sz="2100" b="1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  <a:defRPr/>
            </a:pP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настраивать конфигурацию портов контроллера</a:t>
            </a:r>
            <a:endParaRPr sz="21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  <a:defRPr/>
            </a:pP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изменять имя сети контроллера, подключать его к другим Wi-Fi сетям и  объединять роботов в сеть</a:t>
            </a:r>
            <a:endParaRPr sz="21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  <a:defRPr/>
            </a:pP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смотреть трансляцию с камеры</a:t>
            </a:r>
            <a:endParaRPr sz="21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  <a:defRPr/>
            </a:pP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выгружать логи  с контроллера (файлы, которые хранят описание работы контроллера и возникающие ошибки)</a:t>
            </a:r>
            <a:endParaRPr sz="21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pic>
        <p:nvPicPr>
          <p:cNvPr id="374" name="Google Shape;374;p10"/>
          <p:cNvPicPr/>
          <p:nvPr/>
        </p:nvPicPr>
        <p:blipFill>
          <a:blip r:embed="rId2">
            <a:alphaModFix/>
          </a:blip>
          <a:srcRect r="59514"/>
          <a:stretch/>
        </p:blipFill>
        <p:spPr bwMode="auto">
          <a:xfrm>
            <a:off x="838067" y="1536491"/>
            <a:ext cx="3968798" cy="391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9" name="Google Shape;379;p12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26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80" name="Google Shape;380;p12"/>
          <p:cNvSpPr txBox="1"/>
          <p:nvPr/>
        </p:nvSpPr>
        <p:spPr bwMode="auto">
          <a:xfrm>
            <a:off x="838080" y="418250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Verdana"/>
              <a:buNone/>
              <a:defRPr/>
            </a:pPr>
            <a:r>
              <a:rPr lang="ru-RU" sz="36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Конфигуратор</a:t>
            </a:r>
            <a:endParaRPr sz="3600" b="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381" name="Google Shape;381;p12"/>
          <p:cNvSpPr/>
          <p:nvPr/>
        </p:nvSpPr>
        <p:spPr bwMode="auto">
          <a:xfrm>
            <a:off x="838080" y="1096922"/>
            <a:ext cx="10456799" cy="1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pPr>
            <a:r>
              <a:rPr lang="ru-RU" sz="21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Для входа в конфигуратор робота ТРИК нужно:</a:t>
            </a:r>
            <a:endParaRPr sz="21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marR="0" lvl="0" indent="-438149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Подключиться к контроллеру робота по </a:t>
            </a:r>
            <a:r>
              <a:rPr lang="ru-RU" sz="21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Wi-Fi</a:t>
            </a:r>
            <a:r>
              <a:rPr lang="ru-RU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endParaRPr sz="2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marR="0" lvl="0" indent="-4381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Открыть любой браузер. В адресную строку </a:t>
            </a:r>
            <a:r>
              <a:rPr lang="ru-RU" sz="21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ввести </a:t>
            </a:r>
            <a:r>
              <a:rPr lang="ru-RU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IP-адрес контроллера, который можно найти в параметрах сети. </a:t>
            </a:r>
            <a:endParaRPr sz="2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1600"/>
              </a:spcBef>
              <a:spcAft>
                <a:spcPts val="2800"/>
              </a:spcAft>
              <a:buClr>
                <a:schemeClr val="dk1"/>
              </a:buClr>
              <a:buSzPts val="2100"/>
              <a:buFont typeface="Calibri"/>
              <a:buNone/>
              <a:defRPr/>
            </a:pPr>
            <a:r>
              <a:rPr lang="ru-RU" sz="21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</a:t>
            </a:r>
            <a:endParaRPr sz="2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pic>
        <p:nvPicPr>
          <p:cNvPr id="382" name="Google Shape;382;p1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655475" y="2936292"/>
            <a:ext cx="7411003" cy="2956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328068" y="2936294"/>
            <a:ext cx="1943854" cy="2679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8" name="Google Shape;388;p11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89" name="Google Shape;389;p11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900"/>
              <a:buFont typeface="Verdana"/>
              <a:buNone/>
              <a:defRPr/>
            </a:pPr>
            <a:r>
              <a:rPr lang="ru-RU" sz="29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Настройка конфигурации контроллера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0" name="Google Shape;390;p11"/>
          <p:cNvSpPr/>
          <p:nvPr/>
        </p:nvSpPr>
        <p:spPr bwMode="auto">
          <a:xfrm>
            <a:off x="750600" y="1144600"/>
            <a:ext cx="10755600" cy="16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2800"/>
              </a:spcAft>
              <a:buClr>
                <a:schemeClr val="dk1"/>
              </a:buClr>
              <a:buSzPts val="2700"/>
              <a:buFont typeface="Calibri"/>
              <a:buNone/>
              <a:defRPr/>
            </a:pPr>
            <a:r>
              <a:rPr lang="ru-RU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 стандартной конфигурации робота ТРИК </a:t>
            </a:r>
            <a:r>
              <a:rPr lang="ru-RU" sz="27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каждый отдельный порт настроен на определенный вид датчиков</a:t>
            </a:r>
            <a:r>
              <a:rPr lang="ru-RU"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ru-RU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 При подключении любого другого датчика считанные значения перестают быть корректными. 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1" name="Google Shape;391;p11"/>
          <p:cNvSpPr/>
          <p:nvPr/>
        </p:nvSpPr>
        <p:spPr bwMode="auto">
          <a:xfrm>
            <a:off x="838067" y="3216033"/>
            <a:ext cx="5344800" cy="29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2800"/>
              </a:spcAft>
              <a:buClr>
                <a:schemeClr val="dk1"/>
              </a:buClr>
              <a:buSzPts val="2700"/>
              <a:buFont typeface="Calibri"/>
              <a:buNone/>
              <a:defRPr/>
            </a:pPr>
            <a:r>
              <a:rPr lang="ru-RU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Пример: датчики освещенности подключаются только к портам А5 и А6. </a:t>
            </a:r>
            <a:r>
              <a:rPr lang="ru-RU"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Что делать, если нужно подключить третий датчик?</a:t>
            </a:r>
            <a:endParaRPr sz="27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92" name="Google Shape;392;p11"/>
          <p:cNvPicPr/>
          <p:nvPr/>
        </p:nvPicPr>
        <p:blipFill>
          <a:blip r:embed="rId2">
            <a:alphaModFix/>
          </a:blip>
          <a:srcRect l="19072" t="15646" r="18478" b="19590"/>
          <a:stretch/>
        </p:blipFill>
        <p:spPr bwMode="auto">
          <a:xfrm>
            <a:off x="7904172" y="3003851"/>
            <a:ext cx="2449350" cy="247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7" name="Google Shape;397;p13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98" name="Google Shape;398;p13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900"/>
              <a:buFont typeface="Verdana"/>
              <a:buNone/>
              <a:defRPr/>
            </a:pPr>
            <a:r>
              <a:rPr lang="ru-RU" sz="29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Настройка конфигурации контроллера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9" name="Google Shape;399;p13"/>
          <p:cNvSpPr/>
          <p:nvPr/>
        </p:nvSpPr>
        <p:spPr bwMode="auto">
          <a:xfrm>
            <a:off x="718200" y="1299588"/>
            <a:ext cx="10755600" cy="1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/>
            </a:pP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Задача: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изменить настройки контроллера,чтобы можно было подключить датчик освещенности к порту А2.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2800"/>
              </a:spcBef>
              <a:spcAft>
                <a:spcPts val="2800"/>
              </a:spcAft>
              <a:buClr>
                <a:schemeClr val="dk1"/>
              </a:buClr>
              <a:buSzPts val="2700"/>
              <a:buFont typeface="Calibri"/>
              <a:buNone/>
              <a:defRPr/>
            </a:pPr>
            <a:r>
              <a:rPr lang="ru-RU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Шаг 1.</a:t>
            </a:r>
            <a:r>
              <a:rPr lang="ru-RU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Подключиться к компьютеру и зайти в конфигуратор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00" name="Google Shape;400;p1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737350" y="2849817"/>
            <a:ext cx="7411003" cy="2956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409943" y="2849819"/>
            <a:ext cx="1943854" cy="2679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6" name="Google Shape;406;p14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07" name="Google Shape;407;p14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900"/>
              <a:buFont typeface="Verdana"/>
              <a:buNone/>
              <a:defRPr/>
            </a:pPr>
            <a:r>
              <a:rPr lang="ru-RU" sz="29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Настройка конфигурации контроллера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8" name="Google Shape;408;p14"/>
          <p:cNvSpPr/>
          <p:nvPr/>
        </p:nvSpPr>
        <p:spPr bwMode="auto">
          <a:xfrm>
            <a:off x="750600" y="1144600"/>
            <a:ext cx="107556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2800"/>
              </a:spcAft>
              <a:buClr>
                <a:schemeClr val="dk1"/>
              </a:buClr>
              <a:buSzPts val="2700"/>
              <a:buFont typeface="Calibri"/>
              <a:buNone/>
              <a:defRPr/>
            </a:pPr>
            <a:r>
              <a:rPr lang="ru-RU"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Шаг 2.</a:t>
            </a:r>
            <a:r>
              <a:rPr lang="ru-RU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Перейти на вкладку </a:t>
            </a:r>
            <a:r>
              <a:rPr lang="ru-RU" sz="27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Порты</a:t>
            </a:r>
            <a:endParaRPr sz="27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09" name="Google Shape;409;p1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85433" y="1870928"/>
            <a:ext cx="9668664" cy="3857432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4"/>
          <p:cNvSpPr/>
          <p:nvPr/>
        </p:nvSpPr>
        <p:spPr bwMode="auto">
          <a:xfrm>
            <a:off x="2190100" y="1912333"/>
            <a:ext cx="488700" cy="285300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" name="Google Shape;156;g245b6668478_0_5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7" name="Google Shape;157;g245b6668478_0_5"/>
          <p:cNvSpPr txBox="1"/>
          <p:nvPr/>
        </p:nvSpPr>
        <p:spPr bwMode="auto">
          <a:xfrm>
            <a:off x="838080" y="376920"/>
            <a:ext cx="88026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Последнее обновление ПО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Google Shape;158;g245b6668478_0_5"/>
          <p:cNvSpPr txBox="1"/>
          <p:nvPr/>
        </p:nvSpPr>
        <p:spPr bwMode="auto">
          <a:xfrm>
            <a:off x="908332" y="1061266"/>
            <a:ext cx="10225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На сайте </a:t>
            </a:r>
            <a:r>
              <a:rPr lang="ru-RU" sz="2400" b="1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dl.trikset.com</a:t>
            </a: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можно скачать последнее обновление ПО.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9" name="Google Shape;159;g245b6668478_0_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930275" y="1721300"/>
            <a:ext cx="4373949" cy="322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245b6668478_0_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941750" y="1595625"/>
            <a:ext cx="5262725" cy="425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245b6668478_0_5"/>
          <p:cNvSpPr/>
          <p:nvPr/>
        </p:nvSpPr>
        <p:spPr bwMode="auto">
          <a:xfrm>
            <a:off x="821050" y="4121925"/>
            <a:ext cx="1079700" cy="3648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2" name="Google Shape;162;g245b6668478_0_5"/>
          <p:cNvSpPr/>
          <p:nvPr/>
        </p:nvSpPr>
        <p:spPr bwMode="auto">
          <a:xfrm>
            <a:off x="5911175" y="3113400"/>
            <a:ext cx="4864800" cy="9255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cxnSp>
        <p:nvCxnSpPr>
          <p:cNvPr id="163" name="Google Shape;163;g245b6668478_0_5"/>
          <p:cNvCxnSpPr>
            <a:cxnSpLocks/>
            <a:stCxn id="161" idx="6"/>
            <a:endCxn id="162" idx="1"/>
          </p:cNvCxnSpPr>
          <p:nvPr/>
        </p:nvCxnSpPr>
        <p:spPr bwMode="auto">
          <a:xfrm rot="10800000" flipH="1">
            <a:off x="1900750" y="3576225"/>
            <a:ext cx="4010400" cy="728100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4" name="Google Shape;164;g245b6668478_0_5"/>
          <p:cNvSpPr txBox="1"/>
          <p:nvPr/>
        </p:nvSpPr>
        <p:spPr bwMode="auto">
          <a:xfrm>
            <a:off x="643600" y="4942875"/>
            <a:ext cx="49473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 папке </a:t>
            </a:r>
            <a:r>
              <a:rPr lang="ru-RU" sz="2200" b="1" i="1">
                <a:latin typeface="Calibri"/>
                <a:ea typeface="Calibri"/>
                <a:cs typeface="Calibri"/>
              </a:rPr>
              <a:t>ts</a:t>
            </a:r>
            <a:r>
              <a:rPr lang="ru-RU" sz="2200">
                <a:latin typeface="Calibri"/>
                <a:ea typeface="Calibri"/>
                <a:cs typeface="Calibri"/>
              </a:rPr>
              <a:t> можно скачать последнюю версию программы </a:t>
            </a:r>
            <a:r>
              <a:rPr lang="ru-RU" sz="2200" b="1">
                <a:latin typeface="Calibri"/>
                <a:ea typeface="Calibri"/>
                <a:cs typeface="Calibri"/>
              </a:rPr>
              <a:t>TRIK Studio </a:t>
            </a:r>
            <a:r>
              <a:rPr lang="ru-RU" sz="2200">
                <a:latin typeface="Calibri"/>
                <a:ea typeface="Calibri"/>
                <a:cs typeface="Calibri"/>
              </a:rPr>
              <a:t>для Windows, Linux, MacOS.</a:t>
            </a:r>
            <a:endParaRPr sz="2200">
              <a:latin typeface="Calibri"/>
              <a:ea typeface="Calibri"/>
              <a:cs typeface="Calibri"/>
            </a:endParaRPr>
          </a:p>
        </p:txBody>
      </p:sp>
      <p:sp>
        <p:nvSpPr>
          <p:cNvPr id="165" name="Google Shape;165;g245b6668478_0_5"/>
          <p:cNvSpPr/>
          <p:nvPr/>
        </p:nvSpPr>
        <p:spPr bwMode="auto">
          <a:xfrm>
            <a:off x="619350" y="5011800"/>
            <a:ext cx="4947300" cy="1200600"/>
          </a:xfrm>
          <a:prstGeom prst="rect">
            <a:avLst/>
          </a:prstGeom>
          <a:noFill/>
          <a:ln w="38100" cap="flat" cmpd="sng">
            <a:solidFill>
              <a:srgbClr val="99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5" name="Google Shape;415;p15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30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16" name="Google Shape;416;p15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900"/>
              <a:buFont typeface="Verdana"/>
              <a:buNone/>
              <a:defRPr/>
            </a:pPr>
            <a:r>
              <a:rPr lang="ru-RU" sz="29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Настройка конфигурации контроллера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7" name="Google Shape;417;p15"/>
          <p:cNvSpPr/>
          <p:nvPr/>
        </p:nvSpPr>
        <p:spPr bwMode="auto">
          <a:xfrm>
            <a:off x="750600" y="1144600"/>
            <a:ext cx="107556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2800"/>
              </a:spcAft>
              <a:buClr>
                <a:schemeClr val="dk1"/>
              </a:buClr>
              <a:buSzPts val="2700"/>
              <a:buFont typeface="Calibri"/>
              <a:buNone/>
              <a:defRPr/>
            </a:pPr>
            <a:r>
              <a:rPr lang="ru-RU"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Шаг 3.</a:t>
            </a:r>
            <a:r>
              <a:rPr lang="ru-RU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Найдите раздел </a:t>
            </a:r>
            <a:r>
              <a:rPr lang="ru-RU" sz="27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Аналоговые сенсоры</a:t>
            </a:r>
            <a:endParaRPr sz="27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18" name="Google Shape;418;p1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44433" y="1784536"/>
            <a:ext cx="10142861" cy="4364833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15"/>
          <p:cNvSpPr/>
          <p:nvPr/>
        </p:nvSpPr>
        <p:spPr bwMode="auto">
          <a:xfrm>
            <a:off x="1148667" y="3743100"/>
            <a:ext cx="10004400" cy="9384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0" name="Google Shape;420;p15"/>
          <p:cNvSpPr txBox="1"/>
          <p:nvPr/>
        </p:nvSpPr>
        <p:spPr bwMode="auto">
          <a:xfrm>
            <a:off x="7909997" y="2101276"/>
            <a:ext cx="3596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/>
            </a:pP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5" name="Google Shape;425;p16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6" name="Google Shape;426;p16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900"/>
              <a:buFont typeface="Verdana"/>
              <a:buNone/>
              <a:defRPr/>
            </a:pPr>
            <a:r>
              <a:rPr lang="ru-RU" sz="29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Настройка конфигурации контроллера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7" name="Google Shape;427;p16"/>
          <p:cNvSpPr/>
          <p:nvPr/>
        </p:nvSpPr>
        <p:spPr bwMode="auto">
          <a:xfrm>
            <a:off x="750600" y="1144600"/>
            <a:ext cx="10755600" cy="11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/>
            </a:pPr>
            <a:r>
              <a:rPr lang="ru-RU"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Шаг 3.</a:t>
            </a:r>
            <a:r>
              <a:rPr lang="ru-RU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Найдите раздел </a:t>
            </a:r>
            <a:r>
              <a:rPr lang="ru-RU" sz="27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Аналоговые сенсоры</a:t>
            </a:r>
            <a:r>
              <a:rPr lang="ru-RU" sz="27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ru-RU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Откройте выпадающее меню порта A2 и выберите в нем </a:t>
            </a:r>
            <a:r>
              <a:rPr lang="ru-RU" sz="27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LightSensor</a:t>
            </a:r>
            <a:endParaRPr sz="27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2800"/>
              </a:spcBef>
              <a:spcAft>
                <a:spcPts val="2800"/>
              </a:spcAft>
              <a:buClr>
                <a:schemeClr val="dk1"/>
              </a:buClr>
              <a:buSzPts val="2700"/>
              <a:buFont typeface="Arial"/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28" name="Google Shape;428;p16"/>
          <p:cNvPicPr/>
          <p:nvPr/>
        </p:nvPicPr>
        <p:blipFill>
          <a:blip r:embed="rId2">
            <a:alphaModFix/>
          </a:blip>
          <a:srcRect t="33417" r="34127" b="28620"/>
          <a:stretch/>
        </p:blipFill>
        <p:spPr bwMode="auto">
          <a:xfrm>
            <a:off x="940733" y="3268628"/>
            <a:ext cx="10412529" cy="2581938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16"/>
          <p:cNvSpPr/>
          <p:nvPr/>
        </p:nvSpPr>
        <p:spPr bwMode="auto">
          <a:xfrm>
            <a:off x="6096000" y="4261700"/>
            <a:ext cx="5409900" cy="7047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4" name="Google Shape;434;p17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35" name="Google Shape;435;p17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900"/>
              <a:buFont typeface="Verdana"/>
              <a:buNone/>
              <a:defRPr/>
            </a:pPr>
            <a:r>
              <a:rPr lang="ru-RU" sz="29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Настройка конфигурации контроллера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6" name="Google Shape;436;p17"/>
          <p:cNvSpPr/>
          <p:nvPr/>
        </p:nvSpPr>
        <p:spPr bwMode="auto">
          <a:xfrm>
            <a:off x="750600" y="1144600"/>
            <a:ext cx="10755600" cy="15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/>
            </a:pPr>
            <a:r>
              <a:rPr lang="ru-RU"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Шаг 4.</a:t>
            </a:r>
            <a:r>
              <a:rPr lang="ru-RU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Нажмите большую кнопку Сохранить внизу экрана. Подтвердите сохранение настроек и перезагрузку контроллера. После перезагрузки протестируйте контроллер и убедитесь в корректности настроек.</a:t>
            </a:r>
            <a:endParaRPr sz="27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2800"/>
              </a:spcBef>
              <a:spcAft>
                <a:spcPts val="2800"/>
              </a:spcAft>
              <a:buClr>
                <a:schemeClr val="dk1"/>
              </a:buClr>
              <a:buSzPts val="2700"/>
              <a:buFont typeface="Arial"/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37" name="Google Shape;437;p1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385200" y="2917067"/>
            <a:ext cx="5486400" cy="24892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17"/>
          <p:cNvSpPr/>
          <p:nvPr/>
        </p:nvSpPr>
        <p:spPr bwMode="auto">
          <a:xfrm>
            <a:off x="7721267" y="4405700"/>
            <a:ext cx="889200" cy="7635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3" name="Google Shape;443;g232a3a3a922_0_7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33</a:t>
            </a:fld>
            <a:endParaRPr/>
          </a:p>
        </p:txBody>
      </p:sp>
      <p:sp>
        <p:nvSpPr>
          <p:cNvPr id="444" name="Google Shape;444;g232a3a3a922_0_7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100"/>
              <a:t>Настройка конфигурации энкодеров</a:t>
            </a:r>
            <a:endParaRPr sz="3100"/>
          </a:p>
        </p:txBody>
      </p:sp>
      <p:sp>
        <p:nvSpPr>
          <p:cNvPr id="445" name="Google Shape;445;g232a3a3a922_0_78"/>
          <p:cNvSpPr txBox="1"/>
          <p:nvPr/>
        </p:nvSpPr>
        <p:spPr bwMode="auto">
          <a:xfrm>
            <a:off x="745900" y="1237300"/>
            <a:ext cx="107475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 веб-конфигураторе можно настроить направление увеличения значения энкодеров.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Чтобы это сделать, нужно </a:t>
            </a:r>
            <a:r>
              <a:rPr lang="ru-RU" sz="2200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поставить или снять галочку в чек-боксе напротив названия порта энкодеров.</a:t>
            </a:r>
            <a:endParaRPr sz="2200" i="1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ru-RU" sz="2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Задание: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изменить настройку одного из энкодеров и проверьте, как изменилась работа энкодеров при помощи раздела </a:t>
            </a:r>
            <a:r>
              <a:rPr lang="ru-RU" sz="2200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Тестирование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46" name="Google Shape;446;g232a3a3a922_0_78"/>
          <p:cNvPicPr/>
          <p:nvPr/>
        </p:nvPicPr>
        <p:blipFill>
          <a:blip r:embed="rId2">
            <a:alphaModFix/>
          </a:blip>
          <a:srcRect t="31445"/>
          <a:stretch/>
        </p:blipFill>
        <p:spPr bwMode="auto">
          <a:xfrm>
            <a:off x="1126600" y="3105548"/>
            <a:ext cx="10142875" cy="29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g232a3a3a922_0_78"/>
          <p:cNvSpPr/>
          <p:nvPr/>
        </p:nvSpPr>
        <p:spPr bwMode="auto">
          <a:xfrm>
            <a:off x="1075975" y="4591400"/>
            <a:ext cx="10004400" cy="15063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2" name="Google Shape;452;p18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53" name="Google Shape;453;p18"/>
          <p:cNvSpPr txBox="1"/>
          <p:nvPr/>
        </p:nvSpPr>
        <p:spPr bwMode="auto">
          <a:xfrm>
            <a:off x="838080" y="418253"/>
            <a:ext cx="88029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Verdana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Задания</a:t>
            </a:r>
            <a:endParaRPr sz="3600" b="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454" name="Google Shape;454;p18"/>
          <p:cNvSpPr/>
          <p:nvPr/>
        </p:nvSpPr>
        <p:spPr bwMode="auto">
          <a:xfrm>
            <a:off x="1129000" y="1511266"/>
            <a:ext cx="9358500" cy="4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609600" marR="0" lvl="0" indent="-47625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AutoNum type="arabicPeriod"/>
              <a:defRPr/>
            </a:pPr>
            <a:r>
              <a:rPr lang="ru-RU" sz="27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Измените имя сети </a:t>
            </a:r>
            <a:r>
              <a:rPr lang="ru-RU" sz="2700" b="0" i="0" u="none" strike="noStrike" cap="none" dirty="0" smtClean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контроллера. </a:t>
            </a:r>
            <a:r>
              <a:rPr lang="ru-RU" sz="27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Сохраните, проверьте корректность и верните к настройкам по умолчанию.</a:t>
            </a:r>
            <a:endParaRPr sz="27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7625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AutoNum type="arabicPeriod"/>
              <a:defRPr/>
            </a:pPr>
            <a:r>
              <a:rPr lang="ru-RU" sz="27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Поставьте или уберите чек-бокс напротив порта </a:t>
            </a:r>
            <a:r>
              <a:rPr lang="ru-RU" sz="2700" b="0" i="0" u="none" strike="noStrike" cap="none" dirty="0" err="1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энкодера</a:t>
            </a:r>
            <a:r>
              <a:rPr lang="ru-RU" sz="27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. Что изменится в работе контроллера?</a:t>
            </a:r>
            <a:endParaRPr sz="27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7625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AutoNum type="arabicPeriod"/>
              <a:defRPr/>
            </a:pPr>
            <a:r>
              <a:rPr lang="ru-RU" sz="27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Поменяйте конфигурацию портов для датчиков на свою собственную. Проверьте работоспособность и затем верните контроллер к настройкам по умолчанию.</a:t>
            </a:r>
            <a:endParaRPr sz="27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" name="Google Shape;170;g245b6668478_0_18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71" name="Google Shape;171;g245b6668478_0_18"/>
          <p:cNvSpPr txBox="1"/>
          <p:nvPr/>
        </p:nvSpPr>
        <p:spPr bwMode="auto">
          <a:xfrm>
            <a:off x="838080" y="376920"/>
            <a:ext cx="88026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Старшие версии ПО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72" name="Google Shape;172;g245b6668478_0_1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43600" y="1470062"/>
            <a:ext cx="4013581" cy="295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245b6668478_0_1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815653" y="1492900"/>
            <a:ext cx="3434848" cy="2956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245b6668478_0_18"/>
          <p:cNvSpPr/>
          <p:nvPr/>
        </p:nvSpPr>
        <p:spPr bwMode="auto">
          <a:xfrm>
            <a:off x="507925" y="3698400"/>
            <a:ext cx="972900" cy="2940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75" name="Google Shape;175;g245b6668478_0_18"/>
          <p:cNvSpPr/>
          <p:nvPr/>
        </p:nvSpPr>
        <p:spPr bwMode="auto">
          <a:xfrm>
            <a:off x="4714725" y="3182725"/>
            <a:ext cx="3278100" cy="6627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cxnSp>
        <p:nvCxnSpPr>
          <p:cNvPr id="176" name="Google Shape;176;g245b6668478_0_18"/>
          <p:cNvCxnSpPr>
            <a:cxnSpLocks/>
            <a:stCxn id="174" idx="6"/>
            <a:endCxn id="175" idx="1"/>
          </p:cNvCxnSpPr>
          <p:nvPr/>
        </p:nvCxnSpPr>
        <p:spPr bwMode="auto">
          <a:xfrm rot="10800000" flipH="1">
            <a:off x="1480824" y="3514199"/>
            <a:ext cx="3234000" cy="331200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7" name="Google Shape;177;g245b6668478_0_18"/>
          <p:cNvSpPr txBox="1"/>
          <p:nvPr/>
        </p:nvSpPr>
        <p:spPr bwMode="auto">
          <a:xfrm>
            <a:off x="838075" y="4877125"/>
            <a:ext cx="69642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Старшие версии программы </a:t>
            </a:r>
            <a:r>
              <a:rPr lang="ru-RU" sz="2200" b="1">
                <a:latin typeface="Calibri"/>
                <a:ea typeface="Calibri"/>
                <a:cs typeface="Calibri"/>
              </a:rPr>
              <a:t>TRIK Studio</a:t>
            </a:r>
            <a:r>
              <a:rPr lang="ru-RU" sz="2200">
                <a:latin typeface="Calibri"/>
                <a:ea typeface="Calibri"/>
                <a:cs typeface="Calibri"/>
              </a:rPr>
              <a:t> тоже можно скачать из папки </a:t>
            </a:r>
            <a:r>
              <a:rPr lang="ru-RU" sz="2200" b="1" i="1">
                <a:latin typeface="Calibri"/>
                <a:ea typeface="Calibri"/>
                <a:cs typeface="Calibri"/>
              </a:rPr>
              <a:t>ts </a:t>
            </a:r>
            <a:r>
              <a:rPr lang="ru-RU" sz="2200">
                <a:latin typeface="Calibri"/>
                <a:ea typeface="Calibri"/>
                <a:cs typeface="Calibri"/>
              </a:rPr>
              <a:t>или из папки</a:t>
            </a:r>
            <a:r>
              <a:rPr lang="ru-RU" sz="2200" b="1" i="1">
                <a:latin typeface="Calibri"/>
                <a:ea typeface="Calibri"/>
                <a:cs typeface="Calibri"/>
              </a:rPr>
              <a:t> ts/ -&gt; fresh/ -&gt; installer/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  <p:sp>
        <p:nvSpPr>
          <p:cNvPr id="178" name="Google Shape;178;g245b6668478_0_18"/>
          <p:cNvSpPr/>
          <p:nvPr/>
        </p:nvSpPr>
        <p:spPr bwMode="auto">
          <a:xfrm>
            <a:off x="507925" y="4877125"/>
            <a:ext cx="7451399" cy="879900"/>
          </a:xfrm>
          <a:prstGeom prst="rect">
            <a:avLst/>
          </a:prstGeom>
          <a:noFill/>
          <a:ln w="38100" cap="flat" cmpd="sng">
            <a:solidFill>
              <a:srgbClr val="99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179" name="Google Shape;179;g245b6668478_0_18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8408968" y="1756425"/>
            <a:ext cx="3096899" cy="8799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0" name="Google Shape;180;g245b6668478_0_18"/>
          <p:cNvCxnSpPr>
            <a:cxnSpLocks/>
            <a:stCxn id="174" idx="6"/>
            <a:endCxn id="181" idx="2"/>
          </p:cNvCxnSpPr>
          <p:nvPr/>
        </p:nvCxnSpPr>
        <p:spPr bwMode="auto">
          <a:xfrm rot="10800000" flipH="1">
            <a:off x="1480824" y="2470800"/>
            <a:ext cx="3157800" cy="1374599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1" name="Google Shape;181;g245b6668478_0_18"/>
          <p:cNvSpPr/>
          <p:nvPr/>
        </p:nvSpPr>
        <p:spPr bwMode="auto">
          <a:xfrm>
            <a:off x="4638500" y="2305182"/>
            <a:ext cx="1029900" cy="3312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82" name="Google Shape;182;g245b6668478_0_18"/>
          <p:cNvSpPr/>
          <p:nvPr/>
        </p:nvSpPr>
        <p:spPr bwMode="auto">
          <a:xfrm>
            <a:off x="8408975" y="2247575"/>
            <a:ext cx="972900" cy="2940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183" name="Google Shape;183;g245b6668478_0_1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408975" y="3538175"/>
            <a:ext cx="3366800" cy="26160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g245b6668478_0_18"/>
          <p:cNvCxnSpPr>
            <a:cxnSpLocks/>
            <a:stCxn id="181" idx="6"/>
            <a:endCxn id="182" idx="2"/>
          </p:cNvCxnSpPr>
          <p:nvPr/>
        </p:nvCxnSpPr>
        <p:spPr bwMode="auto">
          <a:xfrm rot="10800000" flipH="1">
            <a:off x="5668400" y="2394582"/>
            <a:ext cx="2740500" cy="76200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5" name="Google Shape;185;g245b6668478_0_18"/>
          <p:cNvCxnSpPr>
            <a:cxnSpLocks/>
          </p:cNvCxnSpPr>
          <p:nvPr/>
        </p:nvCxnSpPr>
        <p:spPr bwMode="auto">
          <a:xfrm>
            <a:off x="8877425" y="2568925"/>
            <a:ext cx="0" cy="1056000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" name="Google Shape;190;p2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91" name="Google Shape;191;p2"/>
          <p:cNvSpPr txBox="1"/>
          <p:nvPr/>
        </p:nvSpPr>
        <p:spPr bwMode="auto"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Основные ресурсы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Google Shape;192;p2"/>
          <p:cNvSpPr txBox="1"/>
          <p:nvPr/>
        </p:nvSpPr>
        <p:spPr bwMode="auto">
          <a:xfrm>
            <a:off x="983432" y="1687116"/>
            <a:ext cx="102252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>
                <a:latin typeface="Calibri"/>
                <a:ea typeface="Calibri"/>
                <a:cs typeface="Calibri"/>
              </a:rPr>
              <a:t>Ресурсы для работы с квадрокоптером Геоскан Пионер: </a:t>
            </a:r>
            <a:endParaRPr sz="2400" b="1">
              <a:latin typeface="Calibri"/>
              <a:ea typeface="Calibri"/>
              <a:cs typeface="Calibri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2" tooltip="https://www.geoscan.aero/ru/products/pioneer"/>
              </a:rPr>
              <a:t>https://www.geoscan.aero/ru/products/pioneer</a:t>
            </a:r>
            <a:r>
              <a:rPr lang="ru-RU" sz="2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- продукция Геоскан Пионер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tooltip="https://www.geoscan.aero/ru/pioneer-mini"/>
              </a:rPr>
              <a:t>https://www.geoscan.aero/ru/pioneer-mini</a:t>
            </a:r>
            <a:r>
              <a:rPr lang="ru-RU" sz="2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- страница Геоскан Пионер мини</a:t>
            </a:r>
            <a:endParaRPr sz="2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4" tooltip="https://www.geoscan.aero/ru/pioneer/"/>
              </a:rPr>
              <a:t>https://www.geoscan.aero/ru/pioneer/</a:t>
            </a:r>
            <a:r>
              <a:rPr lang="ru-RU" sz="2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- страница Геоскан Пионер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5" tooltip="https://docs.geoscan.aero/ru/master/database/main-database.html"/>
              </a:rPr>
              <a:t>https://docs.geoscan.aero/ru/master/database/main-database.html</a:t>
            </a:r>
            <a:r>
              <a:rPr lang="ru-RU" sz="2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- база знаний Геоскан Пионер</a:t>
            </a:r>
            <a:endParaRPr sz="2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" name="Google Shape;197;p3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98" name="Google Shape;198;p3"/>
          <p:cNvSpPr txBox="1"/>
          <p:nvPr/>
        </p:nvSpPr>
        <p:spPr bwMode="auto"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Программное обеспечение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Google Shape;199;p3"/>
          <p:cNvSpPr txBox="1"/>
          <p:nvPr/>
        </p:nvSpPr>
        <p:spPr bwMode="auto">
          <a:xfrm>
            <a:off x="838075" y="1700800"/>
            <a:ext cx="106428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Программы для работы с контроллером ТРИК можно скачать по ссылкам: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TRIK Studio: </a:t>
            </a:r>
            <a:r>
              <a:rPr lang="ru-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2" tooltip="https://trikset.com/downloads#trikstudio"/>
              </a:rPr>
              <a:t>https://trikset.com/downloads#trikstudio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DiskImager: </a:t>
            </a:r>
            <a:r>
              <a:rPr lang="ru-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tooltip="https://github.com/RomanBelkov/DiskImager/releases/download/1.4.1/DiskImager.Installer.msi"/>
              </a:rPr>
              <a:t>https://github.com/RomanBelkov/DiskImager/releases/download/1.4.1/DiskImager.Installer.msi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TRIK Gamepad: </a:t>
            </a:r>
            <a:r>
              <a:rPr lang="ru-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4" tooltip="https://play.google.com/store/apps/details?id=com.trikset.gamepad"/>
              </a:rPr>
              <a:t>https://play.google.com/store/apps/details?id=com.trikset.gamepad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TRIKLobeServer: </a:t>
            </a:r>
            <a:r>
              <a:rPr lang="ru-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5" tooltip="https://dl.trikset.com/ts/TRIKLobeServer-1.0.zip"/>
              </a:rPr>
              <a:t>https://dl.trikset.com/ts/TRIKLobeServer-1.0.zip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/>
            </a:pP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Lobe: </a:t>
            </a:r>
            <a:r>
              <a:rPr lang="ru-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6" tooltip="https://www.lobe.ai/"/>
              </a:rPr>
              <a:t>https://www.lobe.ai/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" name="Google Shape;204;g232a3a3a922_0_19"/>
          <p:cNvSpPr txBox="1"/>
          <p:nvPr/>
        </p:nvSpPr>
        <p:spPr bwMode="auto">
          <a:xfrm>
            <a:off x="1724436" y="1556792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Прошивка контроллера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Google Shape;205;g232a3a3a922_0_19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8" name="Google Shape;218;g232a3a3a922_0_182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19" name="Google Shape;219;g232a3a3a922_0_182"/>
          <p:cNvSpPr txBox="1"/>
          <p:nvPr/>
        </p:nvSpPr>
        <p:spPr bwMode="auto">
          <a:xfrm>
            <a:off x="838080" y="376920"/>
            <a:ext cx="88026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Прошивка контроллера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0" name="Google Shape;220;g232a3a3a922_0_182"/>
          <p:cNvSpPr txBox="1"/>
          <p:nvPr/>
        </p:nvSpPr>
        <p:spPr bwMode="auto">
          <a:xfrm>
            <a:off x="947623" y="2145611"/>
            <a:ext cx="5099100" cy="4093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Порядок выполнения прошивки:</a:t>
            </a:r>
            <a:endParaRPr sz="2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Извлеките карту памяти </a:t>
            </a:r>
            <a:r>
              <a:rPr lang="ru-RU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microSD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из контроллера ТРИК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Вставьте её в компьютер, используя </a:t>
            </a:r>
            <a:r>
              <a:rPr lang="ru-RU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картридер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Запустите </a:t>
            </a:r>
            <a:r>
              <a:rPr lang="ru-RU" sz="2000" b="1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DiskImager</a:t>
            </a:r>
            <a:endParaRPr sz="2000" b="1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Выберите диск для записи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Нажмите «Восстановить </a:t>
            </a:r>
            <a:r>
              <a:rPr lang="ru-RU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флешки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из образа»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Выберите скачанный файл последней версии прошивки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Нажмите «Открыть»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Дождитесь выполнения операции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21" name="Google Shape;221;g232a3a3a922_0_18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467055" y="2517098"/>
            <a:ext cx="4886325" cy="25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232a3a3a922_0_182"/>
          <p:cNvSpPr/>
          <p:nvPr/>
        </p:nvSpPr>
        <p:spPr bwMode="auto">
          <a:xfrm>
            <a:off x="7650150" y="4322494"/>
            <a:ext cx="984900" cy="3648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23" name="Google Shape;223;g232a3a3a922_0_182"/>
          <p:cNvCxnSpPr>
            <a:cxnSpLocks/>
            <a:endCxn id="222" idx="5"/>
          </p:cNvCxnSpPr>
          <p:nvPr/>
        </p:nvCxnSpPr>
        <p:spPr bwMode="auto">
          <a:xfrm rot="10800000">
            <a:off x="8490815" y="4633870"/>
            <a:ext cx="939000" cy="6114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24" name="Google Shape;224;g232a3a3a922_0_182"/>
          <p:cNvSpPr txBox="1"/>
          <p:nvPr/>
        </p:nvSpPr>
        <p:spPr bwMode="auto">
          <a:xfrm>
            <a:off x="9429900" y="5153969"/>
            <a:ext cx="1162800" cy="507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/>
            </a:pPr>
            <a:r>
              <a:rPr lang="ru-RU"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microSD</a:t>
            </a:r>
            <a:endParaRPr sz="2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079" y="1083782"/>
            <a:ext cx="109844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SzPts val="2400"/>
              <a:defRPr/>
            </a:pPr>
            <a:r>
              <a:rPr lang="ru-RU" sz="20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Для прошивки контроллера потребуется установленная программа </a:t>
            </a:r>
            <a:r>
              <a:rPr lang="ru-RU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DiskImager</a:t>
            </a:r>
            <a:r>
              <a:rPr lang="ru-RU" sz="20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и последняя версия встроенного программного обеспечения, скачать которую можно по ссылке: </a:t>
            </a:r>
            <a:r>
              <a:rPr lang="ru-RU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tooltip="https://trikset.com/downloads#firmware"/>
              </a:rPr>
              <a:t>https://trikset.com/downloads#firmware</a:t>
            </a:r>
            <a:r>
              <a:rPr lang="ru-RU" sz="20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9" name="Google Shape;229;p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30" name="Google Shape;230;p5"/>
          <p:cNvSpPr txBox="1"/>
          <p:nvPr/>
        </p:nvSpPr>
        <p:spPr bwMode="auto"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Прошивка контроллера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31" name="Google Shape;231;p5"/>
          <p:cNvPicPr/>
          <p:nvPr/>
        </p:nvPicPr>
        <p:blipFill>
          <a:blip r:embed="rId2">
            <a:alphaModFix/>
          </a:blip>
          <a:srcRect l="2015" t="5670" r="3129" b="3977"/>
          <a:stretch/>
        </p:blipFill>
        <p:spPr bwMode="auto">
          <a:xfrm>
            <a:off x="263352" y="1113934"/>
            <a:ext cx="3634440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5"/>
          <p:cNvPicPr/>
          <p:nvPr/>
        </p:nvPicPr>
        <p:blipFill>
          <a:blip r:embed="rId3">
            <a:alphaModFix/>
          </a:blip>
          <a:srcRect l="5163" t="5672" r="3126" b="3805"/>
          <a:stretch/>
        </p:blipFill>
        <p:spPr bwMode="auto">
          <a:xfrm>
            <a:off x="4151784" y="1113934"/>
            <a:ext cx="3507084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5"/>
          <p:cNvPicPr/>
          <p:nvPr/>
        </p:nvPicPr>
        <p:blipFill>
          <a:blip r:embed="rId4">
            <a:alphaModFix/>
          </a:blip>
          <a:srcRect l="1960" t="1901" r="1888" b="3112"/>
          <a:stretch/>
        </p:blipFill>
        <p:spPr bwMode="auto">
          <a:xfrm>
            <a:off x="7968208" y="1113934"/>
            <a:ext cx="3742586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5"/>
          <p:cNvPicPr/>
          <p:nvPr/>
        </p:nvPicPr>
        <p:blipFill>
          <a:blip r:embed="rId5">
            <a:alphaModFix/>
          </a:blip>
          <a:srcRect l="6603" t="5672" r="7548" b="3632"/>
          <a:stretch/>
        </p:blipFill>
        <p:spPr bwMode="auto">
          <a:xfrm>
            <a:off x="1847528" y="3726171"/>
            <a:ext cx="3499637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5"/>
          <p:cNvPicPr/>
          <p:nvPr/>
        </p:nvPicPr>
        <p:blipFill>
          <a:blip r:embed="rId6">
            <a:alphaModFix/>
          </a:blip>
          <a:srcRect l="5660" t="4152" r="8486" b="5707"/>
          <a:stretch/>
        </p:blipFill>
        <p:spPr bwMode="auto">
          <a:xfrm>
            <a:off x="6207594" y="3726171"/>
            <a:ext cx="3521228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5"/>
          <p:cNvSpPr txBox="1"/>
          <p:nvPr/>
        </p:nvSpPr>
        <p:spPr bwMode="auto">
          <a:xfrm>
            <a:off x="407368" y="3203684"/>
            <a:ext cx="35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Google Shape;237;p5"/>
          <p:cNvSpPr/>
          <p:nvPr/>
        </p:nvSpPr>
        <p:spPr bwMode="auto">
          <a:xfrm>
            <a:off x="408704" y="3194392"/>
            <a:ext cx="358704" cy="369332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8" name="Google Shape;238;p5"/>
          <p:cNvSpPr txBox="1"/>
          <p:nvPr/>
        </p:nvSpPr>
        <p:spPr bwMode="auto">
          <a:xfrm>
            <a:off x="4180239" y="3259616"/>
            <a:ext cx="35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" name="Google Shape;239;p5"/>
          <p:cNvSpPr/>
          <p:nvPr/>
        </p:nvSpPr>
        <p:spPr bwMode="auto">
          <a:xfrm>
            <a:off x="4181575" y="3250324"/>
            <a:ext cx="358704" cy="369332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0" name="Google Shape;240;p5"/>
          <p:cNvSpPr txBox="1"/>
          <p:nvPr/>
        </p:nvSpPr>
        <p:spPr bwMode="auto">
          <a:xfrm>
            <a:off x="8040216" y="3250324"/>
            <a:ext cx="35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1" name="Google Shape;241;p5"/>
          <p:cNvSpPr/>
          <p:nvPr/>
        </p:nvSpPr>
        <p:spPr bwMode="auto">
          <a:xfrm>
            <a:off x="8041552" y="3241032"/>
            <a:ext cx="358704" cy="369332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2" name="Google Shape;242;p5"/>
          <p:cNvSpPr txBox="1"/>
          <p:nvPr/>
        </p:nvSpPr>
        <p:spPr bwMode="auto">
          <a:xfrm>
            <a:off x="1901220" y="5876839"/>
            <a:ext cx="35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Google Shape;243;p5"/>
          <p:cNvSpPr/>
          <p:nvPr/>
        </p:nvSpPr>
        <p:spPr bwMode="auto">
          <a:xfrm>
            <a:off x="1902556" y="5867547"/>
            <a:ext cx="358704" cy="369332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4" name="Google Shape;244;p5"/>
          <p:cNvSpPr txBox="1"/>
          <p:nvPr/>
        </p:nvSpPr>
        <p:spPr bwMode="auto">
          <a:xfrm>
            <a:off x="6240241" y="5867547"/>
            <a:ext cx="35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" name="Google Shape;245;p5"/>
          <p:cNvSpPr/>
          <p:nvPr/>
        </p:nvSpPr>
        <p:spPr bwMode="auto">
          <a:xfrm>
            <a:off x="6241577" y="5858255"/>
            <a:ext cx="358704" cy="369332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1220</Words>
  <Application>Microsoft Office PowerPoint</Application>
  <DocSecurity>0</DocSecurity>
  <PresentationFormat>Широкоэкранный</PresentationFormat>
  <Paragraphs>187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Calibri</vt:lpstr>
      <vt:lpstr>Arial</vt:lpstr>
      <vt:lpstr>Times New Roman</vt:lpstr>
      <vt:lpstr>Montserrat</vt:lpstr>
      <vt:lpstr>Verdana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Контроллер ТРИК</vt:lpstr>
      <vt:lpstr>Подключение устройств</vt:lpstr>
      <vt:lpstr>Модель для тестирования устройств</vt:lpstr>
      <vt:lpstr>Тестирование силовых моторов</vt:lpstr>
      <vt:lpstr>Задания</vt:lpstr>
      <vt:lpstr>Тестирование датчиков</vt:lpstr>
      <vt:lpstr>Тестирование датчиков</vt:lpstr>
      <vt:lpstr>Тестирование встроенных датчиков</vt:lpstr>
      <vt:lpstr>Тестирование энкодеров</vt:lpstr>
      <vt:lpstr>Тестирование энкодеров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Настройка конфигурации энкодеров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Мерецкая</dc:creator>
  <cp:keywords/>
  <dc:description/>
  <cp:lastModifiedBy>Anton</cp:lastModifiedBy>
  <cp:revision>17</cp:revision>
  <dcterms:created xsi:type="dcterms:W3CDTF">2019-08-14T07:24:59Z</dcterms:created>
  <dcterms:modified xsi:type="dcterms:W3CDTF">2024-05-24T14:14:20Z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