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commentAuthors.xml" ContentType="application/vnd.openxmlformats-officedocument.presentationml.commentAuthors+xml"/>
  <Override PartName="/ppt/comments/comment3.xml" ContentType="application/vnd.openxmlformats-officedocument.presentationml.comments+xml"/>
  <Override PartName="/ppt/comments/comment2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52.xml" ContentType="application/vnd.openxmlformats-officedocument.presentationml.slide+xml"/>
  <Override PartName="/ppt/slides/slide50.xml" ContentType="application/vnd.openxmlformats-officedocument.presentationml.slide+xml"/>
  <Override PartName="/ppt/slides/slide46.xml" ContentType="application/vnd.openxmlformats-officedocument.presentationml.slide+xml"/>
  <Override PartName="/ppt/slides/slide45.xml" ContentType="application/vnd.openxmlformats-officedocument.presentationml.slide+xml"/>
  <Override PartName="/ppt/slides/slide43.xml" ContentType="application/vnd.openxmlformats-officedocument.presentationml.slide+xml"/>
  <Override PartName="/ppt/slides/slide37.xml" ContentType="application/vnd.openxmlformats-officedocument.presentationml.slide+xml"/>
  <Override PartName="/ppt/slides/slide51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6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19.xml" ContentType="application/vnd.openxmlformats-officedocument.presentationml.slide+xml"/>
  <Override PartName="/ppt/slides/slide42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33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1.xml" ContentType="application/vnd.openxmlformats-officedocument.presentationml.slide+xml"/>
  <Override PartName="/ppt/slides/slide1.xml" ContentType="application/vnd.openxmlformats-officedocument.presentationml.slide+xml"/>
  <Override PartName="/ppt/slides/slide34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comments/comment1.xml" ContentType="application/vnd.openxmlformats-officedocument.presentationml.comments+xml"/>
  <Override PartName="/ppt/slides/slide48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Masters/slideMaster2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theme/theme5.xml" ContentType="application/vnd.openxmlformats-officedocument.theme+xml"/>
  <Override PartName="/ppt/slideLayouts/slideLayout3.xml" ContentType="application/vnd.openxmlformats-officedocument.presentationml.slideLayout+xml"/>
  <Override PartName="/ppt/theme/theme4.xml" ContentType="application/vnd.openxmlformats-officedocument.theme+xml"/>
  <Override PartName="/ppt/slideMasters/slideMaster4.xml" ContentType="application/vnd.openxmlformats-officedocument.presentationml.slideMaster+xml"/>
  <Override PartName="/ppt/slides/slide22.xml" ContentType="application/vnd.openxmlformats-officedocument.presentationml.slide+xml"/>
  <Override PartName="/ppt/slides/slide47.xml" ContentType="application/vnd.openxmlformats-officedocument.presentationml.slide+xml"/>
  <Override PartName="/ppt/theme/theme3.xml" ContentType="application/vnd.openxmlformats-officedocument.theme+xml"/>
  <Override PartName="/ppt/slides/slide14.xml" ContentType="application/vnd.openxmlformats-officedocument.presentationml.slide+xml"/>
  <Override PartName="/ppt/slides/slide40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44.xml" ContentType="application/vnd.openxmlformats-officedocument.presentationml.slide+xml"/>
  <Override PartName="/ppt/slides/slide6.xml" ContentType="application/vnd.openxmlformats-officedocument.presentationml.slide+xml"/>
  <Override PartName="/docProps/custom.xml" ContentType="application/vnd.openxmlformats-officedocument.custom-propertie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s/slide41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s/slide28.xml" ContentType="application/vnd.openxmlformats-officedocument.presentationml.slide+xml"/>
  <Override PartName="/ppt/slides/slide2.xml" ContentType="application/vnd.openxmlformats-officedocument.presentationml.slide+xml"/>
  <Override PartName="/ppt/slides/slide39.xml" ContentType="application/vnd.openxmlformats-officedocument.presentationml.slide+xml"/>
  <Override PartName="/ppt/viewProps.xml" ContentType="application/vnd.openxmlformats-officedocument.presentationml.viewProps+xml"/>
  <Override PartName="/ppt/slides/slide49.xml" ContentType="application/vnd.openxmlformats-officedocument.presentationml.slide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s/slide38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18.xml" ContentType="application/vnd.openxmlformats-officedocument.presentationml.slide+xml"/>
  <Override PartName="/ppt/slideMasters/slideMaster3.xml" ContentType="application/vnd.openxmlformats-officedocument.presentationml.slideMaster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embedTrueTypeFonts="1" saveSubsetFonts="1" strictFirstAndLastChars="0">
  <p:sldMasterIdLst>
    <p:sldMasterId id="2147483648" r:id="rId1"/>
    <p:sldMasterId id="2147483650" r:id="rId2"/>
    <p:sldMasterId id="2147483652" r:id="rId3"/>
    <p:sldMasterId id="2147483656" r:id="rId4"/>
  </p:sldMasterIdLst>
  <p:notesMasterIdLst>
    <p:notesMasterId r:id="rId62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288" r:id="rId42"/>
    <p:sldId id="289" r:id="rId43"/>
    <p:sldId id="290" r:id="rId44"/>
    <p:sldId id="291" r:id="rId45"/>
    <p:sldId id="292" r:id="rId46"/>
    <p:sldId id="293" r:id="rId47"/>
    <p:sldId id="294" r:id="rId48"/>
    <p:sldId id="295" r:id="rId49"/>
    <p:sldId id="296" r:id="rId50"/>
    <p:sldId id="297" r:id="rId51"/>
    <p:sldId id="298" r:id="rId52"/>
    <p:sldId id="299" r:id="rId53"/>
    <p:sldId id="300" r:id="rId54"/>
    <p:sldId id="301" r:id="rId55"/>
    <p:sldId id="302" r:id="rId56"/>
    <p:sldId id="303" r:id="rId57"/>
    <p:sldId id="304" r:id="rId58"/>
    <p:sldId id="305" r:id="rId59"/>
    <p:sldId id="306" r:id="rId60"/>
    <p:sldId id="307" r:id="rId61"/>
  </p:sldIdLst>
  <p:sldSz cx="12192000" cy="6858000"/>
  <p:notesSz cx="12192000" cy="6858000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катерина Гордиенок" initials="ЕГ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83" d="100"/>
          <a:sy n="83" d="100"/>
        </p:scale>
        <p:origin x="691" y="67"/>
      </p:cViewPr>
      <p:guideLst>
        <p:guide pos="2160" orient="horz"/>
        <p:guide pos="384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theme" Target="theme/theme1.xml"/><Relationship Id="rId6" Type="http://schemas.openxmlformats.org/officeDocument/2006/relationships/theme" Target="theme/theme2.xml"/><Relationship Id="rId7" Type="http://schemas.openxmlformats.org/officeDocument/2006/relationships/theme" Target="theme/theme3.xml"/><Relationship Id="rId8" Type="http://schemas.openxmlformats.org/officeDocument/2006/relationships/theme" Target="theme/theme4.xml"/><Relationship Id="rId9" Type="http://schemas.openxmlformats.org/officeDocument/2006/relationships/theme" Target="theme/theme5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Relationship Id="rId18" Type="http://schemas.openxmlformats.org/officeDocument/2006/relationships/slide" Target="slides/slide9.xml"/><Relationship Id="rId19" Type="http://schemas.openxmlformats.org/officeDocument/2006/relationships/slide" Target="slides/slide10.xml"/><Relationship Id="rId20" Type="http://schemas.openxmlformats.org/officeDocument/2006/relationships/slide" Target="slides/slide11.xml"/><Relationship Id="rId21" Type="http://schemas.openxmlformats.org/officeDocument/2006/relationships/slide" Target="slides/slide12.xml"/><Relationship Id="rId22" Type="http://schemas.openxmlformats.org/officeDocument/2006/relationships/slide" Target="slides/slide13.xml"/><Relationship Id="rId23" Type="http://schemas.openxmlformats.org/officeDocument/2006/relationships/slide" Target="slides/slide14.xml"/><Relationship Id="rId24" Type="http://schemas.openxmlformats.org/officeDocument/2006/relationships/slide" Target="slides/slide15.xml"/><Relationship Id="rId25" Type="http://schemas.openxmlformats.org/officeDocument/2006/relationships/slide" Target="slides/slide16.xml"/><Relationship Id="rId26" Type="http://schemas.openxmlformats.org/officeDocument/2006/relationships/slide" Target="slides/slide17.xml"/><Relationship Id="rId27" Type="http://schemas.openxmlformats.org/officeDocument/2006/relationships/slide" Target="slides/slide18.xml"/><Relationship Id="rId28" Type="http://schemas.openxmlformats.org/officeDocument/2006/relationships/slide" Target="slides/slide19.xml"/><Relationship Id="rId29" Type="http://schemas.openxmlformats.org/officeDocument/2006/relationships/slide" Target="slides/slide20.xml"/><Relationship Id="rId30" Type="http://schemas.openxmlformats.org/officeDocument/2006/relationships/slide" Target="slides/slide21.xml"/><Relationship Id="rId31" Type="http://schemas.openxmlformats.org/officeDocument/2006/relationships/slide" Target="slides/slide22.xml"/><Relationship Id="rId32" Type="http://schemas.openxmlformats.org/officeDocument/2006/relationships/slide" Target="slides/slide23.xml"/><Relationship Id="rId33" Type="http://schemas.openxmlformats.org/officeDocument/2006/relationships/slide" Target="slides/slide24.xml"/><Relationship Id="rId34" Type="http://schemas.openxmlformats.org/officeDocument/2006/relationships/slide" Target="slides/slide25.xml"/><Relationship Id="rId35" Type="http://schemas.openxmlformats.org/officeDocument/2006/relationships/slide" Target="slides/slide26.xml"/><Relationship Id="rId36" Type="http://schemas.openxmlformats.org/officeDocument/2006/relationships/slide" Target="slides/slide27.xml"/><Relationship Id="rId37" Type="http://schemas.openxmlformats.org/officeDocument/2006/relationships/slide" Target="slides/slide28.xml"/><Relationship Id="rId38" Type="http://schemas.openxmlformats.org/officeDocument/2006/relationships/slide" Target="slides/slide29.xml"/><Relationship Id="rId39" Type="http://schemas.openxmlformats.org/officeDocument/2006/relationships/slide" Target="slides/slide30.xml"/><Relationship Id="rId40" Type="http://schemas.openxmlformats.org/officeDocument/2006/relationships/slide" Target="slides/slide31.xml"/><Relationship Id="rId41" Type="http://schemas.openxmlformats.org/officeDocument/2006/relationships/slide" Target="slides/slide32.xml"/><Relationship Id="rId42" Type="http://schemas.openxmlformats.org/officeDocument/2006/relationships/slide" Target="slides/slide33.xml"/><Relationship Id="rId43" Type="http://schemas.openxmlformats.org/officeDocument/2006/relationships/slide" Target="slides/slide34.xml"/><Relationship Id="rId44" Type="http://schemas.openxmlformats.org/officeDocument/2006/relationships/slide" Target="slides/slide35.xml"/><Relationship Id="rId45" Type="http://schemas.openxmlformats.org/officeDocument/2006/relationships/slide" Target="slides/slide36.xml"/><Relationship Id="rId46" Type="http://schemas.openxmlformats.org/officeDocument/2006/relationships/slide" Target="slides/slide37.xml"/><Relationship Id="rId47" Type="http://schemas.openxmlformats.org/officeDocument/2006/relationships/slide" Target="slides/slide38.xml"/><Relationship Id="rId48" Type="http://schemas.openxmlformats.org/officeDocument/2006/relationships/slide" Target="slides/slide39.xml"/><Relationship Id="rId49" Type="http://schemas.openxmlformats.org/officeDocument/2006/relationships/slide" Target="slides/slide40.xml"/><Relationship Id="rId50" Type="http://schemas.openxmlformats.org/officeDocument/2006/relationships/slide" Target="slides/slide41.xml"/><Relationship Id="rId51" Type="http://schemas.openxmlformats.org/officeDocument/2006/relationships/slide" Target="slides/slide42.xml"/><Relationship Id="rId52" Type="http://schemas.openxmlformats.org/officeDocument/2006/relationships/slide" Target="slides/slide43.xml"/><Relationship Id="rId53" Type="http://schemas.openxmlformats.org/officeDocument/2006/relationships/slide" Target="slides/slide44.xml"/><Relationship Id="rId54" Type="http://schemas.openxmlformats.org/officeDocument/2006/relationships/slide" Target="slides/slide45.xml"/><Relationship Id="rId55" Type="http://schemas.openxmlformats.org/officeDocument/2006/relationships/slide" Target="slides/slide46.xml"/><Relationship Id="rId56" Type="http://schemas.openxmlformats.org/officeDocument/2006/relationships/slide" Target="slides/slide47.xml"/><Relationship Id="rId57" Type="http://schemas.openxmlformats.org/officeDocument/2006/relationships/slide" Target="slides/slide48.xml"/><Relationship Id="rId58" Type="http://schemas.openxmlformats.org/officeDocument/2006/relationships/slide" Target="slides/slide49.xml"/><Relationship Id="rId59" Type="http://schemas.openxmlformats.org/officeDocument/2006/relationships/slide" Target="slides/slide50.xml"/><Relationship Id="rId60" Type="http://schemas.openxmlformats.org/officeDocument/2006/relationships/slide" Target="slides/slide51.xml"/><Relationship Id="rId61" Type="http://schemas.openxmlformats.org/officeDocument/2006/relationships/slide" Target="slides/slide52.xml"/><Relationship Id="rId62" Type="http://schemas.openxmlformats.org/officeDocument/2006/relationships/notesMaster" Target="notesMasters/notesMaster1.xml"/><Relationship Id="rId63" Type="http://schemas.openxmlformats.org/officeDocument/2006/relationships/presProps" Target="presProps.xml" /><Relationship Id="rId64" Type="http://schemas.openxmlformats.org/officeDocument/2006/relationships/tableStyles" Target="tableStyles.xml" /><Relationship Id="rId65" Type="http://schemas.openxmlformats.org/officeDocument/2006/relationships/viewProps" Target="viewProps.xml" /><Relationship Id="rId66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m authorId="1" dt="2023-05-31T06:41:51Z" idx="1">
    <p:pos x="6000" y="0"/>
    <p:text>Добавить слайд: робот рисует маркером траекторию по которой едет, чтобы было проще ее отсдледить</p:text>
    <p:extLst>
      <p:ext uri="{C676402C-5697-4E1C-873F-D02D1690AC5C}">
        <p15:threadingInfo xmlns:p15="http://schemas.microsoft.com/office/powerpoint/2012/main" timeZoneBias="0"/>
      </p:ext>
      <p:ext uri="{19B8F6BF-5375-455C-9EA6-DF929625EA0E}">
        <p15:presenceInfo xmlns:p15="http://schemas.microsoft.com/office/powerpoint/2012/main" userId="teamlab_data:0;1;0;1;19;Екатерина Гордиенок;2;1;0;3;20;2023-05-31T06:41:51Z;4;38;{009400F4-00F0-416A-9F5A-001B00430074};" providerId="AD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m authorId="1" dt="2023-07-04T13:18:27Z" idx="2">
    <p:pos x="6000" y="0"/>
    <p:text>трансляция запускается один раз и прекращается толкьо по команде
для остановки видеотранслиции нужно загрузить программу с блоком выключить трансляцию</p:text>
    <p:extLst>
      <p:ext uri="{C676402C-5697-4E1C-873F-D02D1690AC5C}">
        <p15:threadingInfo xmlns:p15="http://schemas.microsoft.com/office/powerpoint/2012/main" timeZoneBias="0"/>
      </p:ext>
      <p:ext uri="{19B8F6BF-5375-455C-9EA6-DF929625EA0E}">
        <p15:presenceInfo xmlns:p15="http://schemas.microsoft.com/office/powerpoint/2012/main" userId="teamlab_data:0;1;0;1;19;Екатерина Гордиенок;2;1;0;3;20;2023-07-04T13:18:27Z;4;38;{00630070-0000-40EC-8C31-0065001800BD};" providerId="AD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m authorId="1" dt="2023-07-04T13:20:23Z" idx="3">
    <p:pos x="6000" y="0"/>
    <p:text>если трансляция не видна сразу, нужно перезагрузить страницу браузера</p:text>
    <p:extLst>
      <p:ext uri="{C676402C-5697-4E1C-873F-D02D1690AC5C}">
        <p15:threadingInfo xmlns:p15="http://schemas.microsoft.com/office/powerpoint/2012/main" timeZoneBias="0"/>
      </p:ext>
      <p:ext uri="{19B8F6BF-5375-455C-9EA6-DF929625EA0E}">
        <p15:presenceInfo xmlns:p15="http://schemas.microsoft.com/office/powerpoint/2012/main" userId="teamlab_data:0;1;0;1;19;Екатерина Гордиенок;2;1;0;3;20;2023-07-04T13:20:23Z;4;38;{00EB002C-0096-4E82-9158-00DA003A006C};" providerId="AD"/>
      </p:ext>
    </p:extLst>
  </p:cm>
</p:cmLst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3276600" cy="534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 bwMode="auto">
          <a:xfrm>
            <a:off x="4281488" y="0"/>
            <a:ext cx="3276600" cy="534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5;n"/>
          <p:cNvSpPr>
            <a:spLocks noChangeAspect="1" noGrp="1" noRot="1"/>
          </p:cNvSpPr>
          <p:nvPr>
            <p:ph type="sldImg" idx="3"/>
          </p:nvPr>
        </p:nvSpPr>
        <p:spPr bwMode="auto">
          <a:xfrm>
            <a:off x="215899" y="801688"/>
            <a:ext cx="7127875" cy="401002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 bwMode="auto">
          <a:xfrm>
            <a:off x="0" y="10155238"/>
            <a:ext cx="3276600" cy="534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 bwMode="auto">
          <a:xfrm>
            <a:off x="4281488" y="10155238"/>
            <a:ext cx="3276600" cy="534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/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7" name="Google Shape;627;g245b6668478_0_194:notes"/>
          <p:cNvSpPr txBox="1">
            <a:spLocks noGrp="1"/>
          </p:cNvSpPr>
          <p:nvPr>
            <p:ph type="body" idx="1"/>
          </p:nvPr>
        </p:nvSpPr>
        <p:spPr bwMode="auto">
          <a:xfrm>
            <a:off x="755968" y="5145435"/>
            <a:ext cx="6047700" cy="4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0" tIns="52100" rIns="104250" bIns="52100" anchor="t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r>
              <a:rPr lang="ru-RU"/>
              <a:t>👉⚡️💥‼️❗️🌠🎇</a:t>
            </a:r>
            <a:endParaRPr/>
          </a:p>
        </p:txBody>
      </p:sp>
      <p:sp>
        <p:nvSpPr>
          <p:cNvPr id="628" name="Google Shape;628;g245b6668478_0_194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3" name="Google Shape;643;g245b6668478_0_222:notes"/>
          <p:cNvSpPr txBox="1">
            <a:spLocks noGrp="1"/>
          </p:cNvSpPr>
          <p:nvPr>
            <p:ph type="body" idx="1"/>
          </p:nvPr>
        </p:nvSpPr>
        <p:spPr bwMode="auto">
          <a:xfrm>
            <a:off x="755968" y="5145435"/>
            <a:ext cx="6047700" cy="4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0" tIns="52100" rIns="104250" bIns="52100" anchor="t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r>
              <a:rPr lang="ru-RU"/>
              <a:t>👉⚡️💥‼️❗️🌠🎇</a:t>
            </a:r>
            <a:endParaRPr/>
          </a:p>
        </p:txBody>
      </p:sp>
      <p:sp>
        <p:nvSpPr>
          <p:cNvPr id="644" name="Google Shape;644;g245b6668478_0_222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3" name="Google Shape;653;g245b6668478_0_244:notes"/>
          <p:cNvSpPr txBox="1">
            <a:spLocks noGrp="1"/>
          </p:cNvSpPr>
          <p:nvPr>
            <p:ph type="body" idx="1"/>
          </p:nvPr>
        </p:nvSpPr>
        <p:spPr bwMode="auto">
          <a:xfrm>
            <a:off x="755968" y="5145435"/>
            <a:ext cx="6047700" cy="4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0" tIns="52100" rIns="104250" bIns="52100" anchor="t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r>
              <a:rPr lang="ru-RU"/>
              <a:t>👉⚡️💥‼️❗️🌠🎇</a:t>
            </a:r>
            <a:endParaRPr/>
          </a:p>
        </p:txBody>
      </p:sp>
      <p:sp>
        <p:nvSpPr>
          <p:cNvPr id="654" name="Google Shape;654;g245b6668478_0_244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3" name="Google Shape;663;g24cd92e4b7c_0_2:notes"/>
          <p:cNvSpPr txBox="1">
            <a:spLocks noGrp="1"/>
          </p:cNvSpPr>
          <p:nvPr>
            <p:ph type="body" idx="1"/>
          </p:nvPr>
        </p:nvSpPr>
        <p:spPr bwMode="auto">
          <a:xfrm>
            <a:off x="755968" y="5145435"/>
            <a:ext cx="6047700" cy="4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0" tIns="52100" rIns="104250" bIns="52100" anchor="t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r>
              <a:rPr lang="ru-RU"/>
              <a:t>👉⚡️💥‼️❗️🌠🎇</a:t>
            </a:r>
            <a:endParaRPr/>
          </a:p>
        </p:txBody>
      </p:sp>
      <p:sp>
        <p:nvSpPr>
          <p:cNvPr id="664" name="Google Shape;664;g24cd92e4b7c_0_2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1" name="Google Shape;681;g24cd92e4b7c_0_23:notes"/>
          <p:cNvSpPr txBox="1">
            <a:spLocks noGrp="1"/>
          </p:cNvSpPr>
          <p:nvPr>
            <p:ph type="body" idx="1"/>
          </p:nvPr>
        </p:nvSpPr>
        <p:spPr bwMode="auto">
          <a:xfrm>
            <a:off x="755968" y="5145435"/>
            <a:ext cx="6047700" cy="4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0" tIns="52100" rIns="104250" bIns="52100" anchor="t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r>
              <a:rPr lang="ru-RU"/>
              <a:t>👉⚡️💥‼️❗️🌠🎇</a:t>
            </a:r>
            <a:endParaRPr/>
          </a:p>
        </p:txBody>
      </p:sp>
      <p:sp>
        <p:nvSpPr>
          <p:cNvPr id="682" name="Google Shape;682;g24cd92e4b7c_0_2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Relationship Id="rId3" Type="http://schemas.openxmlformats.org/officeDocument/2006/relationships/image" Target="../media/image7.pn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hyperlink" Target="mailto:support@trikset.com" TargetMode="External"/><Relationship Id="rId3" Type="http://schemas.openxmlformats.org/officeDocument/2006/relationships/hyperlink" Target="https://help.trikset.com/" TargetMode="External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hyperlink" Target="https://trikset.com/" TargetMode="Externa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 Slide" preserve="0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Заголовок раздела" preserve="0" showMasterPhAnim="0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" name="Google Shape;31;p60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32" name="Google Shape;32;p60"/>
          <p:cNvSpPr/>
          <p:nvPr/>
        </p:nvSpPr>
        <p:spPr bwMode="auto">
          <a:xfrm>
            <a:off x="838198" y="360000"/>
            <a:ext cx="8802757" cy="612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3" name="Google Shape;33;p60"/>
          <p:cNvSpPr txBox="1">
            <a:spLocks noGrp="1"/>
          </p:cNvSpPr>
          <p:nvPr>
            <p:ph type="body" idx="1"/>
          </p:nvPr>
        </p:nvSpPr>
        <p:spPr bwMode="auto">
          <a:xfrm>
            <a:off x="7252225" y="2521450"/>
            <a:ext cx="3889200" cy="29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2200">
                <a:latin typeface="Calibri"/>
                <a:ea typeface="Calibri"/>
                <a:cs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4" name="Google Shape;34;p60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  <a:defRPr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Титульник" preserve="0" showMasterPhAnim="0" userDrawn="1">
  <p:cSld name="2_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7" name="Google Shape;57;g241ce8fd74a_0_157"/>
          <p:cNvSpPr/>
          <p:nvPr/>
        </p:nvSpPr>
        <p:spPr bwMode="auto">
          <a:xfrm>
            <a:off x="1971675" y="1646664"/>
            <a:ext cx="8265899" cy="1728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8" name="Google Shape;58;g241ce8fd74a_0_157"/>
          <p:cNvSpPr txBox="1">
            <a:spLocks noGrp="1"/>
          </p:cNvSpPr>
          <p:nvPr>
            <p:ph type="ctrTitle"/>
          </p:nvPr>
        </p:nvSpPr>
        <p:spPr bwMode="auto">
          <a:xfrm>
            <a:off x="1963392" y="1539747"/>
            <a:ext cx="8265899" cy="16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6000"/>
              <a:buFont typeface="Verdana"/>
              <a:buNone/>
              <a:defRPr sz="48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9" name="Google Shape;59;g241ce8fd74a_0_157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pic>
        <p:nvPicPr>
          <p:cNvPr id="60" name="Google Shape;60;g241ce8fd74a_0_157"/>
          <p:cNvPicPr/>
          <p:nvPr/>
        </p:nvPicPr>
        <p:blipFill>
          <a:blip r:embed="rId2">
            <a:alphaModFix/>
          </a:blip>
          <a:srcRect l="3014" t="11565" r="3069" b="11226"/>
          <a:stretch/>
        </p:blipFill>
        <p:spPr bwMode="auto">
          <a:xfrm>
            <a:off x="838200" y="480894"/>
            <a:ext cx="2927437" cy="56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g241ce8fd74a_0_15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4533900" y="3158114"/>
            <a:ext cx="3124198" cy="3124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Заголовок раздела" preserve="0" showMasterPhAnim="0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" name="Google Shape;63;g241ce8fd74a_0_163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64" name="Google Shape;64;g241ce8fd74a_0_163"/>
          <p:cNvSpPr/>
          <p:nvPr/>
        </p:nvSpPr>
        <p:spPr bwMode="auto">
          <a:xfrm>
            <a:off x="838198" y="360000"/>
            <a:ext cx="8802900" cy="612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5" name="Google Shape;65;g241ce8fd74a_0_163"/>
          <p:cNvSpPr txBox="1">
            <a:spLocks noGrp="1"/>
          </p:cNvSpPr>
          <p:nvPr>
            <p:ph type="body" idx="1"/>
          </p:nvPr>
        </p:nvSpPr>
        <p:spPr bwMode="auto">
          <a:xfrm>
            <a:off x="838198" y="1518249"/>
            <a:ext cx="10515600" cy="46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6" name="Google Shape;66;g241ce8fd74a_0_163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  <a:defRPr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_Только заголовок" preserve="0" showMasterPhAnim="0" userDrawn="1">
  <p:cSld name="1_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" name="Google Shape;68;g241ce8fd74a_0_168"/>
          <p:cNvSpPr/>
          <p:nvPr/>
        </p:nvSpPr>
        <p:spPr bwMode="auto">
          <a:xfrm>
            <a:off x="838198" y="360000"/>
            <a:ext cx="8802900" cy="612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9" name="Google Shape;69;g241ce8fd74a_0_168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70" name="Google Shape;70;g241ce8fd74a_0_168"/>
          <p:cNvSpPr txBox="1"/>
          <p:nvPr/>
        </p:nvSpPr>
        <p:spPr bwMode="auto">
          <a:xfrm>
            <a:off x="4786004" y="1648440"/>
            <a:ext cx="6033000" cy="25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Поддержка ТРИК:</a:t>
            </a:r>
            <a:endParaRPr/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hlinkClick r:id="rId2" tooltip="mailto:support@trikset.com"/>
              </a:rPr>
              <a:t>support@trikset.com</a:t>
            </a:r>
            <a:endParaRPr sz="3200" b="0" i="0" u="sng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Справочный центр ТРИК:</a:t>
            </a:r>
            <a:endParaRPr/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hlinkClick r:id="rId3" tooltip="https://help.trikset.com/"/>
              </a:rPr>
              <a:t>help.trikset.com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1" name="Google Shape;71;g241ce8fd74a_0_168"/>
          <p:cNvSpPr txBox="1"/>
          <p:nvPr/>
        </p:nvSpPr>
        <p:spPr bwMode="auto">
          <a:xfrm flipH="1">
            <a:off x="838125" y="322646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Информация и контакты</a:t>
            </a:r>
            <a:endParaRPr sz="3600" b="1" i="0" u="none" strike="noStrike" cap="none">
              <a:solidFill>
                <a:srgbClr val="99CC00"/>
              </a:solidFill>
              <a:latin typeface="Verdana"/>
              <a:ea typeface="Verdana"/>
              <a:cs typeface="Verdana"/>
            </a:endParaRPr>
          </a:p>
        </p:txBody>
      </p:sp>
      <p:pic>
        <p:nvPicPr>
          <p:cNvPr id="72" name="Google Shape;72;g241ce8fd74a_0_168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375307" y="2214584"/>
            <a:ext cx="3592786" cy="3592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g241ce8fd74a_0_168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4814126" y="5054082"/>
            <a:ext cx="2581275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g241ce8fd74a_0_168"/>
          <p:cNvSpPr txBox="1"/>
          <p:nvPr/>
        </p:nvSpPr>
        <p:spPr bwMode="auto">
          <a:xfrm>
            <a:off x="7484958" y="5026123"/>
            <a:ext cx="1005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ru-RU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trikset</a:t>
            </a:r>
            <a:endParaRPr sz="2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5" name="Google Shape;75;g241ce8fd74a_0_168"/>
          <p:cNvSpPr txBox="1"/>
          <p:nvPr/>
        </p:nvSpPr>
        <p:spPr bwMode="auto">
          <a:xfrm>
            <a:off x="965680" y="1580971"/>
            <a:ext cx="25638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hlinkClick r:id="rId6" tooltip="https://trikset.com/"/>
              </a:rPr>
              <a:t>trikset.com</a:t>
            </a:r>
            <a:endParaRPr sz="3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 Slide" preserve="0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png"/><Relationship Id="rId4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/Relationships>
</file>

<file path=ppt/slideMasters/_rels/slideMaster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theme" Target="../theme/theme2.xml"/><Relationship Id="rId3" Type="http://schemas.openxmlformats.org/officeDocument/2006/relationships/image" Target="../media/image1.png"/><Relationship Id="rId4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2.png"/></Relationships>
</file>

<file path=ppt/slideMasters/_rels/slideMaster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theme" Target="../theme/theme3.xml"/><Relationship Id="rId5" Type="http://schemas.openxmlformats.org/officeDocument/2006/relationships/image" Target="../media/image1.png"/><Relationship Id="rId6" Type="http://schemas.openxmlformats.org/officeDocument/2006/relationships/hyperlink" Target="http://creativecommons.org/licenses/by-nc-sa/3.0" TargetMode="External"/><Relationship Id="rId7" Type="http://schemas.openxmlformats.org/officeDocument/2006/relationships/image" Target="../media/image2.png"/></Relationships>
</file>

<file path=ppt/slideMasters/_rels/slideMaster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theme" Target="../theme/theme4.xml"/><Relationship Id="rId3" Type="http://schemas.openxmlformats.org/officeDocument/2006/relationships/image" Target="../media/image1.png"/><Relationship Id="rId4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2.png"/><Relationship Id="rId6" Type="http://schemas.openxmlformats.org/officeDocument/2006/relationships/hyperlink" Target="mailto:support@trikset.com" TargetMode="External"/><Relationship Id="rId7" Type="http://schemas.openxmlformats.org/officeDocument/2006/relationships/hyperlink" Target="https://help.trikset.com/" TargetMode="External"/><Relationship Id="rId8" Type="http://schemas.openxmlformats.org/officeDocument/2006/relationships/image" Target="../media/image5.png"/><Relationship Id="rId9" Type="http://schemas.openxmlformats.org/officeDocument/2006/relationships/image" Target="../media/image6.png"/><Relationship Id="rId10" Type="http://schemas.openxmlformats.org/officeDocument/2006/relationships/hyperlink" Target="https://trikset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Google Shape;10;p56"/>
          <p:cNvPicPr/>
          <p:nvPr/>
        </p:nvPicPr>
        <p:blipFill>
          <a:blip r:embed="rId3">
            <a:alphaModFix/>
          </a:blip>
          <a:srcRect l="6973" t="36964" r="7352" b="36959"/>
          <a:stretch/>
        </p:blipFill>
        <p:spPr bwMode="auto"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56"/>
          <p:cNvSpPr/>
          <p:nvPr/>
        </p:nvSpPr>
        <p:spPr bwMode="auto"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4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2;p56"/>
          <p:cNvSpPr/>
          <p:nvPr/>
        </p:nvSpPr>
        <p:spPr bwMode="auto">
          <a:xfrm>
            <a:off x="4162320" y="6314760"/>
            <a:ext cx="391428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«КиберТех»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2023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3" name="Google Shape;13;p56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56"/>
          <p:cNvSpPr/>
          <p:nvPr/>
        </p:nvSpPr>
        <p:spPr bwMode="auto">
          <a:xfrm>
            <a:off x="1971720" y="1646640"/>
            <a:ext cx="8265600" cy="1727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15;p56"/>
          <p:cNvSpPr txBox="1">
            <a:spLocks noGrp="1"/>
          </p:cNvSpPr>
          <p:nvPr>
            <p:ph type="title"/>
          </p:nvPr>
        </p:nvSpPr>
        <p:spPr bwMode="auto">
          <a:xfrm>
            <a:off x="1963440" y="1539720"/>
            <a:ext cx="8265600" cy="164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" name="Google Shape;16;p56"/>
          <p:cNvSpPr txBox="1"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7" name="Google Shape;17;p56"/>
          <p:cNvPicPr/>
          <p:nvPr/>
        </p:nvPicPr>
        <p:blipFill>
          <a:blip r:embed="rId6">
            <a:alphaModFix/>
          </a:blip>
          <a:srcRect l="3021" t="11552" r="3072" b="11235"/>
          <a:stretch/>
        </p:blipFill>
        <p:spPr bwMode="auto">
          <a:xfrm>
            <a:off x="838080" y="480960"/>
            <a:ext cx="2927160" cy="561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56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4747680" y="3459600"/>
            <a:ext cx="2849400" cy="267516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dt="0" ftr="0" hdr="0" sldNum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" name="Google Shape;21;p58"/>
          <p:cNvPicPr/>
          <p:nvPr/>
        </p:nvPicPr>
        <p:blipFill>
          <a:blip r:embed="rId3">
            <a:alphaModFix/>
          </a:blip>
          <a:srcRect l="6973" t="36964" r="7352" b="36959"/>
          <a:stretch/>
        </p:blipFill>
        <p:spPr bwMode="auto"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58"/>
          <p:cNvSpPr/>
          <p:nvPr/>
        </p:nvSpPr>
        <p:spPr bwMode="auto"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4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3;p58"/>
          <p:cNvSpPr/>
          <p:nvPr/>
        </p:nvSpPr>
        <p:spPr bwMode="auto">
          <a:xfrm>
            <a:off x="4162320" y="6314760"/>
            <a:ext cx="391428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«КиберТех»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2023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4" name="Google Shape;24;p58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58"/>
          <p:cNvSpPr txBox="1"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6" name="Google Shape;26;p58"/>
          <p:cNvSpPr/>
          <p:nvPr/>
        </p:nvSpPr>
        <p:spPr bwMode="auto">
          <a:xfrm>
            <a:off x="838080" y="360000"/>
            <a:ext cx="8802360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;p58"/>
          <p:cNvSpPr txBox="1">
            <a:spLocks noGrp="1"/>
          </p:cNvSpPr>
          <p:nvPr>
            <p:ph type="body" idx="1"/>
          </p:nvPr>
        </p:nvSpPr>
        <p:spPr bwMode="auto">
          <a:xfrm>
            <a:off x="838080" y="1518120"/>
            <a:ext cx="10515240" cy="464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8" name="Google Shape;28;p58"/>
          <p:cNvSpPr txBox="1">
            <a:spLocks noGrp="1"/>
          </p:cNvSpPr>
          <p:nvPr>
            <p:ph type="title"/>
          </p:nvPr>
        </p:nvSpPr>
        <p:spPr bwMode="auto"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</p:sldLayoutIdLst>
  <p:hf dt="0" ftr="0" hdr="0" sldNum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" name="Google Shape;50;g241ce8fd74a_0_150"/>
          <p:cNvSpPr txBox="1">
            <a:spLocks noGrp="1"/>
          </p:cNvSpPr>
          <p:nvPr>
            <p:ph type="body" idx="1"/>
          </p:nvPr>
        </p:nvSpPr>
        <p:spPr bwMode="auto">
          <a:xfrm>
            <a:off x="838198" y="1518249"/>
            <a:ext cx="10515600" cy="46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1" name="Google Shape;51;g241ce8fd74a_0_150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pic>
        <p:nvPicPr>
          <p:cNvPr id="52" name="Google Shape;52;g241ce8fd74a_0_150"/>
          <p:cNvPicPr/>
          <p:nvPr/>
        </p:nvPicPr>
        <p:blipFill>
          <a:blip r:embed="rId5">
            <a:alphaModFix/>
          </a:blip>
          <a:srcRect l="6973" t="36957" r="7349" b="36952"/>
          <a:stretch/>
        </p:blipFill>
        <p:spPr bwMode="auto">
          <a:xfrm>
            <a:off x="9945279" y="396000"/>
            <a:ext cx="1782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g241ce8fd74a_0_150"/>
          <p:cNvSpPr txBox="1"/>
          <p:nvPr/>
        </p:nvSpPr>
        <p:spPr bwMode="auto">
          <a:xfrm>
            <a:off x="1581150" y="6314626"/>
            <a:ext cx="2428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hlinkClick r:id="rId6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4" name="Google Shape;54;g241ce8fd74a_0_150"/>
          <p:cNvSpPr txBox="1"/>
          <p:nvPr/>
        </p:nvSpPr>
        <p:spPr bwMode="auto">
          <a:xfrm>
            <a:off x="4162425" y="6314626"/>
            <a:ext cx="3914699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«КиберТех»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2020</a:t>
            </a:r>
            <a:endParaRPr/>
          </a:p>
        </p:txBody>
      </p:sp>
      <p:pic>
        <p:nvPicPr>
          <p:cNvPr id="55" name="Google Shape;55;g241ce8fd74a_0_150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828675" y="6434126"/>
            <a:ext cx="739617" cy="25877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</p:sldLayoutIdLst>
  <p:hf dt="0" ftr="0" hdr="0" sldNum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6" name="Google Shape;36;p61"/>
          <p:cNvPicPr/>
          <p:nvPr/>
        </p:nvPicPr>
        <p:blipFill>
          <a:blip r:embed="rId3">
            <a:alphaModFix/>
          </a:blip>
          <a:srcRect l="6973" t="36964" r="7352" b="36959"/>
          <a:stretch/>
        </p:blipFill>
        <p:spPr bwMode="auto"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61"/>
          <p:cNvSpPr/>
          <p:nvPr/>
        </p:nvSpPr>
        <p:spPr bwMode="auto"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4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Google Shape;38;p61"/>
          <p:cNvSpPr/>
          <p:nvPr/>
        </p:nvSpPr>
        <p:spPr bwMode="auto">
          <a:xfrm>
            <a:off x="4162320" y="6314760"/>
            <a:ext cx="391428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«КиберТех»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2020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9" name="Google Shape;39;p61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61"/>
          <p:cNvSpPr/>
          <p:nvPr/>
        </p:nvSpPr>
        <p:spPr bwMode="auto">
          <a:xfrm>
            <a:off x="838080" y="360000"/>
            <a:ext cx="8802360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Google Shape;41;p61"/>
          <p:cNvSpPr txBox="1"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42" name="Google Shape;42;p61"/>
          <p:cNvSpPr/>
          <p:nvPr/>
        </p:nvSpPr>
        <p:spPr bwMode="auto">
          <a:xfrm>
            <a:off x="4785840" y="1648440"/>
            <a:ext cx="6032520" cy="25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Поддержка ТРИК: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6" tooltip="mailto:support@trikset.com"/>
              </a:rPr>
              <a:t>support@trikset.com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Справочный центр ТРИК: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7" tooltip="https://help.trikset.com/"/>
              </a:rPr>
              <a:t>help.trikset.com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Google Shape;43;p61"/>
          <p:cNvSpPr/>
          <p:nvPr/>
        </p:nvSpPr>
        <p:spPr bwMode="auto">
          <a:xfrm flipH="1">
            <a:off x="838080" y="322560"/>
            <a:ext cx="8802720" cy="640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Информация и контакты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4" name="Google Shape;44;p61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375480" y="2214720"/>
            <a:ext cx="3592440" cy="3592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61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4814280" y="5054039"/>
            <a:ext cx="2580840" cy="39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1"/>
          <p:cNvSpPr/>
          <p:nvPr/>
        </p:nvSpPr>
        <p:spPr bwMode="auto">
          <a:xfrm>
            <a:off x="7485120" y="5025960"/>
            <a:ext cx="1005120" cy="45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ru-RU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trikset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" name="Google Shape;47;p61"/>
          <p:cNvSpPr/>
          <p:nvPr/>
        </p:nvSpPr>
        <p:spPr bwMode="auto">
          <a:xfrm>
            <a:off x="965520" y="1581120"/>
            <a:ext cx="2563200" cy="6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10" tooltip="https://trikset.com/"/>
              </a:rPr>
              <a:t>trikset.com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hf dt="0" ftr="0" hdr="0" sldNum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4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5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6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4.png"/><Relationship Id="rId4" Type="http://schemas.openxmlformats.org/officeDocument/2006/relationships/comments" Target="../comments/commen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3" Type="http://schemas.openxmlformats.org/officeDocument/2006/relationships/image" Target="../media/image39.png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</file>

<file path=ppt/slides/_rels/slide4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4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4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jpg"/></Relationships>
</file>

<file path=ppt/slides/_rels/slide4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/Relationships>
</file>

<file path=ppt/slides/_rels/slide4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4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3" Type="http://schemas.openxmlformats.org/officeDocument/2006/relationships/comments" Target="../comments/comment2.xml"/></Relationships>
</file>

<file path=ppt/slides/_rels/slide4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5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Relationship Id="rId3" Type="http://schemas.openxmlformats.org/officeDocument/2006/relationships/comments" Target="../comments/comment3.xml"/></Relationships>
</file>

<file path=ppt/slides/_rels/slide5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jpg"/></Relationships>
</file>

<file path=ppt/slides/_rels/slide5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9" name="Google Shape;459;g232a3a3a922_0_84"/>
          <p:cNvSpPr txBox="1"/>
          <p:nvPr/>
        </p:nvSpPr>
        <p:spPr bwMode="auto">
          <a:xfrm>
            <a:off x="1963211" y="1651717"/>
            <a:ext cx="8265600" cy="12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TRIK Studio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0" name="Google Shape;460;g232a3a3a922_0_84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/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4" name="Google Shape;554;g245b6668478_0_45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555" name="Google Shape;555;g245b6668478_0_45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Запуск примеров в 2D</a:t>
            </a:r>
            <a:endParaRPr/>
          </a:p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endParaRPr sz="2800"/>
          </a:p>
        </p:txBody>
      </p:sp>
      <p:sp>
        <p:nvSpPr>
          <p:cNvPr id="556" name="Google Shape;556;g245b6668478_0_45"/>
          <p:cNvSpPr txBox="1">
            <a:spLocks noGrp="1"/>
          </p:cNvSpPr>
          <p:nvPr>
            <p:ph type="body" idx="1"/>
          </p:nvPr>
        </p:nvSpPr>
        <p:spPr bwMode="auto">
          <a:xfrm>
            <a:off x="838125" y="2742800"/>
            <a:ext cx="5001900" cy="12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В этом разделе рассмотрим примеры программ для </a:t>
            </a:r>
            <a:r>
              <a:rPr lang="ru-RU" b="1"/>
              <a:t>TRIK Studio</a:t>
            </a:r>
            <a:r>
              <a:rPr lang="ru-RU"/>
              <a:t> и разберем алгоритмы, по которым они работают</a:t>
            </a:r>
            <a:endParaRPr/>
          </a:p>
        </p:txBody>
      </p:sp>
      <p:pic>
        <p:nvPicPr>
          <p:cNvPr id="557" name="Google Shape;557;g245b6668478_0_45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6605900" y="1601450"/>
            <a:ext cx="4747890" cy="398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2" name="Google Shape;562;g245b6668478_0_61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563" name="Google Shape;563;g245b6668478_0_61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Запуск примеров в 2D</a:t>
            </a:r>
            <a:endParaRPr/>
          </a:p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endParaRPr sz="2800"/>
          </a:p>
        </p:txBody>
      </p:sp>
      <p:sp>
        <p:nvSpPr>
          <p:cNvPr id="564" name="Google Shape;564;g245b6668478_0_61"/>
          <p:cNvSpPr txBox="1">
            <a:spLocks noGrp="1"/>
          </p:cNvSpPr>
          <p:nvPr>
            <p:ph type="body" idx="1"/>
          </p:nvPr>
        </p:nvSpPr>
        <p:spPr bwMode="auto">
          <a:xfrm>
            <a:off x="838125" y="1144700"/>
            <a:ext cx="7825800" cy="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/>
              <a:t>Шаг 1. </a:t>
            </a:r>
            <a:r>
              <a:rPr lang="ru-RU"/>
              <a:t>Запустите программу TRIK Studio.</a:t>
            </a:r>
            <a:endParaRPr/>
          </a:p>
        </p:txBody>
      </p:sp>
      <p:pic>
        <p:nvPicPr>
          <p:cNvPr id="565" name="Google Shape;565;g245b6668478_0_6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360700" y="1724025"/>
            <a:ext cx="7135725" cy="4533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70" name="Google Shape;570;g245b6668478_0_9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571" name="Google Shape;571;g245b6668478_0_94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Запуск примеров в 2D</a:t>
            </a:r>
            <a:endParaRPr/>
          </a:p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endParaRPr sz="2800"/>
          </a:p>
        </p:txBody>
      </p:sp>
      <p:sp>
        <p:nvSpPr>
          <p:cNvPr id="572" name="Google Shape;572;g245b6668478_0_94"/>
          <p:cNvSpPr txBox="1">
            <a:spLocks noGrp="1"/>
          </p:cNvSpPr>
          <p:nvPr>
            <p:ph type="body" idx="1"/>
          </p:nvPr>
        </p:nvSpPr>
        <p:spPr bwMode="auto">
          <a:xfrm>
            <a:off x="707600" y="1155675"/>
            <a:ext cx="10400400" cy="8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/>
              <a:t>Шаг 2. </a:t>
            </a:r>
            <a:r>
              <a:rPr lang="ru-RU"/>
              <a:t>Нажмите Открыть проект и перейдите в папку </a:t>
            </a:r>
            <a:r>
              <a:rPr lang="ru-RU" b="1" i="1"/>
              <a:t>TRIKStudio -&gt; examples -&gt; trik.</a:t>
            </a:r>
            <a:endParaRPr b="1" i="1"/>
          </a:p>
        </p:txBody>
      </p:sp>
      <p:pic>
        <p:nvPicPr>
          <p:cNvPr id="573" name="Google Shape;573;g245b6668478_0_94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624575" y="2102550"/>
            <a:ext cx="6104275" cy="3941475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g245b6668478_0_94"/>
          <p:cNvSpPr/>
          <p:nvPr/>
        </p:nvSpPr>
        <p:spPr bwMode="auto">
          <a:xfrm>
            <a:off x="2707600" y="4252450"/>
            <a:ext cx="1305300" cy="759299"/>
          </a:xfrm>
          <a:prstGeom prst="ellipse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575" name="Google Shape;575;g245b6668478_0_94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6916825" y="2139452"/>
            <a:ext cx="4303122" cy="3904574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g245b6668478_0_94"/>
          <p:cNvSpPr/>
          <p:nvPr/>
        </p:nvSpPr>
        <p:spPr bwMode="auto">
          <a:xfrm>
            <a:off x="7772150" y="2330300"/>
            <a:ext cx="1662900" cy="296700"/>
          </a:xfrm>
          <a:prstGeom prst="ellipse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cxnSp>
        <p:nvCxnSpPr>
          <p:cNvPr id="577" name="Google Shape;577;g245b6668478_0_94"/>
          <p:cNvCxnSpPr>
            <a:cxnSpLocks/>
            <a:stCxn id="574" idx="6"/>
            <a:endCxn id="576" idx="2"/>
          </p:cNvCxnSpPr>
          <p:nvPr/>
        </p:nvCxnSpPr>
        <p:spPr bwMode="auto">
          <a:xfrm rot="10800000" flipH="1">
            <a:off x="4012900" y="2478700"/>
            <a:ext cx="3759300" cy="2153400"/>
          </a:xfrm>
          <a:prstGeom prst="straightConnector1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2" name="Google Shape;582;g245b6668478_0_140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583" name="Google Shape;583;g245b6668478_0_140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Запуск примеров в 2D</a:t>
            </a:r>
            <a:endParaRPr/>
          </a:p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endParaRPr sz="2800"/>
          </a:p>
        </p:txBody>
      </p:sp>
      <p:sp>
        <p:nvSpPr>
          <p:cNvPr id="584" name="Google Shape;584;g245b6668478_0_140"/>
          <p:cNvSpPr txBox="1">
            <a:spLocks noGrp="1"/>
          </p:cNvSpPr>
          <p:nvPr>
            <p:ph type="body" idx="1"/>
          </p:nvPr>
        </p:nvSpPr>
        <p:spPr bwMode="auto">
          <a:xfrm>
            <a:off x="707600" y="1155675"/>
            <a:ext cx="10400400" cy="8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/>
              <a:t>Шаг 3. </a:t>
            </a:r>
            <a:r>
              <a:rPr lang="ru-RU"/>
              <a:t>Из списка программ выберите пример </a:t>
            </a:r>
            <a:r>
              <a:rPr lang="ru-RU" b="1" i="1"/>
              <a:t>aruondTheCorner_timer.qrs. </a:t>
            </a:r>
            <a:r>
              <a:rPr lang="ru-RU"/>
              <a:t>Нажмите </a:t>
            </a:r>
            <a:r>
              <a:rPr lang="ru-RU" b="1" i="1"/>
              <a:t>Открыть</a:t>
            </a:r>
            <a:r>
              <a:rPr lang="ru-RU"/>
              <a:t>. Откроется окно редактора с программой.</a:t>
            </a:r>
            <a:endParaRPr b="1" i="1"/>
          </a:p>
        </p:txBody>
      </p:sp>
      <p:pic>
        <p:nvPicPr>
          <p:cNvPr id="585" name="Google Shape;585;g245b6668478_0_14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78459" y="1972875"/>
            <a:ext cx="5059815" cy="4383475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g245b6668478_0_140"/>
          <p:cNvSpPr/>
          <p:nvPr/>
        </p:nvSpPr>
        <p:spPr bwMode="auto">
          <a:xfrm>
            <a:off x="1680175" y="3516800"/>
            <a:ext cx="2029200" cy="258300"/>
          </a:xfrm>
          <a:prstGeom prst="ellipse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587" name="Google Shape;587;g245b6668478_0_14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5743224" y="2321100"/>
            <a:ext cx="6248927" cy="4035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2" name="Google Shape;592;g245b6668478_0_153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593" name="Google Shape;593;g245b6668478_0_153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Запуск примеров в 2D</a:t>
            </a:r>
            <a:endParaRPr/>
          </a:p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endParaRPr sz="2800"/>
          </a:p>
        </p:txBody>
      </p:sp>
      <p:sp>
        <p:nvSpPr>
          <p:cNvPr id="594" name="Google Shape;594;g245b6668478_0_153"/>
          <p:cNvSpPr txBox="1">
            <a:spLocks noGrp="1"/>
          </p:cNvSpPr>
          <p:nvPr>
            <p:ph type="body" idx="1"/>
          </p:nvPr>
        </p:nvSpPr>
        <p:spPr bwMode="auto">
          <a:xfrm>
            <a:off x="707600" y="1155675"/>
            <a:ext cx="10400400" cy="8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/>
              <a:t>Шаг 4. </a:t>
            </a:r>
            <a:r>
              <a:rPr lang="ru-RU"/>
              <a:t>Проверьте настройки поля отладки. Чтобы перейти в режим отладки, нажмите кнопку Отладка справа.</a:t>
            </a:r>
            <a:endParaRPr b="1" i="1"/>
          </a:p>
        </p:txBody>
      </p:sp>
      <p:pic>
        <p:nvPicPr>
          <p:cNvPr id="595" name="Google Shape;595;g245b6668478_0_15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838125" y="1972875"/>
            <a:ext cx="7498775" cy="4383475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g245b6668478_0_153"/>
          <p:cNvSpPr/>
          <p:nvPr/>
        </p:nvSpPr>
        <p:spPr bwMode="auto">
          <a:xfrm>
            <a:off x="714275" y="2840500"/>
            <a:ext cx="628799" cy="612000"/>
          </a:xfrm>
          <a:prstGeom prst="ellipse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597" name="Google Shape;597;g245b6668478_0_153"/>
          <p:cNvSpPr txBox="1"/>
          <p:nvPr/>
        </p:nvSpPr>
        <p:spPr bwMode="auto">
          <a:xfrm>
            <a:off x="8497750" y="1972875"/>
            <a:ext cx="3480000" cy="35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На поле отладки должна появиться разметка из кругов и стена. Проверьте, что </a:t>
            </a:r>
            <a:r>
              <a:rPr lang="ru-RU" sz="2200" b="1">
                <a:latin typeface="Calibri"/>
                <a:ea typeface="Calibri"/>
                <a:cs typeface="Calibri"/>
              </a:rPr>
              <a:t>на поле включена сетка</a:t>
            </a:r>
            <a:r>
              <a:rPr lang="ru-RU" sz="2200">
                <a:latin typeface="Calibri"/>
                <a:ea typeface="Calibri"/>
                <a:cs typeface="Calibri"/>
              </a:rPr>
              <a:t> (напротив слова </a:t>
            </a:r>
            <a:r>
              <a:rPr lang="ru-RU" sz="2200" i="1">
                <a:latin typeface="Calibri"/>
                <a:ea typeface="Calibri"/>
                <a:cs typeface="Calibri"/>
              </a:rPr>
              <a:t>Сетка</a:t>
            </a:r>
            <a:r>
              <a:rPr lang="ru-RU" sz="2200">
                <a:latin typeface="Calibri"/>
                <a:ea typeface="Calibri"/>
                <a:cs typeface="Calibri"/>
              </a:rPr>
              <a:t> стоит галочка).</a:t>
            </a:r>
            <a:endParaRPr sz="2200">
              <a:latin typeface="Calibri"/>
              <a:ea typeface="Calibri"/>
              <a:cs typeface="Calibri"/>
            </a:endParaRPr>
          </a:p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Если поле с разметкой не получилось, убедитесь, что </a:t>
            </a:r>
            <a:r>
              <a:rPr lang="ru-RU" sz="2200" b="1">
                <a:latin typeface="Calibri"/>
                <a:ea typeface="Calibri"/>
                <a:cs typeface="Calibri"/>
              </a:rPr>
              <a:t>включен режим работы с моделью 2D.</a:t>
            </a:r>
            <a:endParaRPr sz="2200" b="1">
              <a:latin typeface="Calibri"/>
              <a:ea typeface="Calibri"/>
              <a:cs typeface="Calibri"/>
            </a:endParaRPr>
          </a:p>
        </p:txBody>
      </p:sp>
      <p:sp>
        <p:nvSpPr>
          <p:cNvPr id="598" name="Google Shape;598;g245b6668478_0_153"/>
          <p:cNvSpPr/>
          <p:nvPr/>
        </p:nvSpPr>
        <p:spPr bwMode="auto">
          <a:xfrm>
            <a:off x="1732824" y="2650650"/>
            <a:ext cx="628799" cy="365100"/>
          </a:xfrm>
          <a:prstGeom prst="ellipse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599" name="Google Shape;599;g245b6668478_0_153"/>
          <p:cNvSpPr txBox="1"/>
          <p:nvPr/>
        </p:nvSpPr>
        <p:spPr bwMode="auto">
          <a:xfrm>
            <a:off x="2990463" y="2633100"/>
            <a:ext cx="2743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>
                <a:solidFill>
                  <a:srgbClr val="CC0000"/>
                </a:solidFill>
              </a:rPr>
              <a:t>Включить/выключить сетку</a:t>
            </a:r>
            <a:endParaRPr b="1">
              <a:solidFill>
                <a:srgbClr val="CC0000"/>
              </a:solidFill>
            </a:endParaRPr>
          </a:p>
        </p:txBody>
      </p:sp>
      <p:sp>
        <p:nvSpPr>
          <p:cNvPr id="600" name="Google Shape;600;g245b6668478_0_153"/>
          <p:cNvSpPr txBox="1"/>
          <p:nvPr/>
        </p:nvSpPr>
        <p:spPr bwMode="auto">
          <a:xfrm>
            <a:off x="107325" y="4025175"/>
            <a:ext cx="1081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>
                <a:solidFill>
                  <a:srgbClr val="CC0000"/>
                </a:solidFill>
              </a:rPr>
              <a:t>Перейти </a:t>
            </a:r>
            <a:br>
              <a:rPr lang="ru-RU" b="1">
                <a:solidFill>
                  <a:srgbClr val="CC0000"/>
                </a:solidFill>
              </a:rPr>
            </a:br>
            <a:r>
              <a:rPr lang="ru-RU" b="1">
                <a:solidFill>
                  <a:srgbClr val="CC0000"/>
                </a:solidFill>
              </a:rPr>
              <a:t>в отладку</a:t>
            </a:r>
            <a:endParaRPr b="1">
              <a:solidFill>
                <a:srgbClr val="CC0000"/>
              </a:solidFill>
            </a:endParaRPr>
          </a:p>
        </p:txBody>
      </p:sp>
      <p:cxnSp>
        <p:nvCxnSpPr>
          <p:cNvPr id="601" name="Google Shape;601;g245b6668478_0_153"/>
          <p:cNvCxnSpPr>
            <a:cxnSpLocks/>
            <a:stCxn id="600" idx="0"/>
            <a:endCxn id="596" idx="3"/>
          </p:cNvCxnSpPr>
          <p:nvPr/>
        </p:nvCxnSpPr>
        <p:spPr bwMode="auto">
          <a:xfrm rot="10800000" flipH="1">
            <a:off x="648075" y="3362775"/>
            <a:ext cx="158400" cy="66240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02" name="Google Shape;602;g245b6668478_0_153"/>
          <p:cNvCxnSpPr>
            <a:cxnSpLocks/>
            <a:endCxn id="598" idx="6"/>
          </p:cNvCxnSpPr>
          <p:nvPr/>
        </p:nvCxnSpPr>
        <p:spPr bwMode="auto">
          <a:xfrm rot="10800000">
            <a:off x="2361625" y="2833200"/>
            <a:ext cx="595200" cy="4290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03" name="Google Shape;603;g245b6668478_0_153"/>
          <p:cNvSpPr/>
          <p:nvPr/>
        </p:nvSpPr>
        <p:spPr bwMode="auto">
          <a:xfrm>
            <a:off x="2798800" y="2285550"/>
            <a:ext cx="595200" cy="365100"/>
          </a:xfrm>
          <a:prstGeom prst="ellipse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04" name="Google Shape;604;g245b6668478_0_153"/>
          <p:cNvSpPr txBox="1"/>
          <p:nvPr/>
        </p:nvSpPr>
        <p:spPr bwMode="auto">
          <a:xfrm>
            <a:off x="4057813" y="1995188"/>
            <a:ext cx="2743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>
                <a:solidFill>
                  <a:srgbClr val="CC0000"/>
                </a:solidFill>
              </a:rPr>
              <a:t>Режим работы с 2D моделью робота</a:t>
            </a:r>
            <a:endParaRPr b="1">
              <a:solidFill>
                <a:srgbClr val="CC0000"/>
              </a:solidFill>
            </a:endParaRPr>
          </a:p>
        </p:txBody>
      </p:sp>
      <p:cxnSp>
        <p:nvCxnSpPr>
          <p:cNvPr id="605" name="Google Shape;605;g245b6668478_0_153"/>
          <p:cNvCxnSpPr>
            <a:cxnSpLocks/>
            <a:endCxn id="603" idx="6"/>
          </p:cNvCxnSpPr>
          <p:nvPr/>
        </p:nvCxnSpPr>
        <p:spPr bwMode="auto">
          <a:xfrm flipH="1">
            <a:off x="3394000" y="2318400"/>
            <a:ext cx="642600" cy="14970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606" name="Google Shape;606;g245b6668478_0_153"/>
          <p:cNvPicPr/>
          <p:nvPr/>
        </p:nvPicPr>
        <p:blipFill>
          <a:blip r:embed="rId3">
            <a:alphaModFix/>
          </a:blip>
          <a:srcRect l="0" t="16694" r="0" b="0"/>
          <a:stretch/>
        </p:blipFill>
        <p:spPr bwMode="auto">
          <a:xfrm>
            <a:off x="8610600" y="5462675"/>
            <a:ext cx="2488771" cy="66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1" name="Google Shape;611;g245b6668478_0_173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612" name="Google Shape;612;g245b6668478_0_173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Запуск примеров в 2D</a:t>
            </a:r>
            <a:endParaRPr/>
          </a:p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endParaRPr sz="2800"/>
          </a:p>
        </p:txBody>
      </p:sp>
      <p:sp>
        <p:nvSpPr>
          <p:cNvPr id="613" name="Google Shape;613;g245b6668478_0_173"/>
          <p:cNvSpPr txBox="1">
            <a:spLocks noGrp="1"/>
          </p:cNvSpPr>
          <p:nvPr>
            <p:ph type="body" idx="1"/>
          </p:nvPr>
        </p:nvSpPr>
        <p:spPr bwMode="auto">
          <a:xfrm>
            <a:off x="707600" y="1155675"/>
            <a:ext cx="10400400" cy="8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/>
              <a:t>Шаг 5. </a:t>
            </a:r>
            <a:r>
              <a:rPr lang="ru-RU"/>
              <a:t>Запустите программу. Понаблюдайте за моделью. Посмотрите, сколько времени потребовалось роботу, чтобы проехать из красного круга в зеленый.</a:t>
            </a:r>
            <a:endParaRPr b="1" i="1"/>
          </a:p>
        </p:txBody>
      </p:sp>
      <p:pic>
        <p:nvPicPr>
          <p:cNvPr id="614" name="Google Shape;614;g245b6668478_0_17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752525" y="1972875"/>
            <a:ext cx="7498775" cy="4383475"/>
          </a:xfrm>
          <a:prstGeom prst="rect">
            <a:avLst/>
          </a:prstGeom>
          <a:noFill/>
          <a:ln>
            <a:noFill/>
          </a:ln>
        </p:spPr>
      </p:pic>
      <p:sp>
        <p:nvSpPr>
          <p:cNvPr id="615" name="Google Shape;615;g245b6668478_0_173"/>
          <p:cNvSpPr/>
          <p:nvPr/>
        </p:nvSpPr>
        <p:spPr bwMode="auto">
          <a:xfrm>
            <a:off x="2197575" y="5581200"/>
            <a:ext cx="332700" cy="261900"/>
          </a:xfrm>
          <a:prstGeom prst="ellipse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16" name="Google Shape;616;g245b6668478_0_173"/>
          <p:cNvSpPr/>
          <p:nvPr/>
        </p:nvSpPr>
        <p:spPr bwMode="auto">
          <a:xfrm>
            <a:off x="3485775" y="2332875"/>
            <a:ext cx="540900" cy="261900"/>
          </a:xfrm>
          <a:prstGeom prst="ellipse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17" name="Google Shape;617;g245b6668478_0_173"/>
          <p:cNvSpPr txBox="1"/>
          <p:nvPr/>
        </p:nvSpPr>
        <p:spPr bwMode="auto">
          <a:xfrm>
            <a:off x="997443" y="3333517"/>
            <a:ext cx="1247700" cy="831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>
                <a:solidFill>
                  <a:srgbClr val="CC0000"/>
                </a:solidFill>
              </a:rPr>
              <a:t>Запуск и остановка модели</a:t>
            </a:r>
            <a:endParaRPr b="1">
              <a:solidFill>
                <a:srgbClr val="CC0000"/>
              </a:solidFill>
            </a:endParaRPr>
          </a:p>
        </p:txBody>
      </p:sp>
      <p:sp>
        <p:nvSpPr>
          <p:cNvPr id="618" name="Google Shape;618;g245b6668478_0_173"/>
          <p:cNvSpPr txBox="1"/>
          <p:nvPr/>
        </p:nvSpPr>
        <p:spPr bwMode="auto">
          <a:xfrm>
            <a:off x="3240475" y="5652400"/>
            <a:ext cx="2280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>
                <a:solidFill>
                  <a:srgbClr val="CC0000"/>
                </a:solidFill>
              </a:rPr>
              <a:t>Вернуть робота на стартовую позицию</a:t>
            </a:r>
            <a:endParaRPr b="1">
              <a:solidFill>
                <a:srgbClr val="CC0000"/>
              </a:solidFill>
            </a:endParaRPr>
          </a:p>
        </p:txBody>
      </p:sp>
      <p:cxnSp>
        <p:nvCxnSpPr>
          <p:cNvPr id="619" name="Google Shape;619;g245b6668478_0_173"/>
          <p:cNvCxnSpPr>
            <a:cxnSpLocks/>
            <a:stCxn id="618" idx="1"/>
            <a:endCxn id="615" idx="6"/>
          </p:cNvCxnSpPr>
          <p:nvPr/>
        </p:nvCxnSpPr>
        <p:spPr bwMode="auto">
          <a:xfrm rot="10800000">
            <a:off x="2530375" y="5712100"/>
            <a:ext cx="710100" cy="24810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20" name="Google Shape;620;g245b6668478_0_173"/>
          <p:cNvCxnSpPr>
            <a:cxnSpLocks/>
            <a:endCxn id="616" idx="3"/>
          </p:cNvCxnSpPr>
          <p:nvPr/>
        </p:nvCxnSpPr>
        <p:spPr bwMode="auto">
          <a:xfrm rot="10800000" flipH="1">
            <a:off x="2074588" y="2556421"/>
            <a:ext cx="1490400" cy="100830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21" name="Google Shape;621;g245b6668478_0_173"/>
          <p:cNvSpPr/>
          <p:nvPr/>
        </p:nvSpPr>
        <p:spPr bwMode="auto">
          <a:xfrm>
            <a:off x="6695049" y="2633125"/>
            <a:ext cx="901800" cy="365100"/>
          </a:xfrm>
          <a:prstGeom prst="ellipse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22" name="Google Shape;622;g245b6668478_0_173"/>
          <p:cNvSpPr txBox="1"/>
          <p:nvPr/>
        </p:nvSpPr>
        <p:spPr bwMode="auto">
          <a:xfrm>
            <a:off x="8128313" y="2139438"/>
            <a:ext cx="2743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>
                <a:solidFill>
                  <a:srgbClr val="CC0000"/>
                </a:solidFill>
              </a:rPr>
              <a:t>Таймер модели</a:t>
            </a:r>
            <a:endParaRPr b="1">
              <a:solidFill>
                <a:srgbClr val="CC0000"/>
              </a:solidFill>
            </a:endParaRPr>
          </a:p>
        </p:txBody>
      </p:sp>
      <p:cxnSp>
        <p:nvCxnSpPr>
          <p:cNvPr id="623" name="Google Shape;623;g245b6668478_0_173"/>
          <p:cNvCxnSpPr>
            <a:cxnSpLocks/>
            <a:endCxn id="621" idx="6"/>
          </p:cNvCxnSpPr>
          <p:nvPr/>
        </p:nvCxnSpPr>
        <p:spPr bwMode="auto">
          <a:xfrm flipH="1">
            <a:off x="7596850" y="2665975"/>
            <a:ext cx="642600" cy="14970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24" name="Google Shape;624;g245b6668478_0_173"/>
          <p:cNvSpPr/>
          <p:nvPr/>
        </p:nvSpPr>
        <p:spPr bwMode="auto">
          <a:xfrm>
            <a:off x="2162175" y="5843100"/>
            <a:ext cx="403500" cy="365100"/>
          </a:xfrm>
          <a:prstGeom prst="ellipse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cxnSp>
        <p:nvCxnSpPr>
          <p:cNvPr id="625" name="Google Shape;625;g245b6668478_0_173"/>
          <p:cNvCxnSpPr>
            <a:cxnSpLocks/>
            <a:stCxn id="617" idx="2"/>
            <a:endCxn id="624" idx="2"/>
          </p:cNvCxnSpPr>
          <p:nvPr/>
        </p:nvCxnSpPr>
        <p:spPr bwMode="auto">
          <a:xfrm>
            <a:off x="1621293" y="4164817"/>
            <a:ext cx="540900" cy="186090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0" name="Google Shape;630;g245b6668478_0_19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631" name="Google Shape;631;g245b6668478_0_194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sz="3200"/>
              <a:t>Разбор примера aroundTheCorner</a:t>
            </a:r>
            <a:endParaRPr sz="3200"/>
          </a:p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endParaRPr sz="2800"/>
          </a:p>
        </p:txBody>
      </p:sp>
      <p:sp>
        <p:nvSpPr>
          <p:cNvPr id="632" name="Google Shape;632;g245b6668478_0_194"/>
          <p:cNvSpPr txBox="1">
            <a:spLocks noGrp="1"/>
          </p:cNvSpPr>
          <p:nvPr>
            <p:ph type="body" idx="1"/>
          </p:nvPr>
        </p:nvSpPr>
        <p:spPr bwMode="auto">
          <a:xfrm>
            <a:off x="602075" y="1119825"/>
            <a:ext cx="6673500" cy="17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Робот успешно переместился из красной зоны в зеленую, объехав угол. </a:t>
            </a:r>
            <a:endParaRPr/>
          </a:p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 i="1"/>
              <a:t>Как он это сделал?</a:t>
            </a:r>
            <a:r>
              <a:rPr lang="ru-RU"/>
              <a:t> </a:t>
            </a:r>
            <a:endParaRPr/>
          </a:p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Разберем, как написана эта программа.</a:t>
            </a:r>
            <a:endParaRPr/>
          </a:p>
        </p:txBody>
      </p:sp>
      <p:pic>
        <p:nvPicPr>
          <p:cNvPr id="633" name="Google Shape;633;g245b6668478_0_194"/>
          <p:cNvPicPr/>
          <p:nvPr/>
        </p:nvPicPr>
        <p:blipFill>
          <a:blip r:embed="rId3">
            <a:alphaModFix/>
          </a:blip>
          <a:srcRect l="0" t="8340" r="0" b="0"/>
          <a:stretch/>
        </p:blipFill>
        <p:spPr bwMode="auto">
          <a:xfrm>
            <a:off x="473725" y="2684363"/>
            <a:ext cx="11086174" cy="3053475"/>
          </a:xfrm>
          <a:prstGeom prst="rect">
            <a:avLst/>
          </a:prstGeom>
          <a:noFill/>
          <a:ln>
            <a:noFill/>
          </a:ln>
        </p:spPr>
      </p:pic>
      <p:sp>
        <p:nvSpPr>
          <p:cNvPr id="634" name="Google Shape;634;g245b6668478_0_194"/>
          <p:cNvSpPr/>
          <p:nvPr/>
        </p:nvSpPr>
        <p:spPr bwMode="auto">
          <a:xfrm>
            <a:off x="7038400" y="1271296"/>
            <a:ext cx="4532400" cy="918000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35" name="Google Shape;635;g245b6668478_0_194"/>
          <p:cNvSpPr txBox="1"/>
          <p:nvPr/>
        </p:nvSpPr>
        <p:spPr bwMode="auto">
          <a:xfrm>
            <a:off x="7038350" y="1203950"/>
            <a:ext cx="45324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👉Любая программа в </a:t>
            </a:r>
            <a:r>
              <a:rPr lang="ru-RU" sz="2200" b="1" i="1">
                <a:latin typeface="Calibri"/>
                <a:ea typeface="Calibri"/>
                <a:cs typeface="Calibri"/>
              </a:rPr>
              <a:t>TRIK Studio</a:t>
            </a:r>
            <a:r>
              <a:rPr lang="ru-RU" sz="2200">
                <a:latin typeface="Calibri"/>
                <a:ea typeface="Calibri"/>
                <a:cs typeface="Calibri"/>
              </a:rPr>
              <a:t> начинается блоком </a:t>
            </a:r>
            <a:r>
              <a:rPr lang="ru-RU" sz="2200" b="1" i="1">
                <a:latin typeface="Calibri"/>
                <a:ea typeface="Calibri"/>
                <a:cs typeface="Calibri"/>
              </a:rPr>
              <a:t>Начало</a:t>
            </a:r>
            <a:r>
              <a:rPr lang="ru-RU" sz="2200">
                <a:latin typeface="Calibri"/>
                <a:ea typeface="Calibri"/>
                <a:cs typeface="Calibri"/>
              </a:rPr>
              <a:t>.</a:t>
            </a:r>
            <a:endParaRPr sz="2200" b="1" i="1">
              <a:latin typeface="Calibri"/>
              <a:ea typeface="Calibri"/>
              <a:cs typeface="Calibri"/>
            </a:endParaRPr>
          </a:p>
        </p:txBody>
      </p:sp>
      <p:sp>
        <p:nvSpPr>
          <p:cNvPr id="636" name="Google Shape;636;g245b6668478_0_194"/>
          <p:cNvSpPr txBox="1"/>
          <p:nvPr/>
        </p:nvSpPr>
        <p:spPr bwMode="auto">
          <a:xfrm>
            <a:off x="473725" y="3101013"/>
            <a:ext cx="1434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>
                <a:solidFill>
                  <a:srgbClr val="CC0000"/>
                </a:solidFill>
              </a:rPr>
              <a:t>Блок </a:t>
            </a:r>
            <a:r>
              <a:rPr lang="ru-RU" b="1" i="1">
                <a:solidFill>
                  <a:srgbClr val="CC0000"/>
                </a:solidFill>
              </a:rPr>
              <a:t>Начало</a:t>
            </a:r>
            <a:endParaRPr b="1" i="1">
              <a:solidFill>
                <a:srgbClr val="CC0000"/>
              </a:solidFill>
            </a:endParaRPr>
          </a:p>
        </p:txBody>
      </p:sp>
      <p:cxnSp>
        <p:nvCxnSpPr>
          <p:cNvPr id="637" name="Google Shape;637;g245b6668478_0_194"/>
          <p:cNvCxnSpPr>
            <a:cxnSpLocks/>
            <a:stCxn id="636" idx="2"/>
          </p:cNvCxnSpPr>
          <p:nvPr/>
        </p:nvCxnSpPr>
        <p:spPr bwMode="auto">
          <a:xfrm flipH="1">
            <a:off x="857725" y="3501213"/>
            <a:ext cx="333000" cy="83910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38" name="Google Shape;638;g245b6668478_0_194"/>
          <p:cNvSpPr txBox="1"/>
          <p:nvPr/>
        </p:nvSpPr>
        <p:spPr bwMode="auto">
          <a:xfrm>
            <a:off x="10284275" y="3117400"/>
            <a:ext cx="1434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>
                <a:solidFill>
                  <a:srgbClr val="CC0000"/>
                </a:solidFill>
              </a:rPr>
              <a:t>Блок </a:t>
            </a:r>
            <a:r>
              <a:rPr lang="ru-RU" b="1" i="1">
                <a:solidFill>
                  <a:srgbClr val="CC0000"/>
                </a:solidFill>
              </a:rPr>
              <a:t>Конец</a:t>
            </a:r>
            <a:endParaRPr b="1" i="1">
              <a:solidFill>
                <a:srgbClr val="CC0000"/>
              </a:solidFill>
            </a:endParaRPr>
          </a:p>
        </p:txBody>
      </p:sp>
      <p:cxnSp>
        <p:nvCxnSpPr>
          <p:cNvPr id="639" name="Google Shape;639;g245b6668478_0_194"/>
          <p:cNvCxnSpPr>
            <a:cxnSpLocks/>
            <a:stCxn id="638" idx="2"/>
          </p:cNvCxnSpPr>
          <p:nvPr/>
        </p:nvCxnSpPr>
        <p:spPr bwMode="auto">
          <a:xfrm flipH="1">
            <a:off x="10668275" y="3517600"/>
            <a:ext cx="333000" cy="83910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40" name="Google Shape;640;g245b6668478_0_194"/>
          <p:cNvSpPr/>
          <p:nvPr/>
        </p:nvSpPr>
        <p:spPr bwMode="auto">
          <a:xfrm>
            <a:off x="5821775" y="5594550"/>
            <a:ext cx="5743800" cy="523200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41" name="Google Shape;641;g245b6668478_0_194"/>
          <p:cNvSpPr txBox="1"/>
          <p:nvPr/>
        </p:nvSpPr>
        <p:spPr bwMode="auto">
          <a:xfrm>
            <a:off x="5821725" y="5527200"/>
            <a:ext cx="5798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👉Эта программа завершается блоком </a:t>
            </a:r>
            <a:r>
              <a:rPr lang="ru-RU" sz="2200" b="1" i="1">
                <a:latin typeface="Calibri"/>
                <a:ea typeface="Calibri"/>
                <a:cs typeface="Calibri"/>
              </a:rPr>
              <a:t>Конец</a:t>
            </a:r>
            <a:r>
              <a:rPr lang="ru-RU" sz="2200">
                <a:latin typeface="Calibri"/>
                <a:ea typeface="Calibri"/>
                <a:cs typeface="Calibri"/>
              </a:rPr>
              <a:t>.</a:t>
            </a:r>
            <a:endParaRPr sz="2200" b="1" i="1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6" name="Google Shape;646;g245b6668478_0_222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647" name="Google Shape;647;g245b6668478_0_222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Блок “Моторы вперед”</a:t>
            </a:r>
            <a:endParaRPr/>
          </a:p>
        </p:txBody>
      </p:sp>
      <p:sp>
        <p:nvSpPr>
          <p:cNvPr id="648" name="Google Shape;648;g245b6668478_0_222"/>
          <p:cNvSpPr txBox="1">
            <a:spLocks noGrp="1"/>
          </p:cNvSpPr>
          <p:nvPr>
            <p:ph type="body" idx="1"/>
          </p:nvPr>
        </p:nvSpPr>
        <p:spPr bwMode="auto">
          <a:xfrm>
            <a:off x="1077875" y="1272625"/>
            <a:ext cx="7895700" cy="8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Весь алгоритм перемещения робота состоит из двух действий - </a:t>
            </a:r>
            <a:r>
              <a:rPr lang="ru-RU" b="1"/>
              <a:t>включения моторов в нужный режим и задержки</a:t>
            </a:r>
            <a:r>
              <a:rPr lang="ru-RU"/>
              <a:t>.</a:t>
            </a:r>
            <a:endParaRPr/>
          </a:p>
        </p:txBody>
      </p:sp>
      <p:pic>
        <p:nvPicPr>
          <p:cNvPr id="649" name="Google Shape;649;g245b6668478_0_222"/>
          <p:cNvPicPr/>
          <p:nvPr/>
        </p:nvPicPr>
        <p:blipFill>
          <a:blip r:embed="rId3">
            <a:alphaModFix/>
          </a:blip>
          <a:srcRect l="6602" t="3712" r="2947" b="1590"/>
          <a:stretch/>
        </p:blipFill>
        <p:spPr bwMode="auto">
          <a:xfrm>
            <a:off x="1313925" y="2975075"/>
            <a:ext cx="2629000" cy="26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g245b6668478_0_222"/>
          <p:cNvSpPr txBox="1"/>
          <p:nvPr/>
        </p:nvSpPr>
        <p:spPr bwMode="auto">
          <a:xfrm>
            <a:off x="1313925" y="2260975"/>
            <a:ext cx="2743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 b="1">
                <a:latin typeface="Calibri"/>
                <a:ea typeface="Calibri"/>
                <a:cs typeface="Calibri"/>
              </a:rPr>
              <a:t>Моторы вперед</a:t>
            </a:r>
            <a:endParaRPr sz="2200" b="1">
              <a:latin typeface="Calibri"/>
              <a:ea typeface="Calibri"/>
              <a:cs typeface="Calibri"/>
            </a:endParaRPr>
          </a:p>
        </p:txBody>
      </p:sp>
      <p:sp>
        <p:nvSpPr>
          <p:cNvPr id="651" name="Google Shape;651;g245b6668478_0_222"/>
          <p:cNvSpPr txBox="1"/>
          <p:nvPr/>
        </p:nvSpPr>
        <p:spPr bwMode="auto">
          <a:xfrm>
            <a:off x="5017925" y="2486175"/>
            <a:ext cx="5958000" cy="25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У блока есть два свойства:</a:t>
            </a:r>
            <a:endParaRPr sz="2200">
              <a:latin typeface="Calibri"/>
              <a:ea typeface="Calibri"/>
              <a:cs typeface="Calibri"/>
            </a:endParaRPr>
          </a:p>
          <a:p>
            <a:pPr marL="457200" lvl="0" indent="-368300" algn="l">
              <a:spcBef>
                <a:spcPts val="0"/>
              </a:spcBef>
              <a:spcAft>
                <a:spcPts val="0"/>
              </a:spcAft>
              <a:buSzPts val="2200"/>
              <a:buFont typeface="Calibri"/>
              <a:buChar char="●"/>
              <a:defRPr/>
            </a:pPr>
            <a:r>
              <a:rPr lang="ru-RU" sz="2200" b="1">
                <a:latin typeface="Calibri"/>
                <a:ea typeface="Calibri"/>
                <a:cs typeface="Calibri"/>
              </a:rPr>
              <a:t>Порты</a:t>
            </a:r>
            <a:r>
              <a:rPr lang="ru-RU" sz="2200">
                <a:latin typeface="Calibri"/>
                <a:ea typeface="Calibri"/>
                <a:cs typeface="Calibri"/>
              </a:rPr>
              <a:t>: в нем через запятую перечисляют порты моторов, которые нужно включить</a:t>
            </a:r>
            <a:endParaRPr sz="2200">
              <a:latin typeface="Calibri"/>
              <a:ea typeface="Calibri"/>
              <a:cs typeface="Calibri"/>
            </a:endParaRPr>
          </a:p>
          <a:p>
            <a:pPr marL="457200" lvl="0" indent="-368300" algn="l">
              <a:spcBef>
                <a:spcPts val="0"/>
              </a:spcBef>
              <a:spcAft>
                <a:spcPts val="0"/>
              </a:spcAft>
              <a:buSzPts val="2200"/>
              <a:buFont typeface="Calibri"/>
              <a:buChar char="●"/>
              <a:defRPr/>
            </a:pPr>
            <a:r>
              <a:rPr lang="ru-RU" sz="2200" b="1">
                <a:latin typeface="Calibri"/>
                <a:ea typeface="Calibri"/>
                <a:cs typeface="Calibri"/>
              </a:rPr>
              <a:t>Скорость</a:t>
            </a:r>
            <a:r>
              <a:rPr lang="ru-RU" sz="2200">
                <a:latin typeface="Calibri"/>
                <a:ea typeface="Calibri"/>
                <a:cs typeface="Calibri"/>
              </a:rPr>
              <a:t> указывается в процентах и может быть от -100 до 100. Если скорость в блоке отрицательная, моторы будут вращаться назад</a:t>
            </a:r>
            <a:endParaRPr sz="22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6" name="Google Shape;656;g245b6668478_0_24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657" name="Google Shape;657;g245b6668478_0_244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Блок “Таймер”</a:t>
            </a:r>
            <a:endParaRPr/>
          </a:p>
        </p:txBody>
      </p:sp>
      <p:sp>
        <p:nvSpPr>
          <p:cNvPr id="658" name="Google Shape;658;g245b6668478_0_244"/>
          <p:cNvSpPr txBox="1">
            <a:spLocks noGrp="1"/>
          </p:cNvSpPr>
          <p:nvPr>
            <p:ph type="body" idx="1"/>
          </p:nvPr>
        </p:nvSpPr>
        <p:spPr bwMode="auto">
          <a:xfrm>
            <a:off x="838125" y="1343725"/>
            <a:ext cx="7895700" cy="8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Весь алгоритм перемещения робота состоит из двух действий - </a:t>
            </a:r>
            <a:r>
              <a:rPr lang="ru-RU" b="1"/>
              <a:t>включения моторов в нужный режим и задержки</a:t>
            </a:r>
            <a:r>
              <a:rPr lang="ru-RU"/>
              <a:t>.</a:t>
            </a:r>
            <a:endParaRPr/>
          </a:p>
        </p:txBody>
      </p:sp>
      <p:sp>
        <p:nvSpPr>
          <p:cNvPr id="659" name="Google Shape;659;g245b6668478_0_244"/>
          <p:cNvSpPr txBox="1"/>
          <p:nvPr/>
        </p:nvSpPr>
        <p:spPr bwMode="auto">
          <a:xfrm>
            <a:off x="1074175" y="2673425"/>
            <a:ext cx="2743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 b="1">
                <a:latin typeface="Calibri"/>
                <a:ea typeface="Calibri"/>
                <a:cs typeface="Calibri"/>
              </a:rPr>
              <a:t>Таймер</a:t>
            </a:r>
            <a:endParaRPr sz="2200" b="1">
              <a:latin typeface="Calibri"/>
              <a:ea typeface="Calibri"/>
              <a:cs typeface="Calibri"/>
            </a:endParaRPr>
          </a:p>
        </p:txBody>
      </p:sp>
      <p:pic>
        <p:nvPicPr>
          <p:cNvPr id="660" name="Google Shape;660;g245b6668478_0_244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838125" y="3263941"/>
            <a:ext cx="3398425" cy="2136633"/>
          </a:xfrm>
          <a:prstGeom prst="rect">
            <a:avLst/>
          </a:prstGeom>
          <a:noFill/>
          <a:ln>
            <a:noFill/>
          </a:ln>
        </p:spPr>
      </p:pic>
      <p:sp>
        <p:nvSpPr>
          <p:cNvPr id="661" name="Google Shape;661;g245b6668478_0_244"/>
          <p:cNvSpPr txBox="1"/>
          <p:nvPr/>
        </p:nvSpPr>
        <p:spPr bwMode="auto">
          <a:xfrm>
            <a:off x="4891950" y="2520050"/>
            <a:ext cx="59580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В блоке таймер задержка указывается в миллисекундах (мс). </a:t>
            </a:r>
            <a:endParaRPr sz="2200">
              <a:latin typeface="Calibri"/>
              <a:ea typeface="Calibri"/>
              <a:cs typeface="Calibri"/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 b="1">
                <a:latin typeface="Calibri"/>
                <a:ea typeface="Calibri"/>
                <a:cs typeface="Calibri"/>
              </a:rPr>
              <a:t>В 1 секунде 1000 миллисекунд</a:t>
            </a:r>
            <a:endParaRPr sz="2200" b="1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6" name="Google Shape;666;g24cd92e4b7c_0_2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667" name="Google Shape;667;g24cd92e4b7c_0_2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sz="3200"/>
              <a:t>Разбор примера aroundTheCorner</a:t>
            </a:r>
            <a:endParaRPr sz="3200"/>
          </a:p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endParaRPr sz="2800"/>
          </a:p>
        </p:txBody>
      </p:sp>
      <p:sp>
        <p:nvSpPr>
          <p:cNvPr id="668" name="Google Shape;668;g24cd92e4b7c_0_2"/>
          <p:cNvSpPr txBox="1">
            <a:spLocks noGrp="1"/>
          </p:cNvSpPr>
          <p:nvPr>
            <p:ph type="body" idx="1"/>
          </p:nvPr>
        </p:nvSpPr>
        <p:spPr bwMode="auto">
          <a:xfrm>
            <a:off x="995150" y="1467650"/>
            <a:ext cx="5798100" cy="9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Перемещение в робота состоит из движения вперед, поворота и движения вперед.</a:t>
            </a:r>
            <a:endParaRPr/>
          </a:p>
        </p:txBody>
      </p:sp>
      <p:pic>
        <p:nvPicPr>
          <p:cNvPr id="669" name="Google Shape;669;g24cd92e4b7c_0_2"/>
          <p:cNvPicPr/>
          <p:nvPr/>
        </p:nvPicPr>
        <p:blipFill>
          <a:blip r:embed="rId3">
            <a:alphaModFix/>
          </a:blip>
          <a:srcRect l="0" t="8340" r="0" b="0"/>
          <a:stretch/>
        </p:blipFill>
        <p:spPr bwMode="auto">
          <a:xfrm>
            <a:off x="473725" y="2684363"/>
            <a:ext cx="11086174" cy="3053475"/>
          </a:xfrm>
          <a:prstGeom prst="rect">
            <a:avLst/>
          </a:prstGeom>
          <a:noFill/>
          <a:ln>
            <a:noFill/>
          </a:ln>
        </p:spPr>
      </p:pic>
      <p:sp>
        <p:nvSpPr>
          <p:cNvPr id="670" name="Google Shape;670;g24cd92e4b7c_0_2"/>
          <p:cNvSpPr/>
          <p:nvPr/>
        </p:nvSpPr>
        <p:spPr bwMode="auto">
          <a:xfrm>
            <a:off x="7038400" y="1271301"/>
            <a:ext cx="4532400" cy="1112700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71" name="Google Shape;671;g24cd92e4b7c_0_2"/>
          <p:cNvSpPr txBox="1"/>
          <p:nvPr/>
        </p:nvSpPr>
        <p:spPr bwMode="auto">
          <a:xfrm>
            <a:off x="7038350" y="1203950"/>
            <a:ext cx="45324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👉Если на два мотора подать </a:t>
            </a:r>
            <a:r>
              <a:rPr lang="ru-RU" sz="2200" b="1">
                <a:latin typeface="Calibri"/>
                <a:ea typeface="Calibri"/>
                <a:cs typeface="Calibri"/>
              </a:rPr>
              <a:t>одинаковую скорость,</a:t>
            </a:r>
            <a:r>
              <a:rPr lang="ru-RU" sz="2200">
                <a:latin typeface="Calibri"/>
                <a:ea typeface="Calibri"/>
                <a:cs typeface="Calibri"/>
              </a:rPr>
              <a:t> робот будет ехать </a:t>
            </a:r>
            <a:r>
              <a:rPr lang="ru-RU" sz="2200" b="1">
                <a:latin typeface="Calibri"/>
                <a:ea typeface="Calibri"/>
                <a:cs typeface="Calibri"/>
              </a:rPr>
              <a:t>вперед.</a:t>
            </a:r>
            <a:endParaRPr sz="2200" b="1" i="1">
              <a:latin typeface="Calibri"/>
              <a:ea typeface="Calibri"/>
              <a:cs typeface="Calibri"/>
            </a:endParaRPr>
          </a:p>
        </p:txBody>
      </p:sp>
      <p:sp>
        <p:nvSpPr>
          <p:cNvPr id="672" name="Google Shape;672;g24cd92e4b7c_0_2"/>
          <p:cNvSpPr/>
          <p:nvPr/>
        </p:nvSpPr>
        <p:spPr bwMode="auto">
          <a:xfrm>
            <a:off x="5848875" y="5522150"/>
            <a:ext cx="5743800" cy="861900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73" name="Google Shape;673;g24cd92e4b7c_0_2"/>
          <p:cNvSpPr txBox="1"/>
          <p:nvPr/>
        </p:nvSpPr>
        <p:spPr bwMode="auto">
          <a:xfrm>
            <a:off x="5821725" y="5522150"/>
            <a:ext cx="57981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👉Если на правом и левом моторе скорости разные, робот будет поворачивать</a:t>
            </a:r>
            <a:endParaRPr sz="2200" b="1" i="1">
              <a:latin typeface="Calibri"/>
              <a:ea typeface="Calibri"/>
              <a:cs typeface="Calibri"/>
            </a:endParaRPr>
          </a:p>
        </p:txBody>
      </p:sp>
      <p:sp>
        <p:nvSpPr>
          <p:cNvPr id="674" name="Google Shape;674;g24cd92e4b7c_0_2"/>
          <p:cNvSpPr txBox="1"/>
          <p:nvPr/>
        </p:nvSpPr>
        <p:spPr bwMode="auto">
          <a:xfrm>
            <a:off x="4242150" y="2384150"/>
            <a:ext cx="4109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>
                <a:solidFill>
                  <a:srgbClr val="CC0000"/>
                </a:solidFill>
              </a:rPr>
              <a:t>Поворот</a:t>
            </a:r>
            <a:endParaRPr b="1">
              <a:solidFill>
                <a:srgbClr val="CC0000"/>
              </a:solidFill>
            </a:endParaRPr>
          </a:p>
        </p:txBody>
      </p:sp>
      <p:sp>
        <p:nvSpPr>
          <p:cNvPr id="675" name="Google Shape;675;g24cd92e4b7c_0_2"/>
          <p:cNvSpPr/>
          <p:nvPr/>
        </p:nvSpPr>
        <p:spPr bwMode="auto">
          <a:xfrm>
            <a:off x="919000" y="3919850"/>
            <a:ext cx="2940300" cy="1514099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76" name="Google Shape;676;g24cd92e4b7c_0_2"/>
          <p:cNvSpPr txBox="1"/>
          <p:nvPr/>
        </p:nvSpPr>
        <p:spPr bwMode="auto">
          <a:xfrm>
            <a:off x="919000" y="3374375"/>
            <a:ext cx="3137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>
                <a:solidFill>
                  <a:srgbClr val="CC0000"/>
                </a:solidFill>
              </a:rPr>
              <a:t>Движение прямо</a:t>
            </a:r>
            <a:endParaRPr b="1">
              <a:solidFill>
                <a:srgbClr val="CC0000"/>
              </a:solidFill>
            </a:endParaRPr>
          </a:p>
        </p:txBody>
      </p:sp>
      <p:sp>
        <p:nvSpPr>
          <p:cNvPr id="677" name="Google Shape;677;g24cd92e4b7c_0_2"/>
          <p:cNvSpPr/>
          <p:nvPr/>
        </p:nvSpPr>
        <p:spPr bwMode="auto">
          <a:xfrm>
            <a:off x="7862500" y="3909825"/>
            <a:ext cx="2614500" cy="1514099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78" name="Google Shape;678;g24cd92e4b7c_0_2"/>
          <p:cNvSpPr txBox="1"/>
          <p:nvPr/>
        </p:nvSpPr>
        <p:spPr bwMode="auto">
          <a:xfrm>
            <a:off x="8351550" y="3472625"/>
            <a:ext cx="4109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>
                <a:solidFill>
                  <a:srgbClr val="CC0000"/>
                </a:solidFill>
              </a:rPr>
              <a:t>Движение прямо</a:t>
            </a:r>
            <a:endParaRPr b="1">
              <a:solidFill>
                <a:srgbClr val="CC0000"/>
              </a:solidFill>
            </a:endParaRPr>
          </a:p>
        </p:txBody>
      </p:sp>
      <p:sp>
        <p:nvSpPr>
          <p:cNvPr id="679" name="Google Shape;679;g24cd92e4b7c_0_2"/>
          <p:cNvSpPr/>
          <p:nvPr/>
        </p:nvSpPr>
        <p:spPr bwMode="auto">
          <a:xfrm>
            <a:off x="4242150" y="2883100"/>
            <a:ext cx="4054800" cy="1514099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5" name="Google Shape;465;p19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754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466" name="Google Shape;466;p19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Среда программирования TS</a:t>
            </a:r>
            <a:endParaRPr/>
          </a:p>
        </p:txBody>
      </p:sp>
      <p:sp>
        <p:nvSpPr>
          <p:cNvPr id="467" name="Google Shape;467;p19"/>
          <p:cNvSpPr txBox="1">
            <a:spLocks noGrp="1"/>
          </p:cNvSpPr>
          <p:nvPr>
            <p:ph type="body" idx="1"/>
          </p:nvPr>
        </p:nvSpPr>
        <p:spPr bwMode="auto">
          <a:xfrm>
            <a:off x="5320075" y="1450425"/>
            <a:ext cx="5769600" cy="11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sz="2200" b="1">
                <a:latin typeface="Calibri"/>
                <a:ea typeface="Calibri"/>
                <a:cs typeface="Calibri"/>
              </a:rPr>
              <a:t>TRIK Studio </a:t>
            </a:r>
            <a:r>
              <a:rPr lang="ru-RU" sz="2200">
                <a:latin typeface="Calibri"/>
                <a:ea typeface="Calibri"/>
                <a:cs typeface="Calibri"/>
              </a:rPr>
              <a:t>- это программа для визуального и текстового программирования роботов и моделирования исполнения программы.</a:t>
            </a:r>
            <a:endParaRPr sz="2200">
              <a:latin typeface="Calibri"/>
              <a:ea typeface="Calibri"/>
              <a:cs typeface="Calibri"/>
            </a:endParaRPr>
          </a:p>
        </p:txBody>
      </p:sp>
      <p:pic>
        <p:nvPicPr>
          <p:cNvPr id="468" name="Google Shape;468;p19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838125" y="1297873"/>
            <a:ext cx="3972925" cy="1589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19" descr="Изображение выглядит как снимок экрана&#10;&#10;Автоматически созданное описание"/>
          <p:cNvPicPr/>
          <p:nvPr/>
        </p:nvPicPr>
        <p:blipFill>
          <a:blip r:embed="rId3">
            <a:alphaModFix/>
          </a:blip>
          <a:srcRect l="12028" t="0" r="12980" b="0"/>
          <a:stretch/>
        </p:blipFill>
        <p:spPr bwMode="auto">
          <a:xfrm>
            <a:off x="838125" y="3215075"/>
            <a:ext cx="4117965" cy="282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19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5257988" y="2729348"/>
            <a:ext cx="4249750" cy="1436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19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7641291" y="4390912"/>
            <a:ext cx="4079533" cy="1740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4" name="Google Shape;684;g24cd92e4b7c_0_23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685" name="Google Shape;685;g24cd92e4b7c_0_23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sz="3200"/>
              <a:t>Разбор примера </a:t>
            </a:r>
            <a:r>
              <a:rPr lang="ru-RU" sz="3200"/>
              <a:t>aroundTheCorner</a:t>
            </a:r>
            <a:endParaRPr sz="3200"/>
          </a:p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endParaRPr sz="2800"/>
          </a:p>
        </p:txBody>
      </p:sp>
      <p:sp>
        <p:nvSpPr>
          <p:cNvPr id="686" name="Google Shape;686;g24cd92e4b7c_0_23"/>
          <p:cNvSpPr txBox="1">
            <a:spLocks noGrp="1"/>
          </p:cNvSpPr>
          <p:nvPr>
            <p:ph type="body" idx="1"/>
          </p:nvPr>
        </p:nvSpPr>
        <p:spPr bwMode="auto">
          <a:xfrm>
            <a:off x="637962" y="1098950"/>
            <a:ext cx="10757700" cy="10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/>
              <a:t>Проведите эксперимент: </a:t>
            </a:r>
            <a:r>
              <a:rPr lang="ru-RU"/>
              <a:t>попробуйте увеличить или уменьшить значение таймеров. Как изменится траектория движения робота? Попробуйте изменить скорости моторов в движении прямо. Что изменилось?</a:t>
            </a:r>
            <a:endParaRPr/>
          </a:p>
        </p:txBody>
      </p:sp>
      <p:pic>
        <p:nvPicPr>
          <p:cNvPr id="687" name="Google Shape;687;g24cd92e4b7c_0_23"/>
          <p:cNvPicPr/>
          <p:nvPr/>
        </p:nvPicPr>
        <p:blipFill>
          <a:blip r:embed="rId3">
            <a:alphaModFix/>
          </a:blip>
          <a:srcRect l="0" t="8340" r="0" b="0"/>
          <a:stretch/>
        </p:blipFill>
        <p:spPr bwMode="auto">
          <a:xfrm>
            <a:off x="473725" y="2150963"/>
            <a:ext cx="11086174" cy="3053475"/>
          </a:xfrm>
          <a:prstGeom prst="rect">
            <a:avLst/>
          </a:prstGeom>
          <a:noFill/>
          <a:ln>
            <a:noFill/>
          </a:ln>
        </p:spPr>
      </p:pic>
      <p:sp>
        <p:nvSpPr>
          <p:cNvPr id="688" name="Google Shape;688;g24cd92e4b7c_0_23"/>
          <p:cNvSpPr txBox="1"/>
          <p:nvPr/>
        </p:nvSpPr>
        <p:spPr bwMode="auto">
          <a:xfrm>
            <a:off x="6528125" y="1894300"/>
            <a:ext cx="1044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>
                <a:solidFill>
                  <a:srgbClr val="CC0000"/>
                </a:solidFill>
              </a:rPr>
              <a:t>Поворот</a:t>
            </a:r>
            <a:endParaRPr b="1">
              <a:solidFill>
                <a:srgbClr val="CC0000"/>
              </a:solidFill>
            </a:endParaRPr>
          </a:p>
        </p:txBody>
      </p:sp>
      <p:sp>
        <p:nvSpPr>
          <p:cNvPr id="689" name="Google Shape;689;g24cd92e4b7c_0_23"/>
          <p:cNvSpPr/>
          <p:nvPr/>
        </p:nvSpPr>
        <p:spPr bwMode="auto">
          <a:xfrm>
            <a:off x="919000" y="3386450"/>
            <a:ext cx="2940300" cy="1514099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90" name="Google Shape;690;g24cd92e4b7c_0_23"/>
          <p:cNvSpPr txBox="1"/>
          <p:nvPr/>
        </p:nvSpPr>
        <p:spPr bwMode="auto">
          <a:xfrm>
            <a:off x="919000" y="2840975"/>
            <a:ext cx="3137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>
                <a:solidFill>
                  <a:srgbClr val="CC0000"/>
                </a:solidFill>
              </a:rPr>
              <a:t>Движение прямо</a:t>
            </a:r>
            <a:endParaRPr b="1">
              <a:solidFill>
                <a:srgbClr val="CC0000"/>
              </a:solidFill>
            </a:endParaRPr>
          </a:p>
        </p:txBody>
      </p:sp>
      <p:sp>
        <p:nvSpPr>
          <p:cNvPr id="691" name="Google Shape;691;g24cd92e4b7c_0_23"/>
          <p:cNvSpPr/>
          <p:nvPr/>
        </p:nvSpPr>
        <p:spPr bwMode="auto">
          <a:xfrm>
            <a:off x="7862500" y="3376425"/>
            <a:ext cx="2614500" cy="1514099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92" name="Google Shape;692;g24cd92e4b7c_0_23"/>
          <p:cNvSpPr txBox="1"/>
          <p:nvPr/>
        </p:nvSpPr>
        <p:spPr bwMode="auto">
          <a:xfrm>
            <a:off x="8351550" y="2939225"/>
            <a:ext cx="4109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>
                <a:solidFill>
                  <a:srgbClr val="CC0000"/>
                </a:solidFill>
              </a:rPr>
              <a:t>Движение прямо</a:t>
            </a:r>
            <a:endParaRPr b="1">
              <a:solidFill>
                <a:srgbClr val="CC0000"/>
              </a:solidFill>
            </a:endParaRPr>
          </a:p>
        </p:txBody>
      </p:sp>
      <p:sp>
        <p:nvSpPr>
          <p:cNvPr id="693" name="Google Shape;693;g24cd92e4b7c_0_23"/>
          <p:cNvSpPr/>
          <p:nvPr/>
        </p:nvSpPr>
        <p:spPr bwMode="auto">
          <a:xfrm>
            <a:off x="4153213" y="2294488"/>
            <a:ext cx="4184400" cy="1514099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94" name="Google Shape;694;g24cd92e4b7c_0_23"/>
          <p:cNvSpPr/>
          <p:nvPr/>
        </p:nvSpPr>
        <p:spPr bwMode="auto">
          <a:xfrm>
            <a:off x="3859300" y="4940650"/>
            <a:ext cx="7261500" cy="1415700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95" name="Google Shape;695;g24cd92e4b7c_0_23"/>
          <p:cNvSpPr txBox="1"/>
          <p:nvPr/>
        </p:nvSpPr>
        <p:spPr bwMode="auto">
          <a:xfrm>
            <a:off x="3829900" y="4851325"/>
            <a:ext cx="7261500" cy="15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👉Чтобы запрограммировать перемещение, нужно задать в блоке “Таймер” </a:t>
            </a:r>
            <a:r>
              <a:rPr lang="ru-RU" sz="2200" b="1">
                <a:latin typeface="Calibri"/>
                <a:ea typeface="Calibri"/>
                <a:cs typeface="Calibri"/>
              </a:rPr>
              <a:t>время, на которое нужно включить моторы</a:t>
            </a:r>
            <a:r>
              <a:rPr lang="ru-RU" sz="2200">
                <a:latin typeface="Calibri"/>
                <a:ea typeface="Calibri"/>
                <a:cs typeface="Calibri"/>
              </a:rPr>
              <a:t>. Изменяя время, можно изменить траекторию движения робота. </a:t>
            </a:r>
            <a:endParaRPr sz="2200" b="1" i="1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2" name="Google Shape;702;g2513f7b1ecf_0_11"/>
          <p:cNvSpPr txBox="1">
            <a:spLocks noGrp="1"/>
          </p:cNvSpPr>
          <p:nvPr>
            <p:ph type="body" idx="1"/>
          </p:nvPr>
        </p:nvSpPr>
        <p:spPr bwMode="auto">
          <a:xfrm>
            <a:off x="1181475" y="1330325"/>
            <a:ext cx="8942400" cy="79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/>
              <a:t>Блок </a:t>
            </a:r>
            <a:r>
              <a:rPr lang="ru-RU" b="1" i="1"/>
              <a:t>Опустить маркер</a:t>
            </a:r>
            <a:r>
              <a:rPr lang="ru-RU"/>
              <a:t> опускает виртуальный маркер робота, который будет оставлять след за роботом при его движении. </a:t>
            </a:r>
            <a:endParaRPr/>
          </a:p>
        </p:txBody>
      </p:sp>
      <p:sp>
        <p:nvSpPr>
          <p:cNvPr id="703" name="Google Shape;703;g2513f7b1ecf_0_11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200"/>
              <a:t>Разбор примера aroundTheCorner</a:t>
            </a:r>
            <a:endParaRPr sz="3200"/>
          </a:p>
        </p:txBody>
      </p:sp>
      <p:pic>
        <p:nvPicPr>
          <p:cNvPr id="704" name="Google Shape;704;g2513f7b1ecf_0_1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6096000" y="2569099"/>
            <a:ext cx="2552425" cy="272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Google Shape;705;g2513f7b1ecf_0_11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8820774" y="2122925"/>
            <a:ext cx="2404675" cy="41199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06" name="Google Shape;706;g2513f7b1ecf_0_11"/>
          <p:cNvCxnSpPr>
            <a:cxnSpLocks/>
          </p:cNvCxnSpPr>
          <p:nvPr/>
        </p:nvCxnSpPr>
        <p:spPr bwMode="auto">
          <a:xfrm rot="10800000" flipH="1">
            <a:off x="8293575" y="2758575"/>
            <a:ext cx="663000" cy="318600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07" name="Google Shape;707;g2513f7b1ecf_0_11"/>
          <p:cNvSpPr txBox="1"/>
          <p:nvPr/>
        </p:nvSpPr>
        <p:spPr bwMode="auto">
          <a:xfrm>
            <a:off x="1181475" y="2464150"/>
            <a:ext cx="4659300" cy="35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Цвет маркера можно вписать в свойство </a:t>
            </a:r>
            <a:r>
              <a:rPr lang="ru-RU" sz="2200" b="1" i="1">
                <a:latin typeface="Calibri"/>
                <a:ea typeface="Calibri"/>
                <a:cs typeface="Calibri"/>
              </a:rPr>
              <a:t>Цвет</a:t>
            </a:r>
            <a:r>
              <a:rPr lang="ru-RU" sz="2200">
                <a:latin typeface="Calibri"/>
                <a:ea typeface="Calibri"/>
                <a:cs typeface="Calibri"/>
              </a:rPr>
              <a:t> или выбрать в выпадающем меню в </a:t>
            </a:r>
            <a:r>
              <a:rPr lang="ru-RU" sz="2200" b="1" i="1">
                <a:latin typeface="Calibri"/>
                <a:ea typeface="Calibri"/>
                <a:cs typeface="Calibri"/>
              </a:rPr>
              <a:t>Редакторе свойств</a:t>
            </a:r>
            <a:r>
              <a:rPr lang="ru-RU" sz="2200">
                <a:latin typeface="Calibri"/>
                <a:ea typeface="Calibri"/>
                <a:cs typeface="Calibri"/>
              </a:rPr>
              <a:t> (в верхней правой части окна TRIK Studio).</a:t>
            </a:r>
            <a:endParaRPr sz="2200">
              <a:latin typeface="Calibri"/>
              <a:ea typeface="Calibri"/>
              <a:cs typeface="Calibri"/>
            </a:endParaRPr>
          </a:p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200">
              <a:latin typeface="Calibri"/>
              <a:ea typeface="Calibri"/>
              <a:cs typeface="Calibri"/>
            </a:endParaRPr>
          </a:p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 b="1">
                <a:latin typeface="Calibri"/>
                <a:ea typeface="Calibri"/>
                <a:cs typeface="Calibri"/>
              </a:rPr>
              <a:t>Задание: </a:t>
            </a:r>
            <a:r>
              <a:rPr lang="ru-RU" sz="2200">
                <a:latin typeface="Calibri"/>
                <a:ea typeface="Calibri"/>
                <a:cs typeface="Calibri"/>
              </a:rPr>
              <a:t>добавьте блог </a:t>
            </a:r>
            <a:r>
              <a:rPr lang="ru-RU" sz="2200" b="1" i="1">
                <a:latin typeface="Calibri"/>
                <a:ea typeface="Calibri"/>
                <a:cs typeface="Calibri"/>
              </a:rPr>
              <a:t>Опустить маркер</a:t>
            </a:r>
            <a:r>
              <a:rPr lang="ru-RU" sz="2200">
                <a:latin typeface="Calibri"/>
                <a:ea typeface="Calibri"/>
                <a:cs typeface="Calibri"/>
              </a:rPr>
              <a:t> в начало программы, чтобы отследить траекторию движения робота.</a:t>
            </a:r>
            <a:endParaRPr sz="22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1" name="Google Shape;701;g245b6668478_0_238"/>
          <p:cNvSpPr txBox="1">
            <a:spLocks noGrp="1"/>
          </p:cNvSpPr>
          <p:nvPr>
            <p:ph type="body" idx="1"/>
          </p:nvPr>
        </p:nvSpPr>
        <p:spPr bwMode="auto">
          <a:xfrm>
            <a:off x="890725" y="1249150"/>
            <a:ext cx="8750400" cy="1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/>
              <a:t>Разберем другое решение задачи с объездом угла. Откройте пример </a:t>
            </a:r>
            <a:r>
              <a:rPr lang="ru-RU" b="1" i="1"/>
              <a:t>aroundTheCorner_encoder. </a:t>
            </a:r>
            <a:r>
              <a:rPr lang="ru-RU"/>
              <a:t>Запустите программу и посмотрите, как она выполняется.</a:t>
            </a:r>
            <a:endParaRPr/>
          </a:p>
        </p:txBody>
      </p:sp>
      <p:sp>
        <p:nvSpPr>
          <p:cNvPr id="702" name="Google Shape;702;g245b6668478_0_238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200"/>
              <a:t>Пример aroundTheCorner_encoder</a:t>
            </a:r>
            <a:endParaRPr sz="3200"/>
          </a:p>
        </p:txBody>
      </p:sp>
      <p:pic>
        <p:nvPicPr>
          <p:cNvPr id="703" name="Google Shape;703;g245b6668478_0_238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52400" y="2409750"/>
            <a:ext cx="11887202" cy="2762100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Google Shape;704;g245b6668478_0_238"/>
          <p:cNvSpPr/>
          <p:nvPr/>
        </p:nvSpPr>
        <p:spPr bwMode="auto">
          <a:xfrm>
            <a:off x="5848875" y="5522150"/>
            <a:ext cx="5743800" cy="523200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705" name="Google Shape;705;g245b6668478_0_238"/>
          <p:cNvSpPr txBox="1"/>
          <p:nvPr/>
        </p:nvSpPr>
        <p:spPr bwMode="auto">
          <a:xfrm>
            <a:off x="5821725" y="5522150"/>
            <a:ext cx="5798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❓Какие новые блоки появились в программе?</a:t>
            </a:r>
            <a:endParaRPr sz="2200" b="1" i="1">
              <a:latin typeface="Calibri"/>
              <a:ea typeface="Calibri"/>
              <a:cs typeface="Calibri"/>
            </a:endParaRPr>
          </a:p>
        </p:txBody>
      </p:sp>
      <p:sp>
        <p:nvSpPr>
          <p:cNvPr id="706" name="Google Shape;706;g245b6668478_0_238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2" name="Google Shape;712;g24cd92e4b7c_0_42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Энкодерная модель движения</a:t>
            </a:r>
            <a:endParaRPr/>
          </a:p>
        </p:txBody>
      </p:sp>
      <p:pic>
        <p:nvPicPr>
          <p:cNvPr id="713" name="Google Shape;713;g24cd92e4b7c_0_4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838125" y="2955349"/>
            <a:ext cx="1544275" cy="151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" name="Google Shape;714;g24cd92e4b7c_0_4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383000" y="2955350"/>
            <a:ext cx="3736424" cy="2586425"/>
          </a:xfrm>
          <a:prstGeom prst="rect">
            <a:avLst/>
          </a:prstGeom>
          <a:noFill/>
          <a:ln>
            <a:noFill/>
          </a:ln>
        </p:spPr>
      </p:pic>
      <p:sp>
        <p:nvSpPr>
          <p:cNvPr id="715" name="Google Shape;715;g24cd92e4b7c_0_42"/>
          <p:cNvSpPr txBox="1"/>
          <p:nvPr/>
        </p:nvSpPr>
        <p:spPr bwMode="auto">
          <a:xfrm>
            <a:off x="838125" y="1274575"/>
            <a:ext cx="95379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В программе появилось три новых блока: сбросить энкодер, ждать энкодер, моторы стоп.</a:t>
            </a:r>
            <a:endParaRPr sz="2200">
              <a:latin typeface="Calibri"/>
              <a:ea typeface="Calibri"/>
              <a:cs typeface="Calibri"/>
            </a:endParaRPr>
          </a:p>
        </p:txBody>
      </p:sp>
      <p:pic>
        <p:nvPicPr>
          <p:cNvPr id="716" name="Google Shape;716;g24cd92e4b7c_0_4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6204903" y="2955352"/>
            <a:ext cx="1936896" cy="1514975"/>
          </a:xfrm>
          <a:prstGeom prst="rect">
            <a:avLst/>
          </a:prstGeom>
          <a:noFill/>
          <a:ln>
            <a:noFill/>
          </a:ln>
        </p:spPr>
      </p:pic>
      <p:sp>
        <p:nvSpPr>
          <p:cNvPr id="717" name="Google Shape;717;g24cd92e4b7c_0_42"/>
          <p:cNvSpPr txBox="1"/>
          <p:nvPr/>
        </p:nvSpPr>
        <p:spPr bwMode="auto">
          <a:xfrm>
            <a:off x="838049" y="2136475"/>
            <a:ext cx="15444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 b="1">
                <a:latin typeface="Calibri"/>
                <a:ea typeface="Calibri"/>
                <a:cs typeface="Calibri"/>
              </a:rPr>
              <a:t>Сбросить энкодер</a:t>
            </a:r>
            <a:endParaRPr sz="2200" b="1">
              <a:latin typeface="Calibri"/>
              <a:ea typeface="Calibri"/>
              <a:cs typeface="Calibri"/>
            </a:endParaRPr>
          </a:p>
        </p:txBody>
      </p:sp>
      <p:sp>
        <p:nvSpPr>
          <p:cNvPr id="718" name="Google Shape;718;g24cd92e4b7c_0_42"/>
          <p:cNvSpPr txBox="1"/>
          <p:nvPr/>
        </p:nvSpPr>
        <p:spPr bwMode="auto">
          <a:xfrm>
            <a:off x="2459275" y="2195775"/>
            <a:ext cx="3344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 b="1">
                <a:latin typeface="Calibri"/>
                <a:ea typeface="Calibri"/>
                <a:cs typeface="Calibri"/>
              </a:rPr>
              <a:t>Ждать энкодер</a:t>
            </a:r>
            <a:endParaRPr sz="2200" b="1">
              <a:latin typeface="Calibri"/>
              <a:ea typeface="Calibri"/>
              <a:cs typeface="Calibri"/>
            </a:endParaRPr>
          </a:p>
        </p:txBody>
      </p:sp>
      <p:sp>
        <p:nvSpPr>
          <p:cNvPr id="719" name="Google Shape;719;g24cd92e4b7c_0_42"/>
          <p:cNvSpPr txBox="1"/>
          <p:nvPr/>
        </p:nvSpPr>
        <p:spPr bwMode="auto">
          <a:xfrm>
            <a:off x="6204899" y="2136475"/>
            <a:ext cx="15444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 b="1">
                <a:latin typeface="Calibri"/>
                <a:ea typeface="Calibri"/>
                <a:cs typeface="Calibri"/>
              </a:rPr>
              <a:t>Моторы стоп</a:t>
            </a:r>
            <a:endParaRPr sz="2200" b="1">
              <a:latin typeface="Calibri"/>
              <a:ea typeface="Calibri"/>
              <a:cs typeface="Calibri"/>
            </a:endParaRPr>
          </a:p>
        </p:txBody>
      </p:sp>
      <p:sp>
        <p:nvSpPr>
          <p:cNvPr id="720" name="Google Shape;720;g24cd92e4b7c_0_42"/>
          <p:cNvSpPr/>
          <p:nvPr/>
        </p:nvSpPr>
        <p:spPr bwMode="auto">
          <a:xfrm>
            <a:off x="7162550" y="4589325"/>
            <a:ext cx="4532400" cy="1515000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721" name="Google Shape;721;g24cd92e4b7c_0_42"/>
          <p:cNvSpPr txBox="1"/>
          <p:nvPr/>
        </p:nvSpPr>
        <p:spPr bwMode="auto">
          <a:xfrm>
            <a:off x="7162550" y="4584100"/>
            <a:ext cx="4532400" cy="15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👉</a:t>
            </a:r>
            <a:r>
              <a:rPr lang="ru-RU" sz="2200" b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Энкодер</a:t>
            </a: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- это датчик, накапливающий значение, пока вращается вал мотора, с которым связан энкодер.</a:t>
            </a:r>
            <a:endParaRPr sz="2200" b="1" i="1">
              <a:latin typeface="Calibri"/>
              <a:ea typeface="Calibri"/>
              <a:cs typeface="Calibri"/>
            </a:endParaRPr>
          </a:p>
        </p:txBody>
      </p:sp>
      <p:sp>
        <p:nvSpPr>
          <p:cNvPr id="722" name="Google Shape;722;g24cd92e4b7c_0_42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28" name="Google Shape;728;g24cd92e4b7c_0_48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Энкодерная модель движения</a:t>
            </a:r>
            <a:endParaRPr/>
          </a:p>
        </p:txBody>
      </p:sp>
      <p:pic>
        <p:nvPicPr>
          <p:cNvPr id="729" name="Google Shape;729;g24cd92e4b7c_0_48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688400" y="1647274"/>
            <a:ext cx="1544275" cy="151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0" name="Google Shape;730;g24cd92e4b7c_0_48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688400" y="3657125"/>
            <a:ext cx="3736424" cy="2586425"/>
          </a:xfrm>
          <a:prstGeom prst="rect">
            <a:avLst/>
          </a:prstGeom>
          <a:noFill/>
          <a:ln>
            <a:noFill/>
          </a:ln>
        </p:spPr>
      </p:pic>
      <p:sp>
        <p:nvSpPr>
          <p:cNvPr id="731" name="Google Shape;731;g24cd92e4b7c_0_48"/>
          <p:cNvSpPr txBox="1"/>
          <p:nvPr/>
        </p:nvSpPr>
        <p:spPr bwMode="auto">
          <a:xfrm>
            <a:off x="1295289" y="1124075"/>
            <a:ext cx="3259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 b="1">
                <a:latin typeface="Calibri"/>
                <a:ea typeface="Calibri"/>
                <a:cs typeface="Calibri"/>
              </a:rPr>
              <a:t>Сбросить энкодер</a:t>
            </a:r>
            <a:endParaRPr sz="2200" b="1">
              <a:latin typeface="Calibri"/>
              <a:ea typeface="Calibri"/>
              <a:cs typeface="Calibri"/>
            </a:endParaRPr>
          </a:p>
        </p:txBody>
      </p:sp>
      <p:sp>
        <p:nvSpPr>
          <p:cNvPr id="732" name="Google Shape;732;g24cd92e4b7c_0_48"/>
          <p:cNvSpPr txBox="1"/>
          <p:nvPr/>
        </p:nvSpPr>
        <p:spPr bwMode="auto">
          <a:xfrm>
            <a:off x="1252550" y="3091199"/>
            <a:ext cx="3344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 b="1">
                <a:latin typeface="Calibri"/>
                <a:ea typeface="Calibri"/>
                <a:cs typeface="Calibri"/>
              </a:rPr>
              <a:t>Ждать энкодер</a:t>
            </a:r>
            <a:endParaRPr sz="2200" b="1">
              <a:latin typeface="Calibri"/>
              <a:ea typeface="Calibri"/>
              <a:cs typeface="Calibri"/>
            </a:endParaRPr>
          </a:p>
        </p:txBody>
      </p:sp>
      <p:sp>
        <p:nvSpPr>
          <p:cNvPr id="733" name="Google Shape;733;g24cd92e4b7c_0_48"/>
          <p:cNvSpPr/>
          <p:nvPr/>
        </p:nvSpPr>
        <p:spPr bwMode="auto">
          <a:xfrm>
            <a:off x="6500925" y="2560483"/>
            <a:ext cx="3015300" cy="523200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734" name="Google Shape;734;g24cd92e4b7c_0_48"/>
          <p:cNvSpPr txBox="1"/>
          <p:nvPr/>
        </p:nvSpPr>
        <p:spPr bwMode="auto">
          <a:xfrm>
            <a:off x="5173100" y="1127175"/>
            <a:ext cx="58446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С помощью </a:t>
            </a:r>
            <a:r>
              <a:rPr lang="ru-RU" sz="2200" b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энкодеров</a:t>
            </a: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тоже можно </a:t>
            </a:r>
            <a:r>
              <a:rPr lang="ru-RU" sz="2200" b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запрограммировать точные перемещения</a:t>
            </a: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. Для этого нужно действовать по алгоритму:</a:t>
            </a:r>
            <a:endParaRPr sz="2200" i="1">
              <a:latin typeface="Calibri"/>
              <a:ea typeface="Calibri"/>
              <a:cs typeface="Calibri"/>
            </a:endParaRPr>
          </a:p>
        </p:txBody>
      </p:sp>
      <p:sp>
        <p:nvSpPr>
          <p:cNvPr id="735" name="Google Shape;735;g24cd92e4b7c_0_48"/>
          <p:cNvSpPr txBox="1"/>
          <p:nvPr/>
        </p:nvSpPr>
        <p:spPr bwMode="auto">
          <a:xfrm>
            <a:off x="6500925" y="2560475"/>
            <a:ext cx="3015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Сбросить энкодер</a:t>
            </a:r>
            <a:endParaRPr sz="2200">
              <a:latin typeface="Calibri"/>
              <a:ea typeface="Calibri"/>
              <a:cs typeface="Calibri"/>
            </a:endParaRPr>
          </a:p>
        </p:txBody>
      </p:sp>
      <p:sp>
        <p:nvSpPr>
          <p:cNvPr id="736" name="Google Shape;736;g24cd92e4b7c_0_48"/>
          <p:cNvSpPr/>
          <p:nvPr/>
        </p:nvSpPr>
        <p:spPr bwMode="auto">
          <a:xfrm>
            <a:off x="6500925" y="3306983"/>
            <a:ext cx="3015300" cy="523200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737" name="Google Shape;737;g24cd92e4b7c_0_48"/>
          <p:cNvSpPr txBox="1"/>
          <p:nvPr/>
        </p:nvSpPr>
        <p:spPr bwMode="auto">
          <a:xfrm>
            <a:off x="6500925" y="3306975"/>
            <a:ext cx="3015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Включить моторы</a:t>
            </a:r>
            <a:endParaRPr sz="2200">
              <a:latin typeface="Calibri"/>
              <a:ea typeface="Calibri"/>
              <a:cs typeface="Calibri"/>
            </a:endParaRPr>
          </a:p>
        </p:txBody>
      </p:sp>
      <p:sp>
        <p:nvSpPr>
          <p:cNvPr id="738" name="Google Shape;738;g24cd92e4b7c_0_48"/>
          <p:cNvSpPr/>
          <p:nvPr/>
        </p:nvSpPr>
        <p:spPr bwMode="auto">
          <a:xfrm>
            <a:off x="6500925" y="4106539"/>
            <a:ext cx="3015300" cy="1200600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739" name="Google Shape;739;g24cd92e4b7c_0_48"/>
          <p:cNvSpPr txBox="1"/>
          <p:nvPr/>
        </p:nvSpPr>
        <p:spPr bwMode="auto">
          <a:xfrm>
            <a:off x="6500925" y="4106550"/>
            <a:ext cx="30153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Ждать, когда накопится нужное значение энкодера</a:t>
            </a:r>
            <a:endParaRPr sz="2200">
              <a:latin typeface="Calibri"/>
              <a:ea typeface="Calibri"/>
              <a:cs typeface="Calibri"/>
            </a:endParaRPr>
          </a:p>
        </p:txBody>
      </p:sp>
      <p:sp>
        <p:nvSpPr>
          <p:cNvPr id="740" name="Google Shape;740;g24cd92e4b7c_0_48"/>
          <p:cNvSpPr/>
          <p:nvPr/>
        </p:nvSpPr>
        <p:spPr bwMode="auto">
          <a:xfrm>
            <a:off x="6500925" y="5510558"/>
            <a:ext cx="3015300" cy="523200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741" name="Google Shape;741;g24cd92e4b7c_0_48"/>
          <p:cNvSpPr txBox="1"/>
          <p:nvPr/>
        </p:nvSpPr>
        <p:spPr bwMode="auto">
          <a:xfrm>
            <a:off x="6500925" y="5510550"/>
            <a:ext cx="3015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Остановить моторы</a:t>
            </a:r>
            <a:endParaRPr sz="2200">
              <a:latin typeface="Calibri"/>
              <a:ea typeface="Calibri"/>
              <a:cs typeface="Calibri"/>
            </a:endParaRPr>
          </a:p>
        </p:txBody>
      </p:sp>
      <p:sp>
        <p:nvSpPr>
          <p:cNvPr id="742" name="Google Shape;742;g24cd92e4b7c_0_48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8" name="Google Shape;748;g24cd92e4b7c_0_54"/>
          <p:cNvSpPr txBox="1">
            <a:spLocks noGrp="1"/>
          </p:cNvSpPr>
          <p:nvPr>
            <p:ph type="body" idx="1"/>
          </p:nvPr>
        </p:nvSpPr>
        <p:spPr bwMode="auto">
          <a:xfrm>
            <a:off x="4604175" y="1983575"/>
            <a:ext cx="6247800" cy="1349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/>
              <a:t>У блока </a:t>
            </a:r>
            <a:r>
              <a:rPr lang="ru-RU" b="1" i="1"/>
              <a:t>Сбросить энкодер</a:t>
            </a:r>
            <a:r>
              <a:rPr lang="ru-RU"/>
              <a:t> есть только одно свойство - </a:t>
            </a:r>
            <a:r>
              <a:rPr lang="ru-RU" b="1"/>
              <a:t>порт</a:t>
            </a:r>
            <a:r>
              <a:rPr lang="ru-RU"/>
              <a:t>. В нем указывается энкодер, значение которого будет сброшено.</a:t>
            </a:r>
            <a:endParaRPr/>
          </a:p>
        </p:txBody>
      </p:sp>
      <p:sp>
        <p:nvSpPr>
          <p:cNvPr id="749" name="Google Shape;749;g24cd92e4b7c_0_54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Блок “Сбросить энкодер”</a:t>
            </a:r>
            <a:endParaRPr/>
          </a:p>
        </p:txBody>
      </p:sp>
      <p:sp>
        <p:nvSpPr>
          <p:cNvPr id="750" name="Google Shape;750;g24cd92e4b7c_0_5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pic>
        <p:nvPicPr>
          <p:cNvPr id="751" name="Google Shape;751;g24cd92e4b7c_0_54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723225" y="2986474"/>
            <a:ext cx="1544275" cy="1514975"/>
          </a:xfrm>
          <a:prstGeom prst="rect">
            <a:avLst/>
          </a:prstGeom>
          <a:noFill/>
          <a:ln>
            <a:noFill/>
          </a:ln>
        </p:spPr>
      </p:pic>
      <p:sp>
        <p:nvSpPr>
          <p:cNvPr id="752" name="Google Shape;752;g24cd92e4b7c_0_54"/>
          <p:cNvSpPr txBox="1"/>
          <p:nvPr/>
        </p:nvSpPr>
        <p:spPr bwMode="auto">
          <a:xfrm>
            <a:off x="1330114" y="2463274"/>
            <a:ext cx="3259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 b="1">
                <a:latin typeface="Calibri"/>
                <a:ea typeface="Calibri"/>
                <a:cs typeface="Calibri"/>
              </a:rPr>
              <a:t>Сбросить энкодер</a:t>
            </a:r>
            <a:endParaRPr sz="2200" b="1">
              <a:latin typeface="Calibri"/>
              <a:ea typeface="Calibri"/>
              <a:cs typeface="Calibri"/>
            </a:endParaRPr>
          </a:p>
        </p:txBody>
      </p:sp>
      <p:sp>
        <p:nvSpPr>
          <p:cNvPr id="753" name="Google Shape;753;g24cd92e4b7c_0_54"/>
          <p:cNvSpPr/>
          <p:nvPr/>
        </p:nvSpPr>
        <p:spPr bwMode="auto">
          <a:xfrm>
            <a:off x="5649075" y="3950225"/>
            <a:ext cx="5202900" cy="1515000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754" name="Google Shape;754;g24cd92e4b7c_0_54"/>
          <p:cNvSpPr txBox="1"/>
          <p:nvPr/>
        </p:nvSpPr>
        <p:spPr bwMode="auto">
          <a:xfrm>
            <a:off x="5649075" y="3961900"/>
            <a:ext cx="5202900" cy="15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👉При поворотах один мотор вращается вперед, а другой - назад. </a:t>
            </a:r>
            <a:r>
              <a:rPr lang="ru-RU" sz="2200" b="1">
                <a:latin typeface="Calibri"/>
                <a:ea typeface="Calibri"/>
                <a:cs typeface="Calibri"/>
              </a:rPr>
              <a:t>Для удобства рекомендуется сбрасывать энкодер мотора, который вращается вперед</a:t>
            </a:r>
            <a:r>
              <a:rPr lang="ru-RU" sz="2200">
                <a:latin typeface="Calibri"/>
                <a:ea typeface="Calibri"/>
                <a:cs typeface="Calibri"/>
              </a:rPr>
              <a:t>.</a:t>
            </a:r>
            <a:endParaRPr sz="2200" b="1" i="1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0" name="Google Shape;760;g24cd92e4b7c_0_60"/>
          <p:cNvSpPr txBox="1">
            <a:spLocks noGrp="1"/>
          </p:cNvSpPr>
          <p:nvPr>
            <p:ph type="body" idx="1"/>
          </p:nvPr>
        </p:nvSpPr>
        <p:spPr bwMode="auto">
          <a:xfrm>
            <a:off x="4638700" y="1936600"/>
            <a:ext cx="7123500" cy="4785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/>
              <a:t>У блока три свойства:</a:t>
            </a:r>
            <a:endParaRPr/>
          </a:p>
          <a:p>
            <a:pPr marL="457200" lvl="0" indent="-342900" algn="just">
              <a:spcBef>
                <a:spcPts val="100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-RU" b="1"/>
              <a:t>порт</a:t>
            </a:r>
            <a:r>
              <a:rPr lang="ru-RU"/>
              <a:t> - здесь указывается номер порта энкодера, счетчик которого проверяется в блоке;</a:t>
            </a:r>
            <a:endParaRPr/>
          </a:p>
          <a:p>
            <a:pPr marL="457200" lvl="0" indent="-342900" algn="just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-RU" b="1"/>
              <a:t>предел оборотов</a:t>
            </a:r>
            <a:r>
              <a:rPr lang="ru-RU"/>
              <a:t> - значение счетчика, которое нужно достичь, чтобы выполнялась дальше;</a:t>
            </a:r>
            <a:endParaRPr/>
          </a:p>
          <a:p>
            <a:pPr marL="457200" lvl="0" indent="-342900" algn="just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-RU" b="1"/>
              <a:t>считанное значение</a:t>
            </a:r>
            <a:r>
              <a:rPr lang="ru-RU"/>
              <a:t> - может принимать 4 значения:</a:t>
            </a:r>
            <a:endParaRPr/>
          </a:p>
          <a:p>
            <a:pPr marL="914400" lvl="1" indent="-342900" algn="just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pPr>
            <a:r>
              <a:rPr lang="ru-RU" b="1"/>
              <a:t>больше </a:t>
            </a:r>
            <a:r>
              <a:rPr lang="ru-RU"/>
              <a:t>- если значение счетчика </a:t>
            </a:r>
            <a:r>
              <a:rPr lang="ru-RU" b="1"/>
              <a:t>больше</a:t>
            </a:r>
            <a:r>
              <a:rPr lang="ru-RU"/>
              <a:t> предела оборотов, программа выполняется дальше;</a:t>
            </a:r>
            <a:endParaRPr/>
          </a:p>
          <a:p>
            <a:pPr marL="914400" lvl="1" indent="-342900" algn="just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pPr>
            <a:r>
              <a:rPr lang="ru-RU" b="1"/>
              <a:t>меньше</a:t>
            </a:r>
            <a:r>
              <a:rPr lang="ru-RU"/>
              <a:t> - </a:t>
            </a:r>
            <a:r>
              <a:rPr lang="ru-RU">
                <a:solidFill>
                  <a:schemeClr val="dk1"/>
                </a:solidFill>
              </a:rPr>
              <a:t>если значение счетчика </a:t>
            </a:r>
            <a:r>
              <a:rPr lang="ru-RU" b="1">
                <a:solidFill>
                  <a:schemeClr val="dk1"/>
                </a:solidFill>
              </a:rPr>
              <a:t>меньше</a:t>
            </a:r>
            <a:r>
              <a:rPr lang="ru-RU">
                <a:solidFill>
                  <a:schemeClr val="dk1"/>
                </a:solidFill>
              </a:rPr>
              <a:t> предела оборотов, программа выполняется дальше;</a:t>
            </a:r>
            <a:endParaRPr>
              <a:solidFill>
                <a:schemeClr val="dk1"/>
              </a:solidFill>
            </a:endParaRPr>
          </a:p>
          <a:p>
            <a:pPr marL="914400" lvl="1" indent="-342900" algn="just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pPr>
            <a:r>
              <a:rPr lang="ru-RU" b="1"/>
              <a:t>не больше</a:t>
            </a:r>
            <a:r>
              <a:rPr lang="ru-RU"/>
              <a:t> - </a:t>
            </a:r>
            <a:r>
              <a:rPr lang="ru-RU">
                <a:solidFill>
                  <a:schemeClr val="dk1"/>
                </a:solidFill>
              </a:rPr>
              <a:t>если значение счетчика </a:t>
            </a:r>
            <a:r>
              <a:rPr lang="ru-RU" b="1">
                <a:solidFill>
                  <a:schemeClr val="dk1"/>
                </a:solidFill>
              </a:rPr>
              <a:t>не больше</a:t>
            </a:r>
            <a:r>
              <a:rPr lang="ru-RU">
                <a:solidFill>
                  <a:schemeClr val="dk1"/>
                </a:solidFill>
              </a:rPr>
              <a:t> предела оборотов, программа выполняется дальше</a:t>
            </a:r>
            <a:endParaRPr>
              <a:solidFill>
                <a:schemeClr val="dk1"/>
              </a:solidFill>
            </a:endParaRPr>
          </a:p>
          <a:p>
            <a:pPr marL="914400" lvl="1" indent="-342900" algn="just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pPr>
            <a:r>
              <a:rPr lang="ru-RU" b="1"/>
              <a:t>не меньше</a:t>
            </a:r>
            <a:r>
              <a:rPr lang="ru-RU"/>
              <a:t> - </a:t>
            </a:r>
            <a:r>
              <a:rPr lang="ru-RU">
                <a:solidFill>
                  <a:schemeClr val="dk1"/>
                </a:solidFill>
              </a:rPr>
              <a:t>если значение счетчика </a:t>
            </a:r>
            <a:r>
              <a:rPr lang="ru-RU" b="1">
                <a:solidFill>
                  <a:schemeClr val="dk1"/>
                </a:solidFill>
              </a:rPr>
              <a:t>не меньше</a:t>
            </a:r>
            <a:r>
              <a:rPr lang="ru-RU">
                <a:solidFill>
                  <a:schemeClr val="dk1"/>
                </a:solidFill>
              </a:rPr>
              <a:t> предела оборотов, программа выполняется дальше</a:t>
            </a:r>
            <a:endParaRPr/>
          </a:p>
        </p:txBody>
      </p:sp>
      <p:sp>
        <p:nvSpPr>
          <p:cNvPr id="761" name="Google Shape;761;g24cd92e4b7c_0_60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Блок “Ждать энкодер”</a:t>
            </a:r>
            <a:endParaRPr/>
          </a:p>
        </p:txBody>
      </p:sp>
      <p:sp>
        <p:nvSpPr>
          <p:cNvPr id="762" name="Google Shape;762;g24cd92e4b7c_0_60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pic>
        <p:nvPicPr>
          <p:cNvPr id="763" name="Google Shape;763;g24cd92e4b7c_0_6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902275" y="2521450"/>
            <a:ext cx="3736424" cy="2586425"/>
          </a:xfrm>
          <a:prstGeom prst="rect">
            <a:avLst/>
          </a:prstGeom>
          <a:noFill/>
          <a:ln>
            <a:noFill/>
          </a:ln>
        </p:spPr>
      </p:pic>
      <p:sp>
        <p:nvSpPr>
          <p:cNvPr id="764" name="Google Shape;764;g24cd92e4b7c_0_60"/>
          <p:cNvSpPr txBox="1"/>
          <p:nvPr/>
        </p:nvSpPr>
        <p:spPr bwMode="auto">
          <a:xfrm>
            <a:off x="902275" y="1126000"/>
            <a:ext cx="91338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Блок </a:t>
            </a:r>
            <a:r>
              <a:rPr lang="ru-RU" sz="2200" b="1" i="1">
                <a:latin typeface="Calibri"/>
                <a:ea typeface="Calibri"/>
                <a:cs typeface="Calibri"/>
              </a:rPr>
              <a:t>Ждать энкодер</a:t>
            </a:r>
            <a:r>
              <a:rPr lang="ru-RU" sz="2200">
                <a:latin typeface="Calibri"/>
                <a:ea typeface="Calibri"/>
                <a:cs typeface="Calibri"/>
              </a:rPr>
              <a:t> ожидает, когда на указанном энкодере накопится указанное значение счетчика.</a:t>
            </a:r>
            <a:endParaRPr sz="22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2" name="Google Shape;782;g24cd92e4b7c_0_212"/>
          <p:cNvSpPr txBox="1">
            <a:spLocks noGrp="1"/>
          </p:cNvSpPr>
          <p:nvPr>
            <p:ph type="body" idx="1"/>
          </p:nvPr>
        </p:nvSpPr>
        <p:spPr bwMode="auto">
          <a:xfrm>
            <a:off x="5828024" y="2413875"/>
            <a:ext cx="4958700" cy="1923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Блок </a:t>
            </a:r>
            <a:r>
              <a:rPr lang="ru-RU" b="1" i="1"/>
              <a:t>Моторы стоп</a:t>
            </a:r>
            <a:r>
              <a:rPr lang="ru-RU"/>
              <a:t> используется для остановки моторов.</a:t>
            </a:r>
            <a:endParaRPr/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В режиме по умолчанию этот блок выключает моторы, указанные в свойстве </a:t>
            </a:r>
            <a:r>
              <a:rPr lang="ru-RU" b="1" i="1"/>
              <a:t>Порты</a:t>
            </a:r>
            <a:r>
              <a:rPr lang="ru-RU"/>
              <a:t> через запятую.</a:t>
            </a:r>
            <a:endParaRPr/>
          </a:p>
        </p:txBody>
      </p:sp>
      <p:sp>
        <p:nvSpPr>
          <p:cNvPr id="783" name="Google Shape;783;g24cd92e4b7c_0_212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pPr>
            <a:r>
              <a:rPr lang="ru-RU"/>
              <a:t>Блок “Моторы стоп”</a:t>
            </a:r>
            <a:endParaRPr/>
          </a:p>
        </p:txBody>
      </p:sp>
      <p:pic>
        <p:nvPicPr>
          <p:cNvPr id="784" name="Google Shape;784;g24cd92e4b7c_0_21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516325" y="2108842"/>
            <a:ext cx="3314700" cy="253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7" name="Google Shape;777;g24cd92e4b7c_0_66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Энкодерная модель движения</a:t>
            </a:r>
            <a:endParaRPr/>
          </a:p>
        </p:txBody>
      </p:sp>
      <p:sp>
        <p:nvSpPr>
          <p:cNvPr id="778" name="Google Shape;778;g24cd92e4b7c_0_66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pic>
        <p:nvPicPr>
          <p:cNvPr id="779" name="Google Shape;779;g24cd92e4b7c_0_66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184063" y="3334379"/>
            <a:ext cx="7823874" cy="25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g24cd92e4b7c_0_66"/>
          <p:cNvSpPr/>
          <p:nvPr/>
        </p:nvSpPr>
        <p:spPr bwMode="auto">
          <a:xfrm>
            <a:off x="838125" y="1775775"/>
            <a:ext cx="6937200" cy="1060800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781" name="Google Shape;781;g24cd92e4b7c_0_66"/>
          <p:cNvSpPr txBox="1"/>
          <p:nvPr/>
        </p:nvSpPr>
        <p:spPr bwMode="auto">
          <a:xfrm>
            <a:off x="838125" y="1770550"/>
            <a:ext cx="69372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👉</a:t>
            </a:r>
            <a:r>
              <a:rPr lang="ru-RU" sz="2200" b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Важно!</a:t>
            </a: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В блоках </a:t>
            </a:r>
            <a:r>
              <a:rPr lang="ru-RU" sz="2200" b="1" i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Сбросить энкодер</a:t>
            </a: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и </a:t>
            </a:r>
            <a:r>
              <a:rPr lang="ru-RU" sz="2200" b="1" i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Ждать энкодер</a:t>
            </a: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должен быть указан </a:t>
            </a:r>
            <a:r>
              <a:rPr lang="ru-RU" sz="2200" b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один и тот же порт</a:t>
            </a: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.</a:t>
            </a:r>
            <a:endParaRPr sz="2200" b="1" i="1">
              <a:latin typeface="Calibri"/>
              <a:ea typeface="Calibri"/>
              <a:cs typeface="Calibri"/>
            </a:endParaRPr>
          </a:p>
        </p:txBody>
      </p:sp>
      <p:sp>
        <p:nvSpPr>
          <p:cNvPr id="782" name="Google Shape;782;g24cd92e4b7c_0_66"/>
          <p:cNvSpPr/>
          <p:nvPr/>
        </p:nvSpPr>
        <p:spPr bwMode="auto">
          <a:xfrm>
            <a:off x="2121650" y="3334375"/>
            <a:ext cx="1551600" cy="512100"/>
          </a:xfrm>
          <a:prstGeom prst="ellipse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783" name="Google Shape;783;g24cd92e4b7c_0_66"/>
          <p:cNvSpPr/>
          <p:nvPr/>
        </p:nvSpPr>
        <p:spPr bwMode="auto">
          <a:xfrm>
            <a:off x="6690875" y="3352800"/>
            <a:ext cx="1551600" cy="512100"/>
          </a:xfrm>
          <a:prstGeom prst="ellipse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9" name="Google Shape;789;g24cd92e4b7c_0_178"/>
          <p:cNvSpPr txBox="1">
            <a:spLocks noGrp="1"/>
          </p:cNvSpPr>
          <p:nvPr>
            <p:ph type="body" idx="1"/>
          </p:nvPr>
        </p:nvSpPr>
        <p:spPr bwMode="auto">
          <a:xfrm>
            <a:off x="890725" y="1249150"/>
            <a:ext cx="10623299" cy="1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/>
              <a:t>Попробуйте изменить скорость в блоках движения вперед. Что изменилось в движении робота? Попробуйте изменить предел оборота энкодеров.  Как изменилось движение робота?</a:t>
            </a:r>
            <a:endParaRPr/>
          </a:p>
        </p:txBody>
      </p:sp>
      <p:sp>
        <p:nvSpPr>
          <p:cNvPr id="790" name="Google Shape;790;g24cd92e4b7c_0_178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200"/>
              <a:t>Пример </a:t>
            </a:r>
            <a:r>
              <a:rPr lang="ru-RU" sz="3200"/>
              <a:t>aroundTheCorner_encoder</a:t>
            </a:r>
            <a:endParaRPr sz="3200"/>
          </a:p>
        </p:txBody>
      </p:sp>
      <p:pic>
        <p:nvPicPr>
          <p:cNvPr id="791" name="Google Shape;791;g24cd92e4b7c_0_178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52400" y="2409750"/>
            <a:ext cx="11887202" cy="2762100"/>
          </a:xfrm>
          <a:prstGeom prst="rect">
            <a:avLst/>
          </a:prstGeom>
          <a:noFill/>
          <a:ln>
            <a:noFill/>
          </a:ln>
        </p:spPr>
      </p:pic>
      <p:sp>
        <p:nvSpPr>
          <p:cNvPr id="792" name="Google Shape;792;g24cd92e4b7c_0_178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6" name="Google Shape;476;g232a3a3a922_0_89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477" name="Google Shape;477;g232a3a3a922_0_89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Запуск среды</a:t>
            </a:r>
            <a:endParaRPr/>
          </a:p>
        </p:txBody>
      </p:sp>
      <p:pic>
        <p:nvPicPr>
          <p:cNvPr id="478" name="Google Shape;478;g232a3a3a922_0_89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2199" y="1528452"/>
            <a:ext cx="7148573" cy="3834901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g232a3a3a922_0_89"/>
          <p:cNvSpPr/>
          <p:nvPr/>
        </p:nvSpPr>
        <p:spPr bwMode="auto">
          <a:xfrm>
            <a:off x="7255500" y="2867250"/>
            <a:ext cx="3882600" cy="2936400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480" name="Google Shape;480;g232a3a3a922_0_89"/>
          <p:cNvSpPr txBox="1">
            <a:spLocks noGrp="1"/>
          </p:cNvSpPr>
          <p:nvPr>
            <p:ph type="body" idx="1"/>
          </p:nvPr>
        </p:nvSpPr>
        <p:spPr bwMode="auto">
          <a:xfrm>
            <a:off x="7263100" y="2884800"/>
            <a:ext cx="3889200" cy="2932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После запуска программы TRIK Studio откроется</a:t>
            </a:r>
            <a:r>
              <a:rPr lang="ru-RU" b="1" i="1"/>
              <a:t> главное окно</a:t>
            </a:r>
            <a:r>
              <a:rPr lang="ru-RU"/>
              <a:t>. В нем:</a:t>
            </a:r>
            <a:endParaRPr/>
          </a:p>
          <a:p>
            <a:pPr marL="457200" lvl="0" indent="-368300" algn="l">
              <a:spcBef>
                <a:spcPts val="1000"/>
              </a:spcBef>
              <a:spcAft>
                <a:spcPts val="0"/>
              </a:spcAft>
              <a:buSzPts val="2200"/>
              <a:buFont typeface="Calibri"/>
              <a:buChar char="●"/>
              <a:defRPr/>
            </a:pPr>
            <a:r>
              <a:rPr lang="ru-RU"/>
              <a:t>отображаются </a:t>
            </a:r>
            <a:r>
              <a:rPr lang="ru-RU" b="1" i="1"/>
              <a:t>последние открытые проекты</a:t>
            </a:r>
            <a:endParaRPr b="1" i="1"/>
          </a:p>
          <a:p>
            <a:pPr marL="457200" lvl="0" indent="-368300" algn="l">
              <a:spcBef>
                <a:spcPts val="0"/>
              </a:spcBef>
              <a:spcAft>
                <a:spcPts val="0"/>
              </a:spcAft>
              <a:buSzPts val="2200"/>
              <a:buFont typeface="Calibri"/>
              <a:buChar char="●"/>
              <a:defRPr/>
            </a:pPr>
            <a:r>
              <a:rPr lang="ru-RU"/>
              <a:t>крупные кнопки для создания нового проекта и открытия существующие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8" name="Google Shape;798;g24cd92e4b7c_0_72"/>
          <p:cNvSpPr txBox="1">
            <a:spLocks noGrp="1"/>
          </p:cNvSpPr>
          <p:nvPr>
            <p:ph type="body" idx="1"/>
          </p:nvPr>
        </p:nvSpPr>
        <p:spPr bwMode="auto">
          <a:xfrm>
            <a:off x="786425" y="1092975"/>
            <a:ext cx="10140300" cy="1733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/>
              <a:t>Разберем пример </a:t>
            </a:r>
            <a:r>
              <a:rPr lang="ru-RU" b="1" i="1"/>
              <a:t>touchObstacle_distanceSensor.  </a:t>
            </a:r>
            <a:r>
              <a:rPr lang="ru-RU"/>
              <a:t>Откройте пример, рассмотрите поле в отладке и запустите пример.</a:t>
            </a:r>
            <a:endParaRPr/>
          </a:p>
          <a:p>
            <a:pPr marL="0" lvl="0" indent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/>
              <a:t>К роботу подключен датчик расстояния ИК к порту А1. Робот проверяет расстояние до стены и едет вперед, пока расстояние больше 30, затем едет назад в течении секунды.</a:t>
            </a:r>
            <a:endParaRPr/>
          </a:p>
        </p:txBody>
      </p:sp>
      <p:sp>
        <p:nvSpPr>
          <p:cNvPr id="799" name="Google Shape;799;g24cd92e4b7c_0_72"/>
          <p:cNvSpPr txBox="1">
            <a:spLocks noGrp="1"/>
          </p:cNvSpPr>
          <p:nvPr>
            <p:ph type="title"/>
          </p:nvPr>
        </p:nvSpPr>
        <p:spPr bwMode="auto">
          <a:xfrm>
            <a:off x="786425" y="377100"/>
            <a:ext cx="8927700" cy="61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100"/>
              <a:t>Пример touchObstacle_distanceSensor</a:t>
            </a:r>
            <a:endParaRPr sz="3100"/>
          </a:p>
        </p:txBody>
      </p:sp>
      <p:sp>
        <p:nvSpPr>
          <p:cNvPr id="800" name="Google Shape;800;g24cd92e4b7c_0_72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pic>
        <p:nvPicPr>
          <p:cNvPr id="801" name="Google Shape;801;g24cd92e4b7c_0_7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76475" y="2932325"/>
            <a:ext cx="6365426" cy="324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2" name="Google Shape;802;g24cd92e4b7c_0_72"/>
          <p:cNvPicPr/>
          <p:nvPr/>
        </p:nvPicPr>
        <p:blipFill>
          <a:blip r:embed="rId3">
            <a:alphaModFix/>
          </a:blip>
          <a:srcRect l="9485" t="7330" r="0" b="0"/>
          <a:stretch/>
        </p:blipFill>
        <p:spPr bwMode="auto">
          <a:xfrm>
            <a:off x="7241875" y="2932325"/>
            <a:ext cx="3684873" cy="3249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8" name="Google Shape;808;g24cd92e4b7c_0_78"/>
          <p:cNvSpPr txBox="1">
            <a:spLocks noGrp="1"/>
          </p:cNvSpPr>
          <p:nvPr>
            <p:ph type="body" idx="1"/>
          </p:nvPr>
        </p:nvSpPr>
        <p:spPr bwMode="auto">
          <a:xfrm>
            <a:off x="838125" y="2360700"/>
            <a:ext cx="4272000" cy="311369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 b="1"/>
              <a:t>Проверить подключение датчиков в 2D</a:t>
            </a:r>
            <a:r>
              <a:rPr lang="ru-RU"/>
              <a:t> можно в режиме отладки под дисплеем. </a:t>
            </a:r>
            <a:endParaRPr/>
          </a:p>
          <a:p>
            <a:pPr marL="0" lvl="0" indent="0" algn="just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/>
              <a:t>Напротив каждого названия порта из выпадающего меню можно выбрать датчик и подключить.</a:t>
            </a:r>
            <a:endParaRPr/>
          </a:p>
        </p:txBody>
      </p:sp>
      <p:sp>
        <p:nvSpPr>
          <p:cNvPr id="809" name="Google Shape;809;g24cd92e4b7c_0_78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Подключение датчиков в 2D</a:t>
            </a:r>
            <a:endParaRPr/>
          </a:p>
        </p:txBody>
      </p:sp>
      <p:sp>
        <p:nvSpPr>
          <p:cNvPr id="810" name="Google Shape;810;g24cd92e4b7c_0_78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pic>
        <p:nvPicPr>
          <p:cNvPr id="811" name="Google Shape;811;g24cd92e4b7c_0_78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317950" y="1303125"/>
            <a:ext cx="5699450" cy="4739200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Google Shape;812;g24cd92e4b7c_0_78"/>
          <p:cNvSpPr/>
          <p:nvPr/>
        </p:nvSpPr>
        <p:spPr bwMode="auto">
          <a:xfrm>
            <a:off x="8193500" y="4263975"/>
            <a:ext cx="1148100" cy="1510200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7" name="Google Shape;817;g24cd92e4b7c_0_203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818" name="Google Shape;818;g24cd92e4b7c_0_203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sz="3200"/>
              <a:t>Считывание показаний датчиков</a:t>
            </a:r>
            <a:endParaRPr sz="3200"/>
          </a:p>
        </p:txBody>
      </p:sp>
      <p:sp>
        <p:nvSpPr>
          <p:cNvPr id="819" name="Google Shape;819;g24cd92e4b7c_0_203"/>
          <p:cNvSpPr txBox="1">
            <a:spLocks noGrp="1"/>
          </p:cNvSpPr>
          <p:nvPr>
            <p:ph type="body" idx="1"/>
          </p:nvPr>
        </p:nvSpPr>
        <p:spPr bwMode="auto">
          <a:xfrm>
            <a:off x="838125" y="1781450"/>
            <a:ext cx="3952200" cy="4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Наблюдать за показаниями датчиков в 2D можно </a:t>
            </a:r>
            <a:r>
              <a:rPr lang="ru-RU" b="1"/>
              <a:t>в реальном времени в отладке в таблице. </a:t>
            </a:r>
            <a:endParaRPr b="1"/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Значения датчиков хранятся в сенсорных переменных. </a:t>
            </a:r>
            <a:endParaRPr/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Сенсор, подключенный к порту А1 - в переменной </a:t>
            </a:r>
            <a:r>
              <a:rPr lang="ru-RU" b="1" i="1"/>
              <a:t>sensorA1</a:t>
            </a:r>
            <a:r>
              <a:rPr lang="ru-RU"/>
              <a:t>. </a:t>
            </a:r>
            <a:r>
              <a:rPr lang="ru-RU">
                <a:solidFill>
                  <a:schemeClr val="dk1"/>
                </a:solidFill>
              </a:rPr>
              <a:t>Сенсор, подключенный к порту А2 - в переменной </a:t>
            </a:r>
            <a:r>
              <a:rPr lang="ru-RU" b="1" i="1">
                <a:solidFill>
                  <a:schemeClr val="dk1"/>
                </a:solidFill>
              </a:rPr>
              <a:t>sensorA2</a:t>
            </a:r>
            <a:r>
              <a:rPr lang="ru-RU">
                <a:solidFill>
                  <a:schemeClr val="dk1"/>
                </a:solidFill>
              </a:rPr>
              <a:t> и так далее. </a:t>
            </a:r>
            <a:endParaRPr/>
          </a:p>
        </p:txBody>
      </p:sp>
      <p:pic>
        <p:nvPicPr>
          <p:cNvPr id="820" name="Google Shape;820;g24cd92e4b7c_0_20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066800" y="1141492"/>
            <a:ext cx="5773448" cy="5062458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g24cd92e4b7c_0_203"/>
          <p:cNvSpPr/>
          <p:nvPr/>
        </p:nvSpPr>
        <p:spPr bwMode="auto">
          <a:xfrm>
            <a:off x="9289975" y="4181225"/>
            <a:ext cx="1479300" cy="1675800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7" name="Google Shape;827;g24cd92e4b7c_0_84"/>
          <p:cNvSpPr txBox="1">
            <a:spLocks noGrp="1"/>
          </p:cNvSpPr>
          <p:nvPr>
            <p:ph type="title"/>
          </p:nvPr>
        </p:nvSpPr>
        <p:spPr bwMode="auto">
          <a:xfrm>
            <a:off x="761925" y="377100"/>
            <a:ext cx="8886300" cy="61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-RU" sz="3000"/>
              <a:t>Пример touchObstacle_distanceSensor</a:t>
            </a:r>
            <a:endParaRPr sz="3000"/>
          </a:p>
        </p:txBody>
      </p:sp>
      <p:sp>
        <p:nvSpPr>
          <p:cNvPr id="828" name="Google Shape;828;g24cd92e4b7c_0_8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pic>
        <p:nvPicPr>
          <p:cNvPr id="829" name="Google Shape;829;g24cd92e4b7c_0_84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827638" y="2571050"/>
            <a:ext cx="7059674" cy="3603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0" name="Google Shape;830;g24cd92e4b7c_0_84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8469075" y="2367950"/>
            <a:ext cx="2902627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831" name="Google Shape;831;g24cd92e4b7c_0_84"/>
          <p:cNvSpPr txBox="1"/>
          <p:nvPr/>
        </p:nvSpPr>
        <p:spPr bwMode="auto">
          <a:xfrm>
            <a:off x="1190675" y="1247575"/>
            <a:ext cx="96717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В этом примере к одному из блоков прикреплен комментарий. </a:t>
            </a:r>
            <a:r>
              <a:rPr lang="ru-RU" sz="2200" b="1" i="1">
                <a:latin typeface="Calibri"/>
                <a:ea typeface="Calibri"/>
                <a:cs typeface="Calibri"/>
              </a:rPr>
              <a:t>Комментарии</a:t>
            </a:r>
            <a:r>
              <a:rPr lang="ru-RU" sz="2200">
                <a:latin typeface="Calibri"/>
                <a:ea typeface="Calibri"/>
                <a:cs typeface="Calibri"/>
              </a:rPr>
              <a:t> удобно использовать для пояснения отдельных блоков или фрагментов кода. </a:t>
            </a:r>
            <a:endParaRPr sz="2200">
              <a:latin typeface="Calibri"/>
              <a:ea typeface="Calibri"/>
              <a:cs typeface="Calibri"/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У блока </a:t>
            </a:r>
            <a:r>
              <a:rPr lang="ru-RU" sz="2200" b="1" i="1">
                <a:latin typeface="Calibri"/>
                <a:ea typeface="Calibri"/>
                <a:cs typeface="Calibri"/>
              </a:rPr>
              <a:t>Комментарий</a:t>
            </a:r>
            <a:r>
              <a:rPr lang="ru-RU" sz="2200">
                <a:latin typeface="Calibri"/>
                <a:ea typeface="Calibri"/>
                <a:cs typeface="Calibri"/>
              </a:rPr>
              <a:t> не должно быть входящих связей.</a:t>
            </a:r>
            <a:endParaRPr sz="2200">
              <a:latin typeface="Calibri"/>
              <a:ea typeface="Calibri"/>
              <a:cs typeface="Calibri"/>
            </a:endParaRPr>
          </a:p>
        </p:txBody>
      </p:sp>
      <p:sp>
        <p:nvSpPr>
          <p:cNvPr id="832" name="Google Shape;832;g24cd92e4b7c_0_84"/>
          <p:cNvSpPr/>
          <p:nvPr/>
        </p:nvSpPr>
        <p:spPr bwMode="auto">
          <a:xfrm>
            <a:off x="2028550" y="2629650"/>
            <a:ext cx="5854800" cy="1158599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cxnSp>
        <p:nvCxnSpPr>
          <p:cNvPr id="833" name="Google Shape;833;g24cd92e4b7c_0_84"/>
          <p:cNvCxnSpPr>
            <a:cxnSpLocks/>
            <a:endCxn id="832" idx="3"/>
          </p:cNvCxnSpPr>
          <p:nvPr/>
        </p:nvCxnSpPr>
        <p:spPr bwMode="auto">
          <a:xfrm flipH="1">
            <a:off x="7883350" y="2857350"/>
            <a:ext cx="1386000" cy="35160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9" name="Google Shape;839;g24cd92e4b7c_0_90"/>
          <p:cNvSpPr txBox="1">
            <a:spLocks noGrp="1"/>
          </p:cNvSpPr>
          <p:nvPr>
            <p:ph type="body" idx="1"/>
          </p:nvPr>
        </p:nvSpPr>
        <p:spPr bwMode="auto">
          <a:xfrm>
            <a:off x="4511075" y="2095125"/>
            <a:ext cx="6682200" cy="3917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/>
              <a:t>У блока </a:t>
            </a:r>
            <a:r>
              <a:rPr lang="ru-RU" b="1" i="1"/>
              <a:t>Ждать датчик расстояния ИК </a:t>
            </a:r>
            <a:r>
              <a:rPr lang="ru-RU"/>
              <a:t>есть три свойства:</a:t>
            </a:r>
            <a:endParaRPr/>
          </a:p>
          <a:p>
            <a: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-RU" b="1"/>
              <a:t>порт </a:t>
            </a:r>
            <a:r>
              <a:rPr lang="ru-RU"/>
              <a:t>- указываем аналоговый порт, к которому подключается датчик расстояния ИК</a:t>
            </a:r>
            <a:endParaRPr/>
          </a:p>
          <a:p>
            <a: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-RU" b="1"/>
              <a:t>расстояние</a:t>
            </a:r>
            <a:r>
              <a:rPr lang="ru-RU"/>
              <a:t> - расстояние, на котором срабатывает блок</a:t>
            </a:r>
            <a:endParaRPr/>
          </a:p>
          <a:p>
            <a: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-RU" b="1"/>
              <a:t>считанное значение</a:t>
            </a:r>
            <a:r>
              <a:rPr lang="ru-RU"/>
              <a:t> - принимает значения: больше, меньше, не больше, не меньше. Это свойство работает аналогично свойству в блоке </a:t>
            </a:r>
            <a:r>
              <a:rPr lang="ru-RU" b="1" i="1"/>
              <a:t>Ждать энкодер</a:t>
            </a:r>
            <a:endParaRPr b="1" i="1"/>
          </a:p>
        </p:txBody>
      </p:sp>
      <p:sp>
        <p:nvSpPr>
          <p:cNvPr id="840" name="Google Shape;840;g24cd92e4b7c_0_90"/>
          <p:cNvSpPr txBox="1">
            <a:spLocks noGrp="1"/>
          </p:cNvSpPr>
          <p:nvPr>
            <p:ph type="title"/>
          </p:nvPr>
        </p:nvSpPr>
        <p:spPr bwMode="auto">
          <a:xfrm>
            <a:off x="838124" y="377092"/>
            <a:ext cx="9391725" cy="61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200"/>
              <a:t>Блок “Ждать датчик расстояния ИК”</a:t>
            </a:r>
            <a:endParaRPr sz="3200"/>
          </a:p>
        </p:txBody>
      </p:sp>
      <p:sp>
        <p:nvSpPr>
          <p:cNvPr id="841" name="Google Shape;841;g24cd92e4b7c_0_90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pic>
        <p:nvPicPr>
          <p:cNvPr id="842" name="Google Shape;842;g24cd92e4b7c_0_90"/>
          <p:cNvPicPr/>
          <p:nvPr/>
        </p:nvPicPr>
        <p:blipFill>
          <a:blip r:embed="rId2">
            <a:alphaModFix/>
          </a:blip>
          <a:srcRect l="4045" t="0" r="5456" b="0"/>
          <a:stretch/>
        </p:blipFill>
        <p:spPr bwMode="auto">
          <a:xfrm>
            <a:off x="983825" y="2592350"/>
            <a:ext cx="3258325" cy="2314575"/>
          </a:xfrm>
          <a:prstGeom prst="rect">
            <a:avLst/>
          </a:prstGeom>
          <a:noFill/>
          <a:ln>
            <a:noFill/>
          </a:ln>
        </p:spPr>
      </p:pic>
      <p:sp>
        <p:nvSpPr>
          <p:cNvPr id="843" name="Google Shape;843;g24cd92e4b7c_0_90"/>
          <p:cNvSpPr txBox="1"/>
          <p:nvPr/>
        </p:nvSpPr>
        <p:spPr bwMode="auto">
          <a:xfrm>
            <a:off x="838125" y="1233225"/>
            <a:ext cx="90933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Блок </a:t>
            </a:r>
            <a:r>
              <a:rPr lang="ru-RU" sz="2200" b="1" i="1">
                <a:latin typeface="Calibri"/>
                <a:ea typeface="Calibri"/>
                <a:cs typeface="Calibri"/>
              </a:rPr>
              <a:t>Ждать датчик расстояния ИК</a:t>
            </a:r>
            <a:r>
              <a:rPr lang="ru-RU" sz="2200">
                <a:latin typeface="Calibri"/>
                <a:ea typeface="Calibri"/>
                <a:cs typeface="Calibri"/>
              </a:rPr>
              <a:t> ожидает определенное значение датчика расстояния.</a:t>
            </a:r>
            <a:endParaRPr sz="22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9" name="Google Shape;849;g24cd92e4b7c_0_96"/>
          <p:cNvSpPr txBox="1">
            <a:spLocks noGrp="1"/>
          </p:cNvSpPr>
          <p:nvPr>
            <p:ph type="body" idx="1"/>
          </p:nvPr>
        </p:nvSpPr>
        <p:spPr bwMode="auto">
          <a:xfrm>
            <a:off x="838125" y="1243575"/>
            <a:ext cx="10515600" cy="128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/>
              <a:t>В примере используется </a:t>
            </a:r>
            <a:r>
              <a:rPr lang="ru-RU" b="1" i="1"/>
              <a:t>бесконечный цикл</a:t>
            </a:r>
            <a:r>
              <a:rPr lang="ru-RU"/>
              <a:t>. Чтобы его создать, стрелка от блока таймера переходит не на блок </a:t>
            </a:r>
            <a:r>
              <a:rPr lang="ru-RU" b="1" i="1"/>
              <a:t>Конец</a:t>
            </a:r>
            <a:r>
              <a:rPr lang="ru-RU"/>
              <a:t>, а на начало алгоритма, блок </a:t>
            </a:r>
            <a:r>
              <a:rPr lang="ru-RU" b="1" i="1"/>
              <a:t>Моторы вперед</a:t>
            </a:r>
            <a:r>
              <a:rPr lang="ru-RU"/>
              <a:t>. Таким образом алгоритм зацикливается.</a:t>
            </a:r>
            <a:endParaRPr/>
          </a:p>
        </p:txBody>
      </p:sp>
      <p:sp>
        <p:nvSpPr>
          <p:cNvPr id="850" name="Google Shape;850;g24cd92e4b7c_0_96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Бесконечный цикл</a:t>
            </a:r>
            <a:endParaRPr/>
          </a:p>
        </p:txBody>
      </p:sp>
      <p:sp>
        <p:nvSpPr>
          <p:cNvPr id="851" name="Google Shape;851;g24cd92e4b7c_0_96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pic>
        <p:nvPicPr>
          <p:cNvPr id="852" name="Google Shape;852;g24cd92e4b7c_0_96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358202" y="2526150"/>
            <a:ext cx="7282818" cy="371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8" name="Google Shape;858;g24cd92e4b7c_0_102"/>
          <p:cNvSpPr txBox="1">
            <a:spLocks noGrp="1"/>
          </p:cNvSpPr>
          <p:nvPr>
            <p:ph type="body" idx="1"/>
          </p:nvPr>
        </p:nvSpPr>
        <p:spPr bwMode="auto">
          <a:xfrm>
            <a:off x="838125" y="1104325"/>
            <a:ext cx="10515600" cy="1649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/>
              <a:t>Рассмотрим пример </a:t>
            </a:r>
            <a:r>
              <a:rPr lang="ru-RU" b="1" i="1"/>
              <a:t>touchObstacle_touchSensor</a:t>
            </a:r>
            <a:r>
              <a:rPr lang="ru-RU"/>
              <a:t>. </a:t>
            </a:r>
            <a:r>
              <a:rPr lang="ru-RU">
                <a:solidFill>
                  <a:schemeClr val="dk1"/>
                </a:solidFill>
              </a:rPr>
              <a:t>Откройте пример, рассмотрите поле в отладке и запустите пример.</a:t>
            </a:r>
            <a:endParaRPr>
              <a:solidFill>
                <a:schemeClr val="dk1"/>
              </a:solidFill>
            </a:endParaRPr>
          </a:p>
          <a:p>
            <a:pPr marL="0" lvl="0" indent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-RU">
                <a:solidFill>
                  <a:schemeClr val="dk1"/>
                </a:solidFill>
              </a:rPr>
              <a:t>К роботу подключен датчик касания к порту А1. Робот едет к стене, а при касании отъезжает назад.</a:t>
            </a:r>
            <a:endParaRPr/>
          </a:p>
        </p:txBody>
      </p:sp>
      <p:sp>
        <p:nvSpPr>
          <p:cNvPr id="859" name="Google Shape;859;g24cd92e4b7c_0_102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200"/>
              <a:t>Пример </a:t>
            </a:r>
            <a:r>
              <a:rPr lang="ru-RU" sz="3200"/>
              <a:t>touchObstacle_touchSensor</a:t>
            </a:r>
            <a:r>
              <a:rPr lang="ru-RU" sz="3200"/>
              <a:t> </a:t>
            </a:r>
            <a:endParaRPr sz="3200"/>
          </a:p>
        </p:txBody>
      </p:sp>
      <p:sp>
        <p:nvSpPr>
          <p:cNvPr id="860" name="Google Shape;860;g24cd92e4b7c_0_102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pic>
        <p:nvPicPr>
          <p:cNvPr id="861" name="Google Shape;861;g24cd92e4b7c_0_10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429875" y="2568967"/>
            <a:ext cx="6724649" cy="316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2" name="Google Shape;862;g24cd92e4b7c_0_10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8358650" y="2568975"/>
            <a:ext cx="2385971" cy="316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8" name="Google Shape;868;g24cd92e4b7c_0_108"/>
          <p:cNvSpPr txBox="1">
            <a:spLocks noGrp="1"/>
          </p:cNvSpPr>
          <p:nvPr>
            <p:ph type="body" idx="1"/>
          </p:nvPr>
        </p:nvSpPr>
        <p:spPr bwMode="auto">
          <a:xfrm>
            <a:off x="5192775" y="2666375"/>
            <a:ext cx="5192700" cy="2012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/>
              <a:t>У блока </a:t>
            </a:r>
            <a:r>
              <a:rPr lang="ru-RU" b="1" i="1"/>
              <a:t>Ждать датчик касания</a:t>
            </a:r>
            <a:r>
              <a:rPr lang="ru-RU"/>
              <a:t> одно свойство: порт. В нем указывается, к какому порту подключен датчик касания.</a:t>
            </a:r>
            <a:endParaRPr/>
          </a:p>
        </p:txBody>
      </p:sp>
      <p:sp>
        <p:nvSpPr>
          <p:cNvPr id="869" name="Google Shape;869;g24cd92e4b7c_0_108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Блок “Ждать датчик касания”</a:t>
            </a:r>
            <a:endParaRPr/>
          </a:p>
        </p:txBody>
      </p:sp>
      <p:sp>
        <p:nvSpPr>
          <p:cNvPr id="870" name="Google Shape;870;g24cd92e4b7c_0_108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pic>
        <p:nvPicPr>
          <p:cNvPr id="871" name="Google Shape;871;g24cd92e4b7c_0_108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954250" y="2133592"/>
            <a:ext cx="2505074" cy="259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9" name="Google Shape;889;g232a3a3a922_0_135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890" name="Google Shape;890;g232a3a3a922_0_135"/>
          <p:cNvSpPr txBox="1">
            <a:spLocks noGrp="1"/>
          </p:cNvSpPr>
          <p:nvPr>
            <p:ph type="title"/>
          </p:nvPr>
        </p:nvSpPr>
        <p:spPr bwMode="auto">
          <a:xfrm>
            <a:off x="877453" y="432508"/>
            <a:ext cx="8809752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sz="3000"/>
              <a:t>Запуск примеров на реальном роботе</a:t>
            </a:r>
            <a:endParaRPr sz="3000"/>
          </a:p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endParaRPr sz="2800"/>
          </a:p>
        </p:txBody>
      </p:sp>
      <p:sp>
        <p:nvSpPr>
          <p:cNvPr id="891" name="Google Shape;891;g232a3a3a922_0_135"/>
          <p:cNvSpPr/>
          <p:nvPr/>
        </p:nvSpPr>
        <p:spPr bwMode="auto">
          <a:xfrm>
            <a:off x="877451" y="1287900"/>
            <a:ext cx="4489737" cy="49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just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  <a:defRPr/>
            </a:pPr>
            <a:r>
              <a:rPr lang="ru-RU" sz="2100" b="1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Шаг 1: </a:t>
            </a:r>
            <a:r>
              <a:rPr lang="ru-RU" sz="210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Подключение к контроллеру ТРИК</a:t>
            </a:r>
            <a:r>
              <a:rPr lang="ru-RU" sz="21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.</a:t>
            </a:r>
            <a:endParaRPr sz="2100" i="0" u="none" strike="noStrike" cap="non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609600" marR="0" lvl="0" indent="-438149" algn="just">
              <a:lnSpc>
                <a:spcPct val="114999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AutoNum type="arabicPeriod"/>
              <a:defRPr/>
            </a:pPr>
            <a:r>
              <a:rPr lang="ru-RU" sz="21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Включите контроллер ТРИК. </a:t>
            </a:r>
            <a:endParaRPr sz="21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609600" marR="0" lvl="0" indent="-438149" algn="just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AutoNum type="arabicPeriod"/>
              <a:defRPr/>
            </a:pPr>
            <a:r>
              <a:rPr lang="ru-RU" sz="21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Выберите в меню: </a:t>
            </a:r>
            <a:r>
              <a:rPr lang="ru-RU" sz="2100" b="1" i="1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Сеть -&gt; </a:t>
            </a:r>
            <a:r>
              <a:rPr lang="ru-RU" sz="2100" b="1" i="1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Wi-Fi</a:t>
            </a:r>
            <a:r>
              <a:rPr lang="ru-RU" sz="2100" b="1" i="1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 точка доступа</a:t>
            </a:r>
            <a:r>
              <a:rPr lang="ru-RU" sz="2100" b="0" i="1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.</a:t>
            </a:r>
            <a:r>
              <a:rPr lang="ru-RU" sz="21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 У Вас откроется страница с параметрами сети.</a:t>
            </a:r>
            <a:endParaRPr sz="21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609600" marR="0" lvl="0" indent="-438149" algn="just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AutoNum type="arabicPeriod"/>
              <a:defRPr/>
            </a:pPr>
            <a:r>
              <a:rPr lang="ru-RU" sz="21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Откройте настройки </a:t>
            </a:r>
            <a:r>
              <a:rPr lang="ru-RU" sz="21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Wi-Fi</a:t>
            </a:r>
            <a:r>
              <a:rPr lang="ru-RU" sz="21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 на компьютере или мобильном устройстве. Найдите сеть с таким названием, введите пароль и подключитесь. </a:t>
            </a:r>
            <a:endParaRPr sz="21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</p:txBody>
      </p:sp>
      <p:pic>
        <p:nvPicPr>
          <p:cNvPr id="892" name="Google Shape;892;g232a3a3a922_0_135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421725" y="1243750"/>
            <a:ext cx="1750232" cy="2540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3" name="Google Shape;893;g232a3a3a922_0_135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6802745" y="2370420"/>
            <a:ext cx="1704630" cy="2439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4" name="Google Shape;894;g232a3a3a922_0_135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5479191" y="3651264"/>
            <a:ext cx="1704630" cy="2478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95" name="Google Shape;895;g232a3a3a922_0_135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619376" y="1287900"/>
            <a:ext cx="2920766" cy="46461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6" name="Google Shape;896;g232a3a3a922_0_135"/>
          <p:cNvCxnSpPr>
            <a:cxnSpLocks/>
          </p:cNvCxnSpPr>
          <p:nvPr/>
        </p:nvCxnSpPr>
        <p:spPr bwMode="auto">
          <a:xfrm>
            <a:off x="6715000" y="3276050"/>
            <a:ext cx="486600" cy="2136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897" name="Google Shape;897;g232a3a3a922_0_135"/>
          <p:cNvCxnSpPr>
            <a:cxnSpLocks/>
          </p:cNvCxnSpPr>
          <p:nvPr/>
        </p:nvCxnSpPr>
        <p:spPr bwMode="auto">
          <a:xfrm flipH="1">
            <a:off x="6809825" y="4225250"/>
            <a:ext cx="510300" cy="3798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2" name="Google Shape;902;g2513f7b1ecf_0_23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903" name="Google Shape;903;g2513f7b1ecf_0_23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sz="3000"/>
              <a:t>Запуск примеров на реальном роботе</a:t>
            </a:r>
            <a:endParaRPr sz="3000"/>
          </a:p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endParaRPr sz="2800"/>
          </a:p>
        </p:txBody>
      </p:sp>
      <p:sp>
        <p:nvSpPr>
          <p:cNvPr id="904" name="Google Shape;904;g2513f7b1ecf_0_23"/>
          <p:cNvSpPr txBox="1">
            <a:spLocks noGrp="1"/>
          </p:cNvSpPr>
          <p:nvPr>
            <p:ph type="body" idx="1"/>
          </p:nvPr>
        </p:nvSpPr>
        <p:spPr bwMode="auto">
          <a:xfrm>
            <a:off x="838125" y="1488900"/>
            <a:ext cx="4824300" cy="9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/>
              <a:t>Шаг 2. </a:t>
            </a:r>
            <a:r>
              <a:rPr lang="ru-RU"/>
              <a:t>Переключение TRIK </a:t>
            </a:r>
            <a:r>
              <a:rPr lang="ru-RU"/>
              <a:t>Studio</a:t>
            </a:r>
            <a:r>
              <a:rPr lang="ru-RU"/>
              <a:t> в режим работы с реальным роботом</a:t>
            </a:r>
            <a:endParaRPr/>
          </a:p>
        </p:txBody>
      </p:sp>
      <p:pic>
        <p:nvPicPr>
          <p:cNvPr id="905" name="Google Shape;905;g2513f7b1ecf_0_2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5875" y="2749088"/>
            <a:ext cx="9620250" cy="2828925"/>
          </a:xfrm>
          <a:prstGeom prst="rect">
            <a:avLst/>
          </a:prstGeom>
          <a:noFill/>
          <a:ln>
            <a:noFill/>
          </a:ln>
        </p:spPr>
      </p:pic>
      <p:sp>
        <p:nvSpPr>
          <p:cNvPr id="906" name="Google Shape;906;g2513f7b1ecf_0_23"/>
          <p:cNvSpPr/>
          <p:nvPr/>
        </p:nvSpPr>
        <p:spPr bwMode="auto">
          <a:xfrm>
            <a:off x="5853525" y="2720988"/>
            <a:ext cx="522600" cy="420600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907" name="Google Shape;907;g2513f7b1ecf_0_23"/>
          <p:cNvSpPr/>
          <p:nvPr/>
        </p:nvSpPr>
        <p:spPr bwMode="auto">
          <a:xfrm>
            <a:off x="6286425" y="1432307"/>
            <a:ext cx="5202900" cy="861900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08" name="Google Shape;908;g2513f7b1ecf_0_23"/>
          <p:cNvSpPr txBox="1"/>
          <p:nvPr/>
        </p:nvSpPr>
        <p:spPr bwMode="auto">
          <a:xfrm>
            <a:off x="6286425" y="1443975"/>
            <a:ext cx="52029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👉</a:t>
            </a:r>
            <a:r>
              <a:rPr lang="ru-RU" sz="2200">
                <a:latin typeface="Calibri"/>
                <a:ea typeface="Calibri"/>
                <a:cs typeface="Calibri"/>
              </a:rPr>
              <a:t>Нажмите кнопку </a:t>
            </a:r>
            <a:r>
              <a:rPr lang="ru-RU" sz="2200" i="1">
                <a:latin typeface="Calibri"/>
                <a:ea typeface="Calibri"/>
                <a:cs typeface="Calibri"/>
              </a:rPr>
              <a:t>TRIK</a:t>
            </a:r>
            <a:r>
              <a:rPr lang="ru-RU" sz="2200">
                <a:latin typeface="Calibri"/>
                <a:ea typeface="Calibri"/>
                <a:cs typeface="Calibri"/>
              </a:rPr>
              <a:t>, чтобы перейти в режим работы с реальным роботом.</a:t>
            </a:r>
            <a:endParaRPr sz="2200" b="1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5" name="Google Shape;485;g232a3a3a922_0_9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486" name="Google Shape;486;g232a3a3a922_0_94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Интерфейс: блочный редактор</a:t>
            </a:r>
            <a:endParaRPr/>
          </a:p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endParaRPr sz="2800"/>
          </a:p>
        </p:txBody>
      </p:sp>
      <p:sp>
        <p:nvSpPr>
          <p:cNvPr id="487" name="Google Shape;487;g232a3a3a922_0_94"/>
          <p:cNvSpPr txBox="1"/>
          <p:nvPr/>
        </p:nvSpPr>
        <p:spPr bwMode="auto">
          <a:xfrm>
            <a:off x="2102475" y="1665850"/>
            <a:ext cx="6834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88" name="Google Shape;488;g232a3a3a922_0_94" descr="Изображение выглядит как текст, карта&#10;&#10;Автоматически созданное описание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19919" y="1130303"/>
            <a:ext cx="9168484" cy="52260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3" name="Google Shape;913;g2513f7b1ecf_0_30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914" name="Google Shape;914;g2513f7b1ecf_0_30"/>
          <p:cNvSpPr txBox="1">
            <a:spLocks noGrp="1"/>
          </p:cNvSpPr>
          <p:nvPr>
            <p:ph type="title"/>
          </p:nvPr>
        </p:nvSpPr>
        <p:spPr bwMode="auto">
          <a:xfrm>
            <a:off x="838198" y="453291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sz="3000"/>
              <a:t>Запуск примеров на реальном роботе</a:t>
            </a:r>
            <a:endParaRPr sz="3000"/>
          </a:p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endParaRPr sz="2800"/>
          </a:p>
        </p:txBody>
      </p:sp>
      <p:sp>
        <p:nvSpPr>
          <p:cNvPr id="917" name="Google Shape;917;g2513f7b1ecf_0_30"/>
          <p:cNvSpPr txBox="1"/>
          <p:nvPr/>
        </p:nvSpPr>
        <p:spPr bwMode="auto">
          <a:xfrm>
            <a:off x="915046" y="2242613"/>
            <a:ext cx="6247910" cy="18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>
                <a:latin typeface="Calibri"/>
                <a:ea typeface="Calibri"/>
                <a:cs typeface="Calibri"/>
              </a:rPr>
              <a:t>Способ 1: </a:t>
            </a:r>
            <a:endParaRPr sz="2400" b="1">
              <a:latin typeface="Calibri"/>
              <a:ea typeface="Calibri"/>
              <a:cs typeface="Calibri"/>
            </a:endParaRPr>
          </a:p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>
                <a:latin typeface="Calibri"/>
                <a:ea typeface="Calibri"/>
                <a:cs typeface="Calibri"/>
              </a:rPr>
              <a:t>Запустить программу напрямую с компьютера. Для этого нажмите на кнопку </a:t>
            </a:r>
            <a:r>
              <a:rPr lang="ru-RU" sz="2400" b="1" i="1">
                <a:latin typeface="Calibri"/>
                <a:ea typeface="Calibri"/>
                <a:cs typeface="Calibri"/>
              </a:rPr>
              <a:t>Пуск</a:t>
            </a:r>
            <a:r>
              <a:rPr lang="ru-RU" sz="2400">
                <a:latin typeface="Calibri"/>
                <a:ea typeface="Calibri"/>
                <a:cs typeface="Calibri"/>
              </a:rPr>
              <a:t>.</a:t>
            </a:r>
            <a:endParaRPr sz="2400">
              <a:latin typeface="Calibri"/>
              <a:ea typeface="Calibri"/>
              <a:cs typeface="Calibri"/>
            </a:endParaRPr>
          </a:p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>
                <a:latin typeface="Calibri"/>
                <a:ea typeface="Calibri"/>
                <a:cs typeface="Calibri"/>
              </a:rPr>
              <a:t>Для остановки работы программы нажмите кнопку </a:t>
            </a:r>
            <a:r>
              <a:rPr lang="ru-RU" sz="2400" b="1" i="1">
                <a:latin typeface="Calibri"/>
                <a:ea typeface="Calibri"/>
                <a:cs typeface="Calibri"/>
              </a:rPr>
              <a:t>Стоп</a:t>
            </a:r>
            <a:r>
              <a:rPr lang="ru-RU" sz="2400">
                <a:latin typeface="Calibri"/>
                <a:ea typeface="Calibri"/>
                <a:cs typeface="Calibri"/>
              </a:rPr>
              <a:t> в TRIK </a:t>
            </a:r>
            <a:r>
              <a:rPr lang="ru-RU" sz="2400">
                <a:latin typeface="Calibri"/>
                <a:ea typeface="Calibri"/>
                <a:cs typeface="Calibri"/>
              </a:rPr>
              <a:t>Studio</a:t>
            </a:r>
            <a:r>
              <a:rPr lang="ru-RU" sz="2400">
                <a:latin typeface="Calibri"/>
                <a:ea typeface="Calibri"/>
                <a:cs typeface="Calibri"/>
              </a:rPr>
              <a:t>. 	</a:t>
            </a:r>
            <a:endParaRPr sz="2400">
              <a:latin typeface="Calibri"/>
              <a:ea typeface="Calibri"/>
              <a:cs typeface="Calibri"/>
            </a:endParaRPr>
          </a:p>
        </p:txBody>
      </p:sp>
      <p:pic>
        <p:nvPicPr>
          <p:cNvPr id="918" name="Google Shape;918;g2513f7b1ecf_0_3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7725000" y="2969038"/>
            <a:ext cx="3628800" cy="1904775"/>
          </a:xfrm>
          <a:prstGeom prst="rect">
            <a:avLst/>
          </a:prstGeom>
          <a:noFill/>
          <a:ln>
            <a:noFill/>
          </a:ln>
        </p:spPr>
      </p:pic>
      <p:sp>
        <p:nvSpPr>
          <p:cNvPr id="919" name="Google Shape;919;g2513f7b1ecf_0_30"/>
          <p:cNvSpPr/>
          <p:nvPr/>
        </p:nvSpPr>
        <p:spPr bwMode="auto">
          <a:xfrm>
            <a:off x="8849100" y="3390425"/>
            <a:ext cx="471600" cy="462600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920" name="Google Shape;920;g2513f7b1ecf_0_30"/>
          <p:cNvSpPr txBox="1"/>
          <p:nvPr/>
        </p:nvSpPr>
        <p:spPr bwMode="auto">
          <a:xfrm>
            <a:off x="9413700" y="4489300"/>
            <a:ext cx="2256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>
                <a:solidFill>
                  <a:srgbClr val="CC0000"/>
                </a:solidFill>
              </a:rPr>
              <a:t>Кнопка </a:t>
            </a:r>
            <a:r>
              <a:rPr lang="ru-RU" b="1" i="1">
                <a:solidFill>
                  <a:srgbClr val="CC0000"/>
                </a:solidFill>
              </a:rPr>
              <a:t>Пуск</a:t>
            </a:r>
            <a:endParaRPr b="1" i="1">
              <a:solidFill>
                <a:srgbClr val="CC0000"/>
              </a:solidFill>
            </a:endParaRPr>
          </a:p>
        </p:txBody>
      </p:sp>
      <p:cxnSp>
        <p:nvCxnSpPr>
          <p:cNvPr id="921" name="Google Shape;921;g2513f7b1ecf_0_30"/>
          <p:cNvCxnSpPr>
            <a:cxnSpLocks/>
          </p:cNvCxnSpPr>
          <p:nvPr/>
        </p:nvCxnSpPr>
        <p:spPr bwMode="auto">
          <a:xfrm rot="10800000">
            <a:off x="9384550" y="3918350"/>
            <a:ext cx="471600" cy="612000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922" name="Google Shape;922;g2513f7b1ecf_0_30"/>
          <p:cNvSpPr/>
          <p:nvPr/>
        </p:nvSpPr>
        <p:spPr bwMode="auto">
          <a:xfrm>
            <a:off x="9384550" y="3390425"/>
            <a:ext cx="471600" cy="462600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923" name="Google Shape;923;g2513f7b1ecf_0_30"/>
          <p:cNvSpPr txBox="1"/>
          <p:nvPr/>
        </p:nvSpPr>
        <p:spPr bwMode="auto">
          <a:xfrm>
            <a:off x="9413700" y="2556649"/>
            <a:ext cx="2256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>
                <a:solidFill>
                  <a:srgbClr val="CC0000"/>
                </a:solidFill>
              </a:rPr>
              <a:t>Кнопка </a:t>
            </a:r>
            <a:r>
              <a:rPr lang="ru-RU" b="1" i="1">
                <a:solidFill>
                  <a:srgbClr val="CC0000"/>
                </a:solidFill>
              </a:rPr>
              <a:t>Стоп</a:t>
            </a:r>
            <a:endParaRPr b="1" i="1">
              <a:solidFill>
                <a:srgbClr val="CC0000"/>
              </a:solidFill>
            </a:endParaRPr>
          </a:p>
        </p:txBody>
      </p:sp>
      <p:cxnSp>
        <p:nvCxnSpPr>
          <p:cNvPr id="924" name="Google Shape;924;g2513f7b1ecf_0_30"/>
          <p:cNvCxnSpPr>
            <a:cxnSpLocks/>
          </p:cNvCxnSpPr>
          <p:nvPr/>
        </p:nvCxnSpPr>
        <p:spPr bwMode="auto">
          <a:xfrm flipH="1">
            <a:off x="9717225" y="2836050"/>
            <a:ext cx="535500" cy="517500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9" name="Google Shape;929;g2572b9da029_0_6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930" name="Google Shape;930;g2572b9da029_0_6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sz="3000"/>
              <a:t>Запуск примеров на реальном роботе</a:t>
            </a:r>
            <a:endParaRPr sz="3000"/>
          </a:p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endParaRPr sz="2800"/>
          </a:p>
        </p:txBody>
      </p:sp>
      <p:sp>
        <p:nvSpPr>
          <p:cNvPr id="931" name="Google Shape;931;g2572b9da029_0_6"/>
          <p:cNvSpPr txBox="1"/>
          <p:nvPr/>
        </p:nvSpPr>
        <p:spPr bwMode="auto">
          <a:xfrm>
            <a:off x="2635875" y="1665850"/>
            <a:ext cx="6834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32" name="Google Shape;932;g2572b9da029_0_6"/>
          <p:cNvSpPr txBox="1">
            <a:spLocks noGrp="1"/>
          </p:cNvSpPr>
          <p:nvPr>
            <p:ph type="body" idx="1"/>
          </p:nvPr>
        </p:nvSpPr>
        <p:spPr bwMode="auto">
          <a:xfrm>
            <a:off x="838200" y="1155850"/>
            <a:ext cx="10515600" cy="8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 Загрузка программы на робота. Запустить программу на роботе можно двумя способами.</a:t>
            </a:r>
            <a:endParaRPr/>
          </a:p>
        </p:txBody>
      </p:sp>
      <p:sp>
        <p:nvSpPr>
          <p:cNvPr id="933" name="Google Shape;933;g2572b9da029_0_6"/>
          <p:cNvSpPr txBox="1"/>
          <p:nvPr/>
        </p:nvSpPr>
        <p:spPr bwMode="auto">
          <a:xfrm>
            <a:off x="838200" y="3200400"/>
            <a:ext cx="10585800" cy="29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 b="1">
                <a:latin typeface="Calibri"/>
                <a:ea typeface="Calibri"/>
                <a:cs typeface="Calibri"/>
              </a:rPr>
              <a:t>Способ 2: </a:t>
            </a:r>
            <a:endParaRPr sz="2200" b="1">
              <a:latin typeface="Calibri"/>
              <a:ea typeface="Calibri"/>
              <a:cs typeface="Calibri"/>
            </a:endParaRPr>
          </a:p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Запустить программу с контроллера. </a:t>
            </a:r>
            <a:endParaRPr sz="2200">
              <a:latin typeface="Calibri"/>
              <a:ea typeface="Calibri"/>
              <a:cs typeface="Calibri"/>
            </a:endParaRPr>
          </a:p>
          <a:p>
            <a:pPr marL="457200" lvl="0" indent="-368300" algn="just">
              <a:spcBef>
                <a:spcPts val="0"/>
              </a:spcBef>
              <a:spcAft>
                <a:spcPts val="0"/>
              </a:spcAft>
              <a:buSzPts val="2200"/>
              <a:buFont typeface="Calibri"/>
              <a:buAutoNum type="arabicPeriod"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Загружаем программу на контроллер при помощи кнопки </a:t>
            </a:r>
            <a:r>
              <a:rPr lang="ru-RU" sz="2200" b="1" i="1">
                <a:latin typeface="Calibri"/>
                <a:ea typeface="Calibri"/>
                <a:cs typeface="Calibri"/>
              </a:rPr>
              <a:t>Загрузить программу</a:t>
            </a:r>
            <a:r>
              <a:rPr lang="ru-RU" sz="2200">
                <a:latin typeface="Calibri"/>
                <a:ea typeface="Calibri"/>
                <a:cs typeface="Calibri"/>
              </a:rPr>
              <a:t>.</a:t>
            </a:r>
            <a:endParaRPr sz="2200">
              <a:latin typeface="Calibri"/>
              <a:ea typeface="Calibri"/>
              <a:cs typeface="Calibri"/>
            </a:endParaRPr>
          </a:p>
          <a:p>
            <a:pPr marL="457200" lvl="0" indent="-368300" algn="just">
              <a:spcBef>
                <a:spcPts val="0"/>
              </a:spcBef>
              <a:spcAft>
                <a:spcPts val="0"/>
              </a:spcAft>
              <a:buSzPts val="2200"/>
              <a:buFont typeface="Calibri"/>
              <a:buAutoNum type="arabicPeriod"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В </a:t>
            </a:r>
            <a:r>
              <a:rPr lang="ru-RU" sz="2200" b="1">
                <a:latin typeface="Calibri"/>
                <a:ea typeface="Calibri"/>
                <a:cs typeface="Calibri"/>
              </a:rPr>
              <a:t>TRIK Studio</a:t>
            </a:r>
            <a:r>
              <a:rPr lang="ru-RU" sz="2200">
                <a:latin typeface="Calibri"/>
                <a:ea typeface="Calibri"/>
                <a:cs typeface="Calibri"/>
              </a:rPr>
              <a:t> появляется новая вкладка с сгенерированной из  диаграммы программы. Там отображается ее название</a:t>
            </a:r>
            <a:endParaRPr sz="2200">
              <a:latin typeface="Calibri"/>
              <a:ea typeface="Calibri"/>
              <a:cs typeface="Calibri"/>
            </a:endParaRPr>
          </a:p>
          <a:p>
            <a:pPr marL="457200" lvl="0" indent="-368300" algn="just">
              <a:spcBef>
                <a:spcPts val="0"/>
              </a:spcBef>
              <a:spcAft>
                <a:spcPts val="0"/>
              </a:spcAft>
              <a:buSzPts val="2200"/>
              <a:buFont typeface="Calibri"/>
              <a:buAutoNum type="arabicPeriod"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На контроллере в перейдите в раздел </a:t>
            </a:r>
            <a:r>
              <a:rPr lang="ru-RU" sz="2200" b="1" i="1">
                <a:latin typeface="Calibri"/>
                <a:ea typeface="Calibri"/>
                <a:cs typeface="Calibri"/>
              </a:rPr>
              <a:t>Файлы</a:t>
            </a:r>
            <a:r>
              <a:rPr lang="ru-RU" sz="2200">
                <a:latin typeface="Calibri"/>
                <a:ea typeface="Calibri"/>
                <a:cs typeface="Calibri"/>
              </a:rPr>
              <a:t> и в списке выберите свою программу. Запустите ее кнопкой </a:t>
            </a:r>
            <a:r>
              <a:rPr lang="ru-RU" sz="2200" b="1" i="1">
                <a:latin typeface="Calibri"/>
                <a:ea typeface="Calibri"/>
                <a:cs typeface="Calibri"/>
              </a:rPr>
              <a:t>Ок </a:t>
            </a:r>
            <a:r>
              <a:rPr lang="ru-RU" sz="2200">
                <a:latin typeface="Calibri"/>
                <a:ea typeface="Calibri"/>
                <a:cs typeface="Calibri"/>
              </a:rPr>
              <a:t>на контроллере. </a:t>
            </a:r>
            <a:endParaRPr sz="2200">
              <a:latin typeface="Calibri"/>
              <a:ea typeface="Calibri"/>
              <a:cs typeface="Calibri"/>
            </a:endParaRPr>
          </a:p>
          <a:p>
            <a:pPr marL="457200" lvl="0" indent="-368300" algn="just">
              <a:spcBef>
                <a:spcPts val="0"/>
              </a:spcBef>
              <a:spcAft>
                <a:spcPts val="0"/>
              </a:spcAft>
              <a:buSzPts val="2200"/>
              <a:buFont typeface="Calibri"/>
              <a:buAutoNum type="arabicPeriod"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Чтобы остановить программу нажмите кнопку выключения контроллера.</a:t>
            </a:r>
            <a:endParaRPr sz="2200">
              <a:latin typeface="Calibri"/>
              <a:ea typeface="Calibri"/>
              <a:cs typeface="Calibri"/>
            </a:endParaRPr>
          </a:p>
        </p:txBody>
      </p:sp>
      <p:pic>
        <p:nvPicPr>
          <p:cNvPr id="934" name="Google Shape;934;g2572b9da029_0_6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3118238" y="1732538"/>
            <a:ext cx="5869575" cy="1610825"/>
          </a:xfrm>
          <a:prstGeom prst="rect">
            <a:avLst/>
          </a:prstGeom>
          <a:noFill/>
          <a:ln>
            <a:noFill/>
          </a:ln>
        </p:spPr>
      </p:pic>
      <p:sp>
        <p:nvSpPr>
          <p:cNvPr id="935" name="Google Shape;935;g2572b9da029_0_6"/>
          <p:cNvSpPr/>
          <p:nvPr/>
        </p:nvSpPr>
        <p:spPr bwMode="auto">
          <a:xfrm>
            <a:off x="3798649" y="2562425"/>
            <a:ext cx="2448000" cy="462600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936" name="Google Shape;936;g2572b9da029_0_6"/>
          <p:cNvSpPr/>
          <p:nvPr/>
        </p:nvSpPr>
        <p:spPr bwMode="auto">
          <a:xfrm>
            <a:off x="7711450" y="2026475"/>
            <a:ext cx="471600" cy="462600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937" name="Google Shape;937;g2572b9da029_0_6"/>
          <p:cNvSpPr txBox="1"/>
          <p:nvPr/>
        </p:nvSpPr>
        <p:spPr bwMode="auto">
          <a:xfrm>
            <a:off x="8776350" y="1551050"/>
            <a:ext cx="1530900" cy="6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i="1">
                <a:solidFill>
                  <a:srgbClr val="CC0000"/>
                </a:solidFill>
              </a:rPr>
              <a:t>Загрузить программу</a:t>
            </a:r>
            <a:endParaRPr b="1" i="1">
              <a:solidFill>
                <a:srgbClr val="CC0000"/>
              </a:solidFill>
            </a:endParaRPr>
          </a:p>
        </p:txBody>
      </p:sp>
      <p:sp>
        <p:nvSpPr>
          <p:cNvPr id="938" name="Google Shape;938;g2572b9da029_0_6"/>
          <p:cNvSpPr txBox="1"/>
          <p:nvPr/>
        </p:nvSpPr>
        <p:spPr bwMode="auto">
          <a:xfrm>
            <a:off x="947550" y="2250050"/>
            <a:ext cx="2256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>
                <a:solidFill>
                  <a:srgbClr val="CC0000"/>
                </a:solidFill>
              </a:rPr>
              <a:t>Название программы</a:t>
            </a:r>
            <a:endParaRPr b="1" i="1">
              <a:solidFill>
                <a:srgbClr val="CC0000"/>
              </a:solidFill>
            </a:endParaRPr>
          </a:p>
        </p:txBody>
      </p:sp>
      <p:cxnSp>
        <p:nvCxnSpPr>
          <p:cNvPr id="939" name="Google Shape;939;g2572b9da029_0_6"/>
          <p:cNvCxnSpPr>
            <a:cxnSpLocks/>
            <a:stCxn id="937" idx="1"/>
          </p:cNvCxnSpPr>
          <p:nvPr/>
        </p:nvCxnSpPr>
        <p:spPr bwMode="auto">
          <a:xfrm flipH="1">
            <a:off x="8182950" y="1900550"/>
            <a:ext cx="593400" cy="349500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40" name="Google Shape;940;g2572b9da029_0_6"/>
          <p:cNvCxnSpPr>
            <a:cxnSpLocks/>
            <a:endCxn id="935" idx="1"/>
          </p:cNvCxnSpPr>
          <p:nvPr/>
        </p:nvCxnSpPr>
        <p:spPr bwMode="auto">
          <a:xfrm>
            <a:off x="2537150" y="2593925"/>
            <a:ext cx="1261500" cy="199800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45" name="Google Shape;945;g2513f7b1ecf_0_50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946" name="Google Shape;946;g2513f7b1ecf_0_50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Запуск примеров с датчиками</a:t>
            </a:r>
            <a:endParaRPr/>
          </a:p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endParaRPr sz="2800"/>
          </a:p>
        </p:txBody>
      </p:sp>
      <p:sp>
        <p:nvSpPr>
          <p:cNvPr id="947" name="Google Shape;947;g2513f7b1ecf_0_50"/>
          <p:cNvSpPr txBox="1"/>
          <p:nvPr/>
        </p:nvSpPr>
        <p:spPr bwMode="auto">
          <a:xfrm>
            <a:off x="2102475" y="1665850"/>
            <a:ext cx="6834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48" name="Google Shape;948;g2513f7b1ecf_0_50"/>
          <p:cNvSpPr txBox="1">
            <a:spLocks noGrp="1"/>
          </p:cNvSpPr>
          <p:nvPr>
            <p:ph type="body" idx="1"/>
          </p:nvPr>
        </p:nvSpPr>
        <p:spPr bwMode="auto">
          <a:xfrm>
            <a:off x="775387" y="1205426"/>
            <a:ext cx="5621662" cy="4786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>
            <a:norm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Перед запуском программ с датчиками, подключите датчики к контроллеру.</a:t>
            </a:r>
            <a:endParaRPr/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Вспомним схему подключения датчиков:</a:t>
            </a:r>
            <a:endParaRPr/>
          </a:p>
          <a:p>
            <a:pPr marL="457200" lvl="0" indent="-34290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-RU"/>
              <a:t>датчик расстояния ИК - </a:t>
            </a:r>
            <a:r>
              <a:rPr lang="ru-RU" b="1"/>
              <a:t>А1, А2</a:t>
            </a:r>
            <a:r>
              <a:rPr lang="ru-RU"/>
              <a:t>;</a:t>
            </a:r>
            <a:endParaRPr/>
          </a:p>
          <a:p>
            <a:pPr marL="457200" lvl="0" indent="-3429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-RU"/>
              <a:t>датчик касания - </a:t>
            </a:r>
            <a:r>
              <a:rPr lang="ru-RU" b="1"/>
              <a:t>А3, А4</a:t>
            </a:r>
            <a:r>
              <a:rPr lang="ru-RU"/>
              <a:t>;</a:t>
            </a:r>
            <a:endParaRPr/>
          </a:p>
          <a:p>
            <a:pPr marL="457200" lvl="0" indent="-3429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-RU"/>
              <a:t>датчик освещенности - </a:t>
            </a:r>
            <a:r>
              <a:rPr lang="ru-RU" b="1"/>
              <a:t>А5, А6</a:t>
            </a:r>
            <a:r>
              <a:rPr lang="ru-RU"/>
              <a:t>;</a:t>
            </a:r>
            <a:endParaRPr/>
          </a:p>
          <a:p>
            <a:pPr marL="457200" lvl="0" indent="-3429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-RU"/>
              <a:t>датчик расстояния УЗ - </a:t>
            </a:r>
            <a:r>
              <a:rPr lang="ru-RU" b="1"/>
              <a:t>D1, D2</a:t>
            </a:r>
            <a:r>
              <a:rPr lang="ru-RU"/>
              <a:t>;</a:t>
            </a:r>
            <a:endParaRPr/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/>
              <a:t>При подключении разъема </a:t>
            </a:r>
            <a:r>
              <a:rPr lang="ru-RU"/>
              <a:t>микроматч</a:t>
            </a:r>
            <a:r>
              <a:rPr lang="ru-RU"/>
              <a:t> помните, что провод должен быть направлен вверх.</a:t>
            </a:r>
            <a:endParaRPr/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/>
              <a:t>Перед запуском программы проверьте работу датчиков через раздел </a:t>
            </a:r>
            <a:r>
              <a:rPr lang="ru-RU" b="1" i="1"/>
              <a:t>Тестирование.</a:t>
            </a:r>
            <a:endParaRPr b="1" i="1"/>
          </a:p>
        </p:txBody>
      </p:sp>
      <p:pic>
        <p:nvPicPr>
          <p:cNvPr id="949" name="Google Shape;949;g2513f7b1ecf_0_50"/>
          <p:cNvPicPr/>
          <p:nvPr/>
        </p:nvPicPr>
        <p:blipFill>
          <a:blip r:embed="rId2">
            <a:alphaModFix/>
          </a:blip>
          <a:srcRect l="0" t="22986" r="37768" b="26592"/>
          <a:stretch/>
        </p:blipFill>
        <p:spPr bwMode="auto">
          <a:xfrm>
            <a:off x="6397049" y="1514857"/>
            <a:ext cx="5453205" cy="4315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 bwMode="auto">
          <a:xfrm>
            <a:off x="838125" y="1265305"/>
            <a:ext cx="11169148" cy="2932200"/>
          </a:xfrm>
        </p:spPr>
        <p:txBody>
          <a:bodyPr>
            <a:normAutofit/>
          </a:bodyPr>
          <a:lstStyle/>
          <a:p>
            <a:pPr marL="114300" indent="0">
              <a:buNone/>
              <a:defRPr/>
            </a:pPr>
            <a:r>
              <a:rPr lang="ru-RU" sz="3200"/>
              <a:t>Запустите примеры </a:t>
            </a:r>
            <a:r>
              <a:rPr lang="ru-RU" sz="3200"/>
              <a:t>aroundTheCorner</a:t>
            </a:r>
            <a:r>
              <a:rPr lang="ru-RU" sz="3200"/>
              <a:t>, </a:t>
            </a:r>
            <a:r>
              <a:rPr lang="ru-RU" sz="3200"/>
              <a:t>aroundTheCorner_encoder</a:t>
            </a:r>
            <a:r>
              <a:rPr lang="ru-RU" sz="3200"/>
              <a:t>, </a:t>
            </a:r>
            <a:r>
              <a:rPr lang="ru-RU" sz="3200"/>
              <a:t>touchObstacle_touchSensor</a:t>
            </a:r>
            <a:r>
              <a:rPr lang="ru-RU" sz="3200"/>
              <a:t>  на реальном роботе.</a:t>
            </a:r>
            <a:endParaRPr lang="ru-RU" sz="320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Задания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9" name="Google Shape;459;g232a3a3a922_0_84"/>
          <p:cNvSpPr txBox="1"/>
          <p:nvPr/>
        </p:nvSpPr>
        <p:spPr bwMode="auto">
          <a:xfrm>
            <a:off x="1963211" y="1651717"/>
            <a:ext cx="8265600" cy="12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 algn="ctr">
              <a:lnSpc>
                <a:spcPct val="90000"/>
              </a:lnSpc>
              <a:buSzPts val="3600"/>
              <a:defRPr/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Запуск видеотрансляции</a:t>
            </a:r>
            <a:endParaRPr lang="ru-RU" sz="3600"/>
          </a:p>
        </p:txBody>
      </p:sp>
      <p:sp>
        <p:nvSpPr>
          <p:cNvPr id="460" name="Google Shape;460;g232a3a3a922_0_84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/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1" name="Google Shape;961;g2572b9da029_0_45"/>
          <p:cNvSpPr txBox="1">
            <a:spLocks noGrp="1"/>
          </p:cNvSpPr>
          <p:nvPr>
            <p:ph type="body" idx="1"/>
          </p:nvPr>
        </p:nvSpPr>
        <p:spPr bwMode="auto">
          <a:xfrm>
            <a:off x="1353750" y="2516300"/>
            <a:ext cx="4920300" cy="2409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 sz="2400"/>
              <a:t>Для получения изображения в режиме реального времени или сохранения фото окружающей обстановки к контроллеру можно подключить </a:t>
            </a:r>
            <a:r>
              <a:rPr lang="ru-RU" sz="2400" b="1"/>
              <a:t>видеомодуль. </a:t>
            </a:r>
            <a:endParaRPr sz="2400" b="1"/>
          </a:p>
        </p:txBody>
      </p:sp>
      <p:sp>
        <p:nvSpPr>
          <p:cNvPr id="962" name="Google Shape;962;g2572b9da029_0_45"/>
          <p:cNvSpPr txBox="1">
            <a:spLocks noGrp="1"/>
          </p:cNvSpPr>
          <p:nvPr>
            <p:ph type="title"/>
          </p:nvPr>
        </p:nvSpPr>
        <p:spPr bwMode="auto">
          <a:xfrm>
            <a:off x="767375" y="377100"/>
            <a:ext cx="8986800" cy="61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Видеомодуль ТРИК</a:t>
            </a:r>
            <a:endParaRPr/>
          </a:p>
        </p:txBody>
      </p:sp>
      <p:pic>
        <p:nvPicPr>
          <p:cNvPr id="963" name="Google Shape;963;g2572b9da029_0_45" descr="Изображение выглядит как фотоаппарат, мужчина&#10;&#10;Автоматически созданное описание"/>
          <p:cNvPicPr/>
          <p:nvPr/>
        </p:nvPicPr>
        <p:blipFill>
          <a:blip r:embed="rId2">
            <a:alphaModFix/>
          </a:blip>
          <a:srcRect l="14809" t="23136" r="10585" b="10647"/>
          <a:stretch/>
        </p:blipFill>
        <p:spPr bwMode="auto">
          <a:xfrm>
            <a:off x="6924275" y="2059138"/>
            <a:ext cx="3575125" cy="317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9" name="Google Shape;969;g2572b9da029_0_58"/>
          <p:cNvSpPr txBox="1">
            <a:spLocks noGrp="1"/>
          </p:cNvSpPr>
          <p:nvPr>
            <p:ph type="body" idx="1"/>
          </p:nvPr>
        </p:nvSpPr>
        <p:spPr bwMode="auto">
          <a:xfrm>
            <a:off x="5981000" y="1649675"/>
            <a:ext cx="5300399" cy="3709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/>
              <a:t>1 . Подключите видеомодуль к порту </a:t>
            </a:r>
            <a:r>
              <a:rPr lang="ru-RU" b="1" i="1"/>
              <a:t>video2.</a:t>
            </a:r>
            <a:r>
              <a:rPr lang="ru-RU"/>
              <a:t> Камера подключается через разъем микроматч, поэтому шлейф камеры должен быть направлен вверх.</a:t>
            </a:r>
            <a:endParaRPr/>
          </a:p>
          <a:p>
            <a:pPr marL="0" lvl="0" indent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/>
              <a:t>2. Перейдите в </a:t>
            </a:r>
            <a:r>
              <a:rPr lang="ru-RU" b="1" i="1"/>
              <a:t>Тестирование -&gt; Камера</a:t>
            </a:r>
            <a:r>
              <a:rPr lang="ru-RU"/>
              <a:t> на контроллере.</a:t>
            </a:r>
            <a:endParaRPr/>
          </a:p>
          <a:p>
            <a:pPr marL="0" lvl="0" indent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endParaRPr/>
          </a:p>
          <a:p>
            <a:pPr marL="0" lvl="0" indent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/>
              <a:t>В момент включения камеры она сделает снимок - он и отобразится на экране контроллера.</a:t>
            </a:r>
            <a:endParaRPr/>
          </a:p>
        </p:txBody>
      </p:sp>
      <p:sp>
        <p:nvSpPr>
          <p:cNvPr id="970" name="Google Shape;970;g2572b9da029_0_58"/>
          <p:cNvSpPr txBox="1">
            <a:spLocks noGrp="1"/>
          </p:cNvSpPr>
          <p:nvPr>
            <p:ph type="title"/>
          </p:nvPr>
        </p:nvSpPr>
        <p:spPr bwMode="auto">
          <a:xfrm>
            <a:off x="869350" y="377100"/>
            <a:ext cx="8771700" cy="61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Подключение и тестирование </a:t>
            </a:r>
            <a:endParaRPr/>
          </a:p>
        </p:txBody>
      </p:sp>
      <p:pic>
        <p:nvPicPr>
          <p:cNvPr id="971" name="Google Shape;971;g2572b9da029_0_58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814125" y="1649675"/>
            <a:ext cx="2286000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2" name="Google Shape;972;g2572b9da029_0_58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3365125" y="2656700"/>
            <a:ext cx="2286000" cy="30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8" name="Google Shape;978;g2572b9da029_0_66"/>
          <p:cNvSpPr txBox="1">
            <a:spLocks noGrp="1"/>
          </p:cNvSpPr>
          <p:nvPr>
            <p:ph type="body" idx="1"/>
          </p:nvPr>
        </p:nvSpPr>
        <p:spPr bwMode="auto">
          <a:xfrm>
            <a:off x="838125" y="1157500"/>
            <a:ext cx="10305600" cy="142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 sz="2400"/>
              <a:t>Запустим трансляцию с камеры в веб-интерфейс.</a:t>
            </a:r>
            <a:endParaRPr sz="2400"/>
          </a:p>
          <a:p>
            <a:pPr marL="0" lvl="0" indent="0" algn="just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 sz="2400" b="1"/>
              <a:t>Шаг 1. </a:t>
            </a:r>
            <a:r>
              <a:rPr lang="ru-RU" sz="2400"/>
              <a:t>Создадим в TRIK </a:t>
            </a:r>
            <a:r>
              <a:rPr lang="ru-RU" sz="2400"/>
              <a:t>Studio</a:t>
            </a:r>
            <a:r>
              <a:rPr lang="ru-RU" sz="2400" b="1"/>
              <a:t> новый проект</a:t>
            </a:r>
            <a:r>
              <a:rPr lang="ru-RU" sz="2400"/>
              <a:t>. </a:t>
            </a:r>
            <a:br>
              <a:rPr lang="ru-RU" sz="2400"/>
            </a:br>
            <a:r>
              <a:rPr lang="ru-RU" sz="2400"/>
              <a:t>Для запуска трансляции нужно использовать блок </a:t>
            </a:r>
            <a:r>
              <a:rPr lang="ru-RU" sz="2400" b="1" i="1"/>
              <a:t>Запустить видеотрансляцию</a:t>
            </a:r>
            <a:endParaRPr sz="2400" b="1" i="1"/>
          </a:p>
        </p:txBody>
      </p:sp>
      <p:sp>
        <p:nvSpPr>
          <p:cNvPr id="979" name="Google Shape;979;g2572b9da029_0_66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Запуск видеотрансляции</a:t>
            </a:r>
            <a:endParaRPr/>
          </a:p>
        </p:txBody>
      </p:sp>
      <p:pic>
        <p:nvPicPr>
          <p:cNvPr id="980" name="Google Shape;980;g2572b9da029_0_66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267774" y="2580100"/>
            <a:ext cx="6334776" cy="3734876"/>
          </a:xfrm>
          <a:prstGeom prst="rect">
            <a:avLst/>
          </a:prstGeom>
          <a:noFill/>
          <a:ln>
            <a:noFill/>
          </a:ln>
        </p:spPr>
      </p:pic>
      <p:sp>
        <p:nvSpPr>
          <p:cNvPr id="981" name="Google Shape;981;g2572b9da029_0_66"/>
          <p:cNvSpPr txBox="1">
            <a:spLocks noGrp="1"/>
          </p:cNvSpPr>
          <p:nvPr>
            <p:ph type="body" idx="1"/>
          </p:nvPr>
        </p:nvSpPr>
        <p:spPr bwMode="auto">
          <a:xfrm>
            <a:off x="898150" y="3009175"/>
            <a:ext cx="4190400" cy="2799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 sz="2400"/>
              <a:t>В режиме работы с виртуальным роботом этот блок недоступен. Поэтому </a:t>
            </a:r>
            <a:r>
              <a:rPr lang="ru-RU" sz="2400" b="1"/>
              <a:t>переходим в режим работы с реальным роботом</a:t>
            </a:r>
            <a:r>
              <a:rPr lang="ru-RU" sz="2400"/>
              <a:t> и добавляем блок </a:t>
            </a:r>
            <a:r>
              <a:rPr lang="ru-RU" sz="2400" b="1" i="1"/>
              <a:t>Запустить видеотрансляцию</a:t>
            </a:r>
            <a:r>
              <a:rPr lang="ru-RU" sz="2400" b="1"/>
              <a:t>. </a:t>
            </a:r>
            <a:endParaRPr sz="2400" b="1" i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7" name="Google Shape;987;g2572b9da029_0_74"/>
          <p:cNvSpPr txBox="1">
            <a:spLocks noGrp="1"/>
          </p:cNvSpPr>
          <p:nvPr>
            <p:ph type="body" idx="1"/>
          </p:nvPr>
        </p:nvSpPr>
        <p:spPr bwMode="auto">
          <a:xfrm>
            <a:off x="7660125" y="2279250"/>
            <a:ext cx="3889200" cy="2932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just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 sz="2500" b="1"/>
              <a:t>Шаг 2.</a:t>
            </a:r>
            <a:r>
              <a:rPr lang="ru-RU" sz="2500"/>
              <a:t> После добавления блока Запустить видеотрансляцию добавляем блок </a:t>
            </a:r>
            <a:r>
              <a:rPr lang="ru-RU" sz="2500" b="1" i="1"/>
              <a:t>Таймер</a:t>
            </a:r>
            <a:r>
              <a:rPr lang="ru-RU" sz="2500"/>
              <a:t> с задержкой 100000 мс. Таким образом трансляция будет работать 100 секунд.</a:t>
            </a:r>
            <a:endParaRPr sz="2500"/>
          </a:p>
        </p:txBody>
      </p:sp>
      <p:sp>
        <p:nvSpPr>
          <p:cNvPr id="988" name="Google Shape;988;g2572b9da029_0_74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Запуск видеотрансляции</a:t>
            </a:r>
            <a:endParaRPr/>
          </a:p>
        </p:txBody>
      </p:sp>
      <p:pic>
        <p:nvPicPr>
          <p:cNvPr id="989" name="Google Shape;989;g2572b9da029_0_74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626350" y="1573575"/>
            <a:ext cx="7033775" cy="414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5" name="Google Shape;995;g2572b9da029_0_82"/>
          <p:cNvSpPr txBox="1">
            <a:spLocks noGrp="1"/>
          </p:cNvSpPr>
          <p:nvPr>
            <p:ph type="body" idx="1"/>
          </p:nvPr>
        </p:nvSpPr>
        <p:spPr bwMode="auto">
          <a:xfrm>
            <a:off x="1834625" y="1705650"/>
            <a:ext cx="4503300" cy="2932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 sz="2400" b="1"/>
              <a:t>Шаг 3.</a:t>
            </a:r>
            <a:r>
              <a:rPr lang="ru-RU" sz="2400"/>
              <a:t> Добавляем блок </a:t>
            </a:r>
            <a:r>
              <a:rPr lang="ru-RU" sz="2400" b="1" i="1"/>
              <a:t>Отключить видеотрансляцию</a:t>
            </a:r>
            <a:r>
              <a:rPr lang="ru-RU" sz="2400"/>
              <a:t> и завершаем программу блоком </a:t>
            </a:r>
            <a:r>
              <a:rPr lang="ru-RU" sz="2400" b="1" i="1"/>
              <a:t>Конец.</a:t>
            </a:r>
            <a:endParaRPr sz="2400" b="1" i="1"/>
          </a:p>
        </p:txBody>
      </p:sp>
      <p:sp>
        <p:nvSpPr>
          <p:cNvPr id="996" name="Google Shape;996;g2572b9da029_0_82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Запуск видеотрансляции</a:t>
            </a:r>
            <a:endParaRPr/>
          </a:p>
        </p:txBody>
      </p:sp>
      <p:pic>
        <p:nvPicPr>
          <p:cNvPr id="997" name="Google Shape;997;g2572b9da029_0_8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4540575" y="3241053"/>
            <a:ext cx="7014500" cy="242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4" name="Google Shape;494;g241ce8fd74a_0_11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Интерфейс: текстовый редактор</a:t>
            </a:r>
            <a:endParaRPr/>
          </a:p>
        </p:txBody>
      </p:sp>
      <p:pic>
        <p:nvPicPr>
          <p:cNvPr id="495" name="Google Shape;495;g241ce8fd74a_0_11"/>
          <p:cNvPicPr/>
          <p:nvPr/>
        </p:nvPicPr>
        <p:blipFill>
          <a:blip r:embed="rId2">
            <a:alphaModFix/>
          </a:blip>
          <a:srcRect l="852" t="0" r="0" b="0"/>
          <a:stretch/>
        </p:blipFill>
        <p:spPr bwMode="auto">
          <a:xfrm>
            <a:off x="993275" y="1357050"/>
            <a:ext cx="7437251" cy="4054775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g241ce8fd74a_0_11"/>
          <p:cNvSpPr/>
          <p:nvPr/>
        </p:nvSpPr>
        <p:spPr bwMode="auto">
          <a:xfrm>
            <a:off x="7934900" y="3519225"/>
            <a:ext cx="3661800" cy="2586000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497" name="Google Shape;497;g241ce8fd74a_0_11"/>
          <p:cNvSpPr txBox="1">
            <a:spLocks noGrp="1"/>
          </p:cNvSpPr>
          <p:nvPr>
            <p:ph type="body" idx="1"/>
          </p:nvPr>
        </p:nvSpPr>
        <p:spPr bwMode="auto">
          <a:xfrm>
            <a:off x="7934900" y="3519225"/>
            <a:ext cx="3661800" cy="258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just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 b="1" i="1"/>
              <a:t>Интерфейс текстового редактора</a:t>
            </a:r>
            <a:r>
              <a:rPr lang="ru-RU"/>
              <a:t> почти полностью совпадают с интерфейсом блочного редактора. </a:t>
            </a:r>
            <a:endParaRPr/>
          </a:p>
          <a:p>
            <a:pPr marL="0" lvl="0" indent="0" algn="just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/>
              <a:t>В нем становится доступна панель с </a:t>
            </a:r>
            <a:r>
              <a:rPr lang="ru-RU" b="1" i="1"/>
              <a:t>текущим значением системных переменных.</a:t>
            </a:r>
            <a:endParaRPr b="1" i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3" name="Google Shape;1003;g2572b9da029_0_90"/>
          <p:cNvSpPr txBox="1">
            <a:spLocks noGrp="1"/>
          </p:cNvSpPr>
          <p:nvPr>
            <p:ph type="body" idx="1"/>
          </p:nvPr>
        </p:nvSpPr>
        <p:spPr bwMode="auto">
          <a:xfrm>
            <a:off x="6593125" y="1725975"/>
            <a:ext cx="5045400" cy="4066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018"/>
              <a:buNone/>
              <a:defRPr/>
            </a:pPr>
            <a:r>
              <a:rPr lang="ru-RU" sz="2250" b="1"/>
              <a:t>Шаг 4. </a:t>
            </a:r>
            <a:r>
              <a:rPr lang="ru-RU" sz="2250"/>
              <a:t>Подключаемся с компьютера к роботу.</a:t>
            </a:r>
            <a:endParaRPr sz="2250"/>
          </a:p>
          <a:p>
            <a:pPr marL="0" lvl="0" indent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018"/>
              <a:buNone/>
              <a:defRPr/>
            </a:pPr>
            <a:r>
              <a:rPr lang="ru-RU" sz="2250" b="1"/>
              <a:t>Шаг 5.</a:t>
            </a:r>
            <a:r>
              <a:rPr lang="ru-RU" sz="2250"/>
              <a:t> Загружаем программу на робота.</a:t>
            </a:r>
            <a:endParaRPr sz="2250"/>
          </a:p>
          <a:p>
            <a:pPr marL="0" lvl="0" indent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018"/>
              <a:buNone/>
              <a:defRPr/>
            </a:pPr>
            <a:r>
              <a:rPr lang="ru-RU" sz="2250" b="1"/>
              <a:t>Шаг 6.</a:t>
            </a:r>
            <a:r>
              <a:rPr lang="ru-RU" sz="2250"/>
              <a:t> Набираем в адресной строке браузера на компьютере IP-адрес сети робота и переходим в веб-интерфейс.</a:t>
            </a:r>
            <a:endParaRPr sz="2250"/>
          </a:p>
          <a:p>
            <a:pPr marL="0" lvl="0" indent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018"/>
              <a:buNone/>
              <a:defRPr/>
            </a:pPr>
            <a:r>
              <a:rPr lang="ru-RU" sz="2250" b="1"/>
              <a:t>Шаг 7.</a:t>
            </a:r>
            <a:r>
              <a:rPr lang="ru-RU" sz="2250"/>
              <a:t> Переходи во вкладку </a:t>
            </a:r>
            <a:r>
              <a:rPr lang="ru-RU" sz="2250" b="1" i="1"/>
              <a:t>Видеотрансляция</a:t>
            </a:r>
            <a:r>
              <a:rPr lang="ru-RU" sz="2250"/>
              <a:t> веб-интерфейса.</a:t>
            </a:r>
            <a:endParaRPr sz="2250"/>
          </a:p>
          <a:p>
            <a:pPr marL="0" lvl="0" indent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018"/>
              <a:buNone/>
              <a:defRPr/>
            </a:pPr>
            <a:r>
              <a:rPr lang="ru-RU" sz="2250" b="1"/>
              <a:t>Шаг 8. </a:t>
            </a:r>
            <a:r>
              <a:rPr lang="ru-RU" sz="2250"/>
              <a:t>Запускаем программу на роботе и смотрим трансляцию в веб интерфейсе.</a:t>
            </a:r>
            <a:endParaRPr sz="2250"/>
          </a:p>
          <a:p>
            <a:pPr marL="0" lvl="0" indent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018"/>
              <a:buNone/>
              <a:defRPr/>
            </a:pPr>
            <a:endParaRPr sz="2250"/>
          </a:p>
        </p:txBody>
      </p:sp>
      <p:sp>
        <p:nvSpPr>
          <p:cNvPr id="1004" name="Google Shape;1004;g2572b9da029_0_90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Просмотр видеотрансляции</a:t>
            </a:r>
            <a:endParaRPr/>
          </a:p>
        </p:txBody>
      </p:sp>
      <p:pic>
        <p:nvPicPr>
          <p:cNvPr id="1005" name="Google Shape;1005;g2572b9da029_0_90"/>
          <p:cNvPicPr/>
          <p:nvPr/>
        </p:nvPicPr>
        <p:blipFill>
          <a:blip r:embed="rId2">
            <a:alphaModFix/>
          </a:blip>
          <a:srcRect l="0" t="0" r="42821" b="0"/>
          <a:stretch/>
        </p:blipFill>
        <p:spPr bwMode="auto">
          <a:xfrm>
            <a:off x="838125" y="1535575"/>
            <a:ext cx="5691048" cy="3970815"/>
          </a:xfrm>
          <a:prstGeom prst="rect">
            <a:avLst/>
          </a:prstGeom>
          <a:noFill/>
          <a:ln>
            <a:noFill/>
          </a:ln>
        </p:spPr>
      </p:pic>
      <p:sp>
        <p:nvSpPr>
          <p:cNvPr id="1006" name="Google Shape;1006;g2572b9da029_0_90"/>
          <p:cNvSpPr/>
          <p:nvPr/>
        </p:nvSpPr>
        <p:spPr bwMode="auto">
          <a:xfrm>
            <a:off x="2755949" y="1585750"/>
            <a:ext cx="1121700" cy="344100"/>
          </a:xfrm>
          <a:prstGeom prst="ellipse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1" name="Google Shape;1011;p21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1012" name="Google Shape;1012;p21"/>
          <p:cNvSpPr txBox="1">
            <a:spLocks noGrp="1"/>
          </p:cNvSpPr>
          <p:nvPr>
            <p:ph type="title"/>
          </p:nvPr>
        </p:nvSpPr>
        <p:spPr bwMode="auto">
          <a:xfrm>
            <a:off x="838125" y="377100"/>
            <a:ext cx="88848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Итоговый алгоритм</a:t>
            </a:r>
            <a:endParaRPr/>
          </a:p>
        </p:txBody>
      </p:sp>
      <p:sp>
        <p:nvSpPr>
          <p:cNvPr id="1013" name="Google Shape;1013;p21"/>
          <p:cNvSpPr txBox="1">
            <a:spLocks noGrp="1"/>
          </p:cNvSpPr>
          <p:nvPr>
            <p:ph type="body" idx="1"/>
          </p:nvPr>
        </p:nvSpPr>
        <p:spPr bwMode="auto">
          <a:xfrm>
            <a:off x="4867050" y="1467300"/>
            <a:ext cx="6208200" cy="45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С контроллера ТРИК можно запустить трансляцию в веб-интерфейс. Для этого нужно:</a:t>
            </a:r>
            <a:endParaRPr/>
          </a:p>
          <a:p>
            <a: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pPr>
            <a:r>
              <a:rPr lang="ru-RU"/>
              <a:t>Выключить контроллер</a:t>
            </a:r>
            <a:endParaRPr/>
          </a:p>
          <a:p>
            <a:pPr marL="457200" lvl="0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/>
            </a:pPr>
            <a:r>
              <a:rPr lang="ru-RU"/>
              <a:t>Подключить камеру и включить контроллер</a:t>
            </a:r>
            <a:endParaRPr/>
          </a:p>
          <a:p>
            <a:pPr marL="457200" lvl="0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/>
            </a:pPr>
            <a:r>
              <a:rPr lang="ru-RU"/>
              <a:t>Написать программу для запуска трансляции и загрузить программу на контроллер.</a:t>
            </a:r>
            <a:endParaRPr/>
          </a:p>
          <a:p>
            <a:pPr marL="457200" lvl="0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/>
            </a:pPr>
            <a:r>
              <a:rPr lang="ru-RU"/>
              <a:t>Подключить компьютер к сети контроллера ТРИК.</a:t>
            </a:r>
            <a:endParaRPr/>
          </a:p>
          <a:p>
            <a:pPr marL="457200" lvl="0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/>
            </a:pPr>
            <a:r>
              <a:rPr lang="ru-RU"/>
              <a:t>Открыть веб-интерфейс.</a:t>
            </a:r>
            <a:endParaRPr/>
          </a:p>
          <a:p>
            <a:pPr marL="457200" lvl="0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/>
            </a:pPr>
            <a:r>
              <a:rPr lang="ru-RU"/>
              <a:t>Запустить программу для трансляции на контроллере.</a:t>
            </a:r>
            <a:endParaRPr/>
          </a:p>
          <a:p>
            <a:pPr marL="457200" lvl="0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/>
            </a:pPr>
            <a:r>
              <a:rPr lang="ru-RU"/>
              <a:t>Открыть раздел </a:t>
            </a:r>
            <a:r>
              <a:rPr lang="ru-RU" b="1" i="1"/>
              <a:t>Трансляция</a:t>
            </a:r>
            <a:r>
              <a:rPr lang="ru-RU"/>
              <a:t> веб-интерфейса.</a:t>
            </a:r>
            <a:endParaRPr/>
          </a:p>
        </p:txBody>
      </p:sp>
      <p:pic>
        <p:nvPicPr>
          <p:cNvPr id="1014" name="Google Shape;1014;p21" descr="Изображение выглядит как фотоаппарат, мужчина&#10;&#10;Автоматически созданное описание"/>
          <p:cNvPicPr/>
          <p:nvPr/>
        </p:nvPicPr>
        <p:blipFill>
          <a:blip r:embed="rId2">
            <a:alphaModFix/>
          </a:blip>
          <a:srcRect l="14809" t="23136" r="10585" b="10646"/>
          <a:stretch/>
        </p:blipFill>
        <p:spPr bwMode="auto">
          <a:xfrm>
            <a:off x="838125" y="1972250"/>
            <a:ext cx="3575124" cy="3173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2" name="Google Shape;1242;p55"/>
          <p:cNvSpPr txBox="1"/>
          <p:nvPr/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/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2" name="Google Shape;502;g241ce8fd74a_0_141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503" name="Google Shape;503;g241ce8fd74a_0_141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  <a:defRPr/>
            </a:pPr>
            <a:r>
              <a:rPr lang="ru-RU" sz="3200"/>
              <a:t>Интерфейс: панель интерпретатор</a:t>
            </a:r>
            <a:endParaRPr sz="3200"/>
          </a:p>
        </p:txBody>
      </p:sp>
      <p:pic>
        <p:nvPicPr>
          <p:cNvPr id="504" name="Google Shape;504;g241ce8fd74a_0_141"/>
          <p:cNvPicPr/>
          <p:nvPr/>
        </p:nvPicPr>
        <p:blipFill>
          <a:blip r:embed="rId2">
            <a:alphaModFix/>
          </a:blip>
          <a:srcRect l="7626" t="0" r="10364" b="0"/>
          <a:stretch/>
        </p:blipFill>
        <p:spPr bwMode="auto">
          <a:xfrm>
            <a:off x="838125" y="2389075"/>
            <a:ext cx="3051451" cy="3114225"/>
          </a:xfrm>
          <a:prstGeom prst="rect">
            <a:avLst/>
          </a:prstGeom>
          <a:noFill/>
          <a:ln>
            <a:noFill/>
          </a:ln>
        </p:spPr>
      </p:pic>
      <p:sp>
        <p:nvSpPr>
          <p:cNvPr id="505" name="Google Shape;505;g241ce8fd74a_0_141"/>
          <p:cNvSpPr/>
          <p:nvPr/>
        </p:nvSpPr>
        <p:spPr bwMode="auto">
          <a:xfrm>
            <a:off x="5101875" y="5076825"/>
            <a:ext cx="5769000" cy="1020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506" name="Google Shape;506;g241ce8fd74a_0_141"/>
          <p:cNvSpPr txBox="1"/>
          <p:nvPr/>
        </p:nvSpPr>
        <p:spPr bwMode="auto">
          <a:xfrm>
            <a:off x="5207175" y="5120975"/>
            <a:ext cx="5663700" cy="975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6675" tIns="106675" rIns="106675" bIns="106675" anchor="ctr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ru-RU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Если </a:t>
            </a: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блок в палитре действий</a:t>
            </a:r>
            <a:r>
              <a:rPr lang="ru-RU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ru-RU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серая</a:t>
            </a:r>
            <a:r>
              <a:rPr lang="ru-RU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, значит она недоступна в данном режиме.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507" name="Google Shape;507;g241ce8fd74a_0_141" descr="C:\TRIK\TRIK Studio lessons\srceen_TS\2D button_rc2.png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838125" y="1519948"/>
            <a:ext cx="3051450" cy="631852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g241ce8fd74a_0_141"/>
          <p:cNvSpPr txBox="1"/>
          <p:nvPr/>
        </p:nvSpPr>
        <p:spPr bwMode="auto">
          <a:xfrm>
            <a:off x="4750200" y="1265013"/>
            <a:ext cx="6225900" cy="35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В </a:t>
            </a:r>
            <a:r>
              <a:rPr lang="ru-RU" sz="2200" b="1" i="1">
                <a:latin typeface="Calibri"/>
                <a:ea typeface="Calibri"/>
                <a:cs typeface="Calibri"/>
              </a:rPr>
              <a:t>TRIK Studio</a:t>
            </a:r>
            <a:r>
              <a:rPr lang="ru-RU" sz="2200">
                <a:latin typeface="Calibri"/>
                <a:ea typeface="Calibri"/>
                <a:cs typeface="Calibri"/>
              </a:rPr>
              <a:t> можно работать с двухмерной моделью и с реальным роботом.</a:t>
            </a:r>
            <a:endParaRPr sz="2200">
              <a:latin typeface="Calibri"/>
              <a:ea typeface="Calibri"/>
              <a:cs typeface="Calibri"/>
            </a:endParaRPr>
          </a:p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 b="1">
                <a:latin typeface="Calibri"/>
                <a:ea typeface="Calibri"/>
                <a:cs typeface="Calibri"/>
              </a:rPr>
              <a:t>Двухмерная модель:</a:t>
            </a:r>
            <a:endParaRPr sz="2200" b="1">
              <a:latin typeface="Calibri"/>
              <a:ea typeface="Calibri"/>
              <a:cs typeface="Calibri"/>
            </a:endParaRPr>
          </a:p>
          <a:p>
            <a:pPr marL="457200" lvl="0" indent="-368300" algn="just">
              <a:spcBef>
                <a:spcPts val="0"/>
              </a:spcBef>
              <a:spcAft>
                <a:spcPts val="0"/>
              </a:spcAft>
              <a:buSzPts val="2200"/>
              <a:buFont typeface="Calibri"/>
              <a:buChar char="●"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запуск виртуальной модели на компьютере</a:t>
            </a:r>
            <a:endParaRPr sz="2200">
              <a:latin typeface="Calibri"/>
              <a:ea typeface="Calibri"/>
              <a:cs typeface="Calibri"/>
            </a:endParaRPr>
          </a:p>
          <a:p>
            <a:pPr marL="457200" lvl="0" indent="-368300" algn="just">
              <a:spcBef>
                <a:spcPts val="0"/>
              </a:spcBef>
              <a:spcAft>
                <a:spcPts val="0"/>
              </a:spcAft>
              <a:buSzPts val="2200"/>
              <a:buFont typeface="Calibri"/>
              <a:buChar char="●"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написание программы</a:t>
            </a:r>
            <a:endParaRPr sz="2200">
              <a:latin typeface="Calibri"/>
              <a:ea typeface="Calibri"/>
              <a:cs typeface="Calibri"/>
            </a:endParaRPr>
          </a:p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 b="1">
                <a:latin typeface="Calibri"/>
                <a:ea typeface="Calibri"/>
                <a:cs typeface="Calibri"/>
              </a:rPr>
              <a:t>Реальный робот:</a:t>
            </a:r>
            <a:endParaRPr sz="2200" b="1">
              <a:latin typeface="Calibri"/>
              <a:ea typeface="Calibri"/>
              <a:cs typeface="Calibri"/>
            </a:endParaRPr>
          </a:p>
          <a:p>
            <a:pPr marL="457200" lvl="0" indent="-368300" algn="just">
              <a:spcBef>
                <a:spcPts val="0"/>
              </a:spcBef>
              <a:spcAft>
                <a:spcPts val="0"/>
              </a:spcAft>
              <a:buSzPts val="2200"/>
              <a:buFont typeface="Calibri"/>
              <a:buChar char="●"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генерация блочного алгоритма в текстовую программу</a:t>
            </a:r>
            <a:endParaRPr sz="2200">
              <a:latin typeface="Calibri"/>
              <a:ea typeface="Calibri"/>
              <a:cs typeface="Calibri"/>
            </a:endParaRPr>
          </a:p>
          <a:p>
            <a:pPr marL="457200" lvl="0" indent="-368300" algn="just">
              <a:spcBef>
                <a:spcPts val="0"/>
              </a:spcBef>
              <a:spcAft>
                <a:spcPts val="0"/>
              </a:spcAft>
              <a:buSzPts val="2200"/>
              <a:buFont typeface="Calibri"/>
              <a:buChar char="●"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загрузка программы на реального робота</a:t>
            </a:r>
            <a:endParaRPr sz="2200">
              <a:latin typeface="Calibri"/>
              <a:ea typeface="Calibri"/>
              <a:cs typeface="Calibri"/>
            </a:endParaRPr>
          </a:p>
          <a:p>
            <a:pPr marL="457200" lvl="0" indent="-368300" algn="just">
              <a:spcBef>
                <a:spcPts val="0"/>
              </a:spcBef>
              <a:spcAft>
                <a:spcPts val="0"/>
              </a:spcAft>
              <a:buSzPts val="2200"/>
              <a:buFont typeface="Calibri"/>
              <a:buChar char="●"/>
              <a:defRPr/>
            </a:pPr>
            <a:r>
              <a:rPr lang="ru-RU" sz="2200">
                <a:latin typeface="Calibri"/>
                <a:ea typeface="Calibri"/>
                <a:cs typeface="Calibri"/>
              </a:rPr>
              <a:t>запуск и остановка программы на роботе</a:t>
            </a:r>
            <a:endParaRPr sz="22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3" name="Google Shape;513;g241ce8fd74a_0_62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pic>
        <p:nvPicPr>
          <p:cNvPr id="514" name="Google Shape;514;g241ce8fd74a_0_62"/>
          <p:cNvPicPr/>
          <p:nvPr/>
        </p:nvPicPr>
        <p:blipFill>
          <a:blip r:embed="rId2">
            <a:alphaModFix/>
          </a:blip>
          <a:srcRect l="0" t="-300" r="56678" b="47585"/>
          <a:stretch/>
        </p:blipFill>
        <p:spPr bwMode="auto">
          <a:xfrm>
            <a:off x="1186982" y="1616610"/>
            <a:ext cx="1074726" cy="1049432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g241ce8fd74a_0_62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  <a:defRPr/>
            </a:pPr>
            <a:r>
              <a:rPr lang="ru-RU"/>
              <a:t>Интерфейс. Режимы</a:t>
            </a:r>
            <a:endParaRPr/>
          </a:p>
        </p:txBody>
      </p:sp>
      <p:sp>
        <p:nvSpPr>
          <p:cNvPr id="516" name="Google Shape;516;g241ce8fd74a_0_62"/>
          <p:cNvSpPr txBox="1"/>
          <p:nvPr/>
        </p:nvSpPr>
        <p:spPr bwMode="auto">
          <a:xfrm>
            <a:off x="2261710" y="1933289"/>
            <a:ext cx="1912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Редактор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17" name="Google Shape;517;g241ce8fd74a_0_62"/>
          <p:cNvSpPr txBox="1"/>
          <p:nvPr/>
        </p:nvSpPr>
        <p:spPr bwMode="auto">
          <a:xfrm>
            <a:off x="2261709" y="3860710"/>
            <a:ext cx="1912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Отладка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518" name="Google Shape;518;g241ce8fd74a_0_62"/>
          <p:cNvPicPr/>
          <p:nvPr/>
        </p:nvPicPr>
        <p:blipFill>
          <a:blip r:embed="rId2">
            <a:alphaModFix/>
          </a:blip>
          <a:srcRect l="0" t="48856" r="52736" b="0"/>
          <a:stretch/>
        </p:blipFill>
        <p:spPr bwMode="auto">
          <a:xfrm>
            <a:off x="1138099" y="3562907"/>
            <a:ext cx="1172491" cy="1018127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g241ce8fd74a_0_62"/>
          <p:cNvSpPr/>
          <p:nvPr/>
        </p:nvSpPr>
        <p:spPr bwMode="auto">
          <a:xfrm>
            <a:off x="2261695" y="2666057"/>
            <a:ext cx="1354200" cy="523200"/>
          </a:xfrm>
          <a:prstGeom prst="roundRect">
            <a:avLst>
              <a:gd name="adj" fmla="val 16667"/>
            </a:avLst>
          </a:prstGeom>
          <a:solidFill>
            <a:srgbClr val="99CC00"/>
          </a:solidFill>
          <a:ln w="25400" cap="flat" cmpd="sng">
            <a:solidFill>
              <a:srgbClr val="517E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rgbClr val="99CC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0" name="Google Shape;520;g241ce8fd74a_0_62"/>
          <p:cNvSpPr txBox="1"/>
          <p:nvPr/>
        </p:nvSpPr>
        <p:spPr bwMode="auto">
          <a:xfrm>
            <a:off x="2400436" y="2671813"/>
            <a:ext cx="1077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Ctrl+1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21" name="Google Shape;521;g241ce8fd74a_0_62"/>
          <p:cNvSpPr/>
          <p:nvPr/>
        </p:nvSpPr>
        <p:spPr bwMode="auto">
          <a:xfrm>
            <a:off x="2310595" y="4445392"/>
            <a:ext cx="1354200" cy="523200"/>
          </a:xfrm>
          <a:prstGeom prst="roundRect">
            <a:avLst>
              <a:gd name="adj" fmla="val 16667"/>
            </a:avLst>
          </a:prstGeom>
          <a:solidFill>
            <a:srgbClr val="99CC00"/>
          </a:solidFill>
          <a:ln w="25400" cap="flat" cmpd="sng">
            <a:solidFill>
              <a:srgbClr val="517E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 b="0" i="0" u="none" strike="noStrike" cap="none">
              <a:solidFill>
                <a:srgbClr val="99CC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2" name="Google Shape;522;g241ce8fd74a_0_62"/>
          <p:cNvSpPr txBox="1"/>
          <p:nvPr/>
        </p:nvSpPr>
        <p:spPr bwMode="auto">
          <a:xfrm>
            <a:off x="2425105" y="4445392"/>
            <a:ext cx="1125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Ctrl+2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23" name="Google Shape;523;g241ce8fd74a_0_62"/>
          <p:cNvSpPr txBox="1"/>
          <p:nvPr/>
        </p:nvSpPr>
        <p:spPr bwMode="auto">
          <a:xfrm>
            <a:off x="4686900" y="1889400"/>
            <a:ext cx="6413100" cy="30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 b="1" i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Редактор</a:t>
            </a: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предназначен для редактирования и написания программы из блоков или на текстовом языке.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2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В </a:t>
            </a:r>
            <a:r>
              <a:rPr lang="ru-RU" sz="2200" b="1" i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отладке</a:t>
            </a: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можно запустить программу и посмотреть ее выполнение на 2D-модели.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2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Для быстрого переключения между редактором и отладкой можно использовать</a:t>
            </a:r>
            <a:r>
              <a:rPr lang="ru-RU" sz="2200" b="1" i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горячие клавиши</a:t>
            </a: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. 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8" name="Google Shape;528;g232a3a3a922_0_121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529" name="Google Shape;529;g232a3a3a922_0_121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Интерфейс: отладка</a:t>
            </a:r>
            <a:endParaRPr/>
          </a:p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endParaRPr sz="2800"/>
          </a:p>
        </p:txBody>
      </p:sp>
      <p:sp>
        <p:nvSpPr>
          <p:cNvPr id="530" name="Google Shape;530;g232a3a3a922_0_121"/>
          <p:cNvSpPr txBox="1"/>
          <p:nvPr/>
        </p:nvSpPr>
        <p:spPr bwMode="auto">
          <a:xfrm>
            <a:off x="2102475" y="1665850"/>
            <a:ext cx="6834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531" name="Google Shape;531;g232a3a3a922_0_121" descr="Изображение выглядит как снимок экрана&#10;&#10;Автоматически созданное описание"/>
          <p:cNvPicPr/>
          <p:nvPr/>
        </p:nvPicPr>
        <p:blipFill>
          <a:blip r:embed="rId2">
            <a:alphaModFix/>
          </a:blip>
          <a:srcRect l="12329" t="0" r="12718" b="0"/>
          <a:stretch/>
        </p:blipFill>
        <p:spPr bwMode="auto">
          <a:xfrm>
            <a:off x="653025" y="1549100"/>
            <a:ext cx="6154401" cy="4222124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Google Shape;532;g232a3a3a922_0_121"/>
          <p:cNvSpPr txBox="1">
            <a:spLocks noGrp="1"/>
          </p:cNvSpPr>
          <p:nvPr>
            <p:ph type="body" idx="1"/>
          </p:nvPr>
        </p:nvSpPr>
        <p:spPr bwMode="auto">
          <a:xfrm>
            <a:off x="6879825" y="1549100"/>
            <a:ext cx="4654800" cy="47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В режиме </a:t>
            </a:r>
            <a:r>
              <a:rPr lang="ru-RU" b="1" i="1"/>
              <a:t>отладка</a:t>
            </a:r>
            <a:r>
              <a:rPr lang="ru-RU"/>
              <a:t> можно:</a:t>
            </a:r>
            <a:endParaRPr/>
          </a:p>
          <a:p>
            <a:pPr marL="457200" lvl="0" indent="-34290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-RU"/>
              <a:t>добавлять </a:t>
            </a:r>
            <a:r>
              <a:rPr lang="ru-RU" b="1"/>
              <a:t>датчики</a:t>
            </a:r>
            <a:r>
              <a:rPr lang="ru-RU"/>
              <a:t> на робота и менять его </a:t>
            </a:r>
            <a:r>
              <a:rPr lang="ru-RU" b="1"/>
              <a:t>конфигурацию</a:t>
            </a:r>
            <a:r>
              <a:rPr lang="ru-RU"/>
              <a:t> - размеры, порты подключения моторов и энкодеров;</a:t>
            </a:r>
            <a:endParaRPr/>
          </a:p>
          <a:p>
            <a:pPr marL="457200" lvl="0" indent="-3429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-RU"/>
              <a:t>изменять </a:t>
            </a:r>
            <a:r>
              <a:rPr lang="ru-RU" b="1"/>
              <a:t>виртуальное поле робота</a:t>
            </a:r>
            <a:r>
              <a:rPr lang="ru-RU"/>
              <a:t> - рисовать на поле, добавлять стены, мячи, кегли;</a:t>
            </a:r>
            <a:endParaRPr/>
          </a:p>
          <a:p>
            <a:pPr marL="457200" lvl="0" indent="-3429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-RU"/>
              <a:t>смотреть </a:t>
            </a:r>
            <a:r>
              <a:rPr lang="ru-RU" b="1"/>
              <a:t>вывод в консоль, на дисплей, нажимать кнопки</a:t>
            </a:r>
            <a:r>
              <a:rPr lang="ru-RU"/>
              <a:t> на контроллере;</a:t>
            </a:r>
            <a:endParaRPr/>
          </a:p>
          <a:p>
            <a:pPr marL="457200" lvl="0" indent="-3429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-RU"/>
              <a:t>в реальном времени </a:t>
            </a:r>
            <a:r>
              <a:rPr lang="ru-RU" b="1"/>
              <a:t>отслеживать изменение значений переменных.</a:t>
            </a:r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7" name="Google Shape;537;g245b6668478_0_55"/>
          <p:cNvSpPr txBox="1"/>
          <p:nvPr/>
        </p:nvSpPr>
        <p:spPr bwMode="auto">
          <a:xfrm>
            <a:off x="1963211" y="1734767"/>
            <a:ext cx="8265600" cy="12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Примеры программ </a:t>
            </a:r>
            <a:endParaRPr sz="3600" b="1">
              <a:solidFill>
                <a:srgbClr val="99CC00"/>
              </a:solidFill>
              <a:latin typeface="Verdana"/>
              <a:ea typeface="Verdana"/>
              <a:cs typeface="Verdana"/>
            </a:endParaRPr>
          </a:p>
          <a:p>
            <a:pPr marL="0"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в </a:t>
            </a: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TRIK Studio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8" name="Google Shape;538;g245b6668478_0_55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/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_rels/theme3.xml.rels><?xml version="1.0" encoding="UTF-8" standalone="yes"?><Relationships xmlns="http://schemas.openxmlformats.org/package/2006/relationships"></Relationships>
</file>

<file path=ppt/theme/_rels/theme4.xml.rels><?xml version="1.0" encoding="UTF-8" standalone="yes"?><Relationships xmlns="http://schemas.openxmlformats.org/package/2006/relationships"></Relationships>
</file>

<file path=ppt/theme/_rels/theme5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3.xml><?xml version="1.0" encoding="utf-8"?>
<a:theme xmlns:a="http://schemas.openxmlformats.org/drawingml/2006/main" xmlns:r="http://schemas.openxmlformats.org/officeDocument/2006/relationships" xmlns:p="http://schemas.openxmlformats.org/presentationml/2006/main" name="TRIKtheme2019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4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5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R7-Office/7.4.0.112</Application>
  <DocSecurity>0</DocSecurity>
  <PresentationFormat>Широкоэкранный</PresentationFormat>
  <Paragraphs>0</Paragraphs>
  <Slides>52</Slides>
  <Notes>52</Notes>
  <HiddenSlides>0</HiddenSlides>
  <MMClips>2</MMClips>
  <ScaleCrop>0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52</vt:i4>
      </vt:variant>
    </vt:vector>
  </HeadingPairs>
  <TitlesOfParts>
    <vt:vector size="56" baseType="lpstr">
      <vt:lpstr>Theme 1</vt:lpstr>
      <vt:lpstr>Theme 2</vt:lpstr>
      <vt:lpstr>Theme 3</vt:lpstr>
      <vt:lpstr>Theme 4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Анастасия Мерецкая</dc:creator>
  <cp:keywords/>
  <dc:description/>
  <dc:identifier/>
  <dc:language/>
  <cp:lastModifiedBy>Антон Саблин</cp:lastModifiedBy>
  <cp:revision>11</cp:revision>
  <dcterms:created xsi:type="dcterms:W3CDTF">2019-08-14T07:24:59Z</dcterms:created>
  <dcterms:modified xsi:type="dcterms:W3CDTF">2024-05-13T08:18:42Z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55</vt:i4>
  </property>
</Properties>
</file>