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5"/>
  </p:notesMasterIdLst>
  <p:sldIdLst>
    <p:sldId id="256" r:id="rId2"/>
    <p:sldId id="259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70" r:id="rId14"/>
    <p:sldId id="271" r:id="rId15"/>
    <p:sldId id="272" r:id="rId16"/>
    <p:sldId id="273" r:id="rId17"/>
    <p:sldId id="275" r:id="rId18"/>
    <p:sldId id="276" r:id="rId19"/>
    <p:sldId id="277" r:id="rId20"/>
    <p:sldId id="278" r:id="rId21"/>
    <p:sldId id="279" r:id="rId22"/>
    <p:sldId id="280" r:id="rId23"/>
    <p:sldId id="274" r:id="rId2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114" autoAdjust="0"/>
    <p:restoredTop sz="94660"/>
  </p:normalViewPr>
  <p:slideViewPr>
    <p:cSldViewPr snapToGrid="0">
      <p:cViewPr varScale="1">
        <p:scale>
          <a:sx n="83" d="100"/>
          <a:sy n="83" d="100"/>
        </p:scale>
        <p:origin x="773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6" d="100"/>
          <a:sy n="66" d="100"/>
        </p:scale>
        <p:origin x="3134" y="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A6E90C9-E2A8-42F4-B380-F4A83CC3C9BB}" type="datetimeFigureOut">
              <a:rPr lang="ru-RU" smtClean="0"/>
              <a:t>07.08.2024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9B818A-5BE8-4AA4-972E-1479DBF8DDD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75225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9B818A-5BE8-4AA4-972E-1479DBF8DDDF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80061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creativecommons.org/licenses/by-nc-sa/3.0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hyperlink" Target="http://creativecommons.org/licenses/by-nc-sa/3.0" TargetMode="External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3D55C2-40FA-4156-9760-9AA64549584D}" type="datetimeFigureOut">
              <a:rPr lang="ru-RU" smtClean="0"/>
              <a:t>07.08.2024</a:t>
            </a:fld>
            <a:endParaRPr lang="ru-RU"/>
          </a:p>
        </p:txBody>
      </p:sp>
      <p:sp>
        <p:nvSpPr>
          <p:cNvPr id="7" name="Google Shape;11;p56"/>
          <p:cNvSpPr/>
          <p:nvPr userDrawn="1"/>
        </p:nvSpPr>
        <p:spPr>
          <a:xfrm>
            <a:off x="1581120" y="6314760"/>
            <a:ext cx="2428560" cy="456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ru-RU"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Распространяется по лицензии </a:t>
            </a:r>
            <a:r>
              <a:rPr lang="ru-RU" sz="1200" b="0" i="0" u="sng" strike="noStrike" cap="none">
                <a:solidFill>
                  <a:srgbClr val="0563C1"/>
                </a:solidFill>
                <a:latin typeface="Calibri"/>
                <a:ea typeface="Calibri"/>
                <a:cs typeface="Calibri"/>
                <a:sym typeface="Calibri"/>
                <a:hlinkClick r:id="rId2">
                  <a:extLst>
                    <a:ext uri="{A12FA001-AC4F-418D-AE19-62706E023703}">
                      <ahyp:hlinkClr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val="tx"/>
                    </a:ext>
                  </a:extLst>
                </a:hlinkClick>
              </a:rPr>
              <a:t>Creative Commons BY-NC-SA</a:t>
            </a:r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" name="Google Shape;12;p56"/>
          <p:cNvSpPr/>
          <p:nvPr userDrawn="1"/>
        </p:nvSpPr>
        <p:spPr>
          <a:xfrm>
            <a:off x="4147380" y="6314760"/>
            <a:ext cx="3914280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ru-RU" sz="1200" b="0" i="0" u="none" strike="noStrike" cap="none" dirty="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ООО «</a:t>
            </a:r>
            <a:r>
              <a:rPr lang="ru-RU" sz="1200" b="0" i="0" u="none" strike="noStrike" cap="none" dirty="0" err="1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КиберТех</a:t>
            </a:r>
            <a:r>
              <a:rPr lang="ru-RU" sz="1200" b="0" i="0" u="none" strike="noStrike" cap="none" dirty="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»</a:t>
            </a:r>
            <a:endParaRPr sz="12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ru-RU" sz="1200" b="0" i="0" u="none" strike="noStrike" cap="none" dirty="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Санкт-Петербург, </a:t>
            </a:r>
            <a:r>
              <a:rPr lang="ru-RU" sz="1200" b="0" i="0" u="none" strike="noStrike" cap="none" dirty="0" smtClean="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2024</a:t>
            </a:r>
            <a:endParaRPr sz="12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9" name="Google Shape;13;p56"/>
          <p:cNvPicPr preferRelativeResize="0"/>
          <p:nvPr userDrawn="1"/>
        </p:nvPicPr>
        <p:blipFill rotWithShape="1">
          <a:blip r:embed="rId3">
            <a:alphaModFix/>
          </a:blip>
          <a:srcRect/>
          <a:stretch/>
        </p:blipFill>
        <p:spPr>
          <a:xfrm>
            <a:off x="828720" y="6434280"/>
            <a:ext cx="739080" cy="258480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Google Shape;14;p56"/>
          <p:cNvSpPr/>
          <p:nvPr userDrawn="1"/>
        </p:nvSpPr>
        <p:spPr>
          <a:xfrm>
            <a:off x="1971720" y="1646640"/>
            <a:ext cx="8265600" cy="1727640"/>
          </a:xfrm>
          <a:prstGeom prst="roundRect">
            <a:avLst>
              <a:gd name="adj" fmla="val 16667"/>
            </a:avLst>
          </a:prstGeom>
          <a:solidFill>
            <a:srgbClr val="00124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" name="Google Shape;15;p56"/>
          <p:cNvSpPr txBox="1">
            <a:spLocks noGrp="1"/>
          </p:cNvSpPr>
          <p:nvPr>
            <p:ph type="title"/>
          </p:nvPr>
        </p:nvSpPr>
        <p:spPr>
          <a:xfrm>
            <a:off x="1971720" y="1690560"/>
            <a:ext cx="8265600" cy="1643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pic>
        <p:nvPicPr>
          <p:cNvPr id="13" name="Google Shape;17;p56"/>
          <p:cNvPicPr preferRelativeResize="0"/>
          <p:nvPr userDrawn="1"/>
        </p:nvPicPr>
        <p:blipFill rotWithShape="1">
          <a:blip r:embed="rId4">
            <a:alphaModFix/>
          </a:blip>
          <a:srcRect l="3021" t="11552" r="3074" b="11235"/>
          <a:stretch/>
        </p:blipFill>
        <p:spPr>
          <a:xfrm>
            <a:off x="838080" y="480960"/>
            <a:ext cx="2927160" cy="56124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419739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3D55C2-40FA-4156-9760-9AA64549584D}" type="datetimeFigureOut">
              <a:rPr lang="ru-RU" smtClean="0"/>
              <a:t>07.08.2024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BE8137-1FF6-4C36-883B-327147D9BF5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24474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3D55C2-40FA-4156-9760-9AA64549584D}" type="datetimeFigureOut">
              <a:rPr lang="ru-RU" smtClean="0"/>
              <a:t>07.08.2024</a:t>
            </a:fld>
            <a:endParaRPr lang="ru-RU"/>
          </a:p>
        </p:txBody>
      </p:sp>
      <p:pic>
        <p:nvPicPr>
          <p:cNvPr id="6" name="Google Shape;21;p58"/>
          <p:cNvPicPr preferRelativeResize="0"/>
          <p:nvPr userDrawn="1"/>
        </p:nvPicPr>
        <p:blipFill rotWithShape="1">
          <a:blip r:embed="rId2">
            <a:alphaModFix/>
          </a:blip>
          <a:srcRect l="6973" t="36964" r="7352" b="36959"/>
          <a:stretch/>
        </p:blipFill>
        <p:spPr>
          <a:xfrm>
            <a:off x="9945360" y="396000"/>
            <a:ext cx="1781640" cy="539640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Google Shape;22;p58"/>
          <p:cNvSpPr/>
          <p:nvPr userDrawn="1"/>
        </p:nvSpPr>
        <p:spPr>
          <a:xfrm>
            <a:off x="1581120" y="6314760"/>
            <a:ext cx="2428560" cy="456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ru-RU"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Распространяется по лицензии </a:t>
            </a:r>
            <a:r>
              <a:rPr lang="ru-RU" sz="1200" b="0" i="0" u="sng" strike="noStrike" cap="none">
                <a:solidFill>
                  <a:srgbClr val="0563C1"/>
                </a:solidFill>
                <a:latin typeface="Calibri"/>
                <a:ea typeface="Calibri"/>
                <a:cs typeface="Calibri"/>
                <a:sym typeface="Calibri"/>
                <a:hlinkClick r:id="rId3">
                  <a:extLst>
                    <a:ext uri="{A12FA001-AC4F-418D-AE19-62706E023703}">
                      <ahyp:hlinkClr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val="tx"/>
                    </a:ext>
                  </a:extLst>
                </a:hlinkClick>
              </a:rPr>
              <a:t>Creative Commons BY-NC-SA</a:t>
            </a:r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" name="Google Shape;23;p58"/>
          <p:cNvSpPr/>
          <p:nvPr userDrawn="1"/>
        </p:nvSpPr>
        <p:spPr>
          <a:xfrm>
            <a:off x="4134617" y="6308048"/>
            <a:ext cx="3914280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ru-RU" sz="1200" b="0" i="0" u="none" strike="noStrike" cap="none" dirty="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ООО «</a:t>
            </a:r>
            <a:r>
              <a:rPr lang="ru-RU" sz="1200" b="0" i="0" u="none" strike="noStrike" cap="none" dirty="0" err="1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КиберТех</a:t>
            </a:r>
            <a:r>
              <a:rPr lang="ru-RU" sz="1200" b="0" i="0" u="none" strike="noStrike" cap="none" dirty="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»</a:t>
            </a:r>
            <a:endParaRPr sz="12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ru-RU" sz="1200" b="0" i="0" u="none" strike="noStrike" cap="none" dirty="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Санкт-Петербург, </a:t>
            </a:r>
            <a:r>
              <a:rPr lang="ru-RU" sz="1200" b="0" i="0" u="none" strike="noStrike" cap="none" dirty="0" smtClean="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2024</a:t>
            </a:r>
            <a:endParaRPr sz="12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9" name="Google Shape;24;p58"/>
          <p:cNvPicPr preferRelativeResize="0"/>
          <p:nvPr userDrawn="1"/>
        </p:nvPicPr>
        <p:blipFill rotWithShape="1">
          <a:blip r:embed="rId4">
            <a:alphaModFix/>
          </a:blip>
          <a:srcRect/>
          <a:stretch/>
        </p:blipFill>
        <p:spPr>
          <a:xfrm>
            <a:off x="828720" y="6434280"/>
            <a:ext cx="739080" cy="258480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Google Shape;25;p58"/>
          <p:cNvSpPr txBox="1">
            <a:spLocks/>
          </p:cNvSpPr>
          <p:nvPr userDrawn="1"/>
        </p:nvSpPr>
        <p:spPr>
          <a:xfrm>
            <a:off x="8610480" y="6356520"/>
            <a:ext cx="2742840" cy="36468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ctr" anchorCtr="0">
            <a:noAutofit/>
          </a:bodyPr>
          <a:lstStyle>
            <a:defPPr>
              <a:defRPr lang="ru-RU"/>
            </a:defPPr>
            <a:lvl1pPr marL="0" marR="0" lvl="0" indent="0" algn="r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kern="1200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kern="1200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kern="1200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kern="1200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kern="1200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kern="1200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kern="1200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kern="1200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kern="1200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ru-RU" smtClean="0"/>
              <a:pPr/>
              <a:t>‹#›</a:t>
            </a:fld>
            <a:endParaRPr lang="ru-RU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1" name="Google Shape;26;p58"/>
          <p:cNvSpPr/>
          <p:nvPr userDrawn="1"/>
        </p:nvSpPr>
        <p:spPr>
          <a:xfrm>
            <a:off x="478971" y="360000"/>
            <a:ext cx="9161469" cy="611640"/>
          </a:xfrm>
          <a:prstGeom prst="roundRect">
            <a:avLst>
              <a:gd name="adj" fmla="val 16667"/>
            </a:avLst>
          </a:prstGeom>
          <a:solidFill>
            <a:srgbClr val="00124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" name="Google Shape;27;p58"/>
          <p:cNvSpPr txBox="1">
            <a:spLocks noGrp="1"/>
          </p:cNvSpPr>
          <p:nvPr>
            <p:ph idx="1"/>
          </p:nvPr>
        </p:nvSpPr>
        <p:spPr>
          <a:xfrm>
            <a:off x="495446" y="428653"/>
            <a:ext cx="9083984" cy="4743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1620029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3D55C2-40FA-4156-9760-9AA64549584D}" type="datetimeFigureOut">
              <a:rPr lang="ru-RU" smtClean="0"/>
              <a:t>07.08.2024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BE8137-1FF6-4C36-883B-327147D9BF5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79847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4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2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image" Target="../media/image1.png"/><Relationship Id="rId7" Type="http://schemas.openxmlformats.org/officeDocument/2006/relationships/hyperlink" Target="https://trikset.com/" TargetMode="External"/><Relationship Id="rId2" Type="http://schemas.openxmlformats.org/officeDocument/2006/relationships/hyperlink" Target="http://creativecommons.org/licenses/by-nc-sa/3.0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.png"/><Relationship Id="rId5" Type="http://schemas.openxmlformats.org/officeDocument/2006/relationships/hyperlink" Target="https://help.trikset.com/" TargetMode="External"/><Relationship Id="rId4" Type="http://schemas.openxmlformats.org/officeDocument/2006/relationships/hyperlink" Target="mailto:support@trikset.com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041235" y="2179781"/>
            <a:ext cx="8146473" cy="11449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lnSpc>
                <a:spcPct val="90000"/>
              </a:lnSpc>
              <a:buClr>
                <a:srgbClr val="000000"/>
              </a:buClr>
              <a:buSzPts val="3600"/>
            </a:pPr>
            <a:r>
              <a:rPr lang="ru-RU" sz="4000" b="1" dirty="0" smtClean="0">
                <a:solidFill>
                  <a:srgbClr val="99CC00"/>
                </a:solidFill>
                <a:latin typeface="Verdana"/>
                <a:ea typeface="Verdana"/>
                <a:sym typeface="Verdana"/>
              </a:rPr>
              <a:t>Удаленное управление</a:t>
            </a:r>
            <a:endParaRPr lang="ru-RU" sz="4000" b="1" dirty="0">
              <a:solidFill>
                <a:srgbClr val="99CC00"/>
              </a:solidFill>
              <a:latin typeface="Verdana"/>
              <a:ea typeface="Verdana"/>
              <a:sym typeface="Verdana"/>
            </a:endParaRPr>
          </a:p>
          <a:p>
            <a:pPr lvl="0" algn="ctr">
              <a:lnSpc>
                <a:spcPct val="90000"/>
              </a:lnSpc>
              <a:buClr>
                <a:srgbClr val="000000"/>
              </a:buClr>
              <a:buSzPts val="3600"/>
            </a:pPr>
            <a:endParaRPr lang="ru-RU" sz="1600" b="0" i="0" u="none" strike="noStrike" cap="none" dirty="0" smtClean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200" y="3057235"/>
            <a:ext cx="3352801" cy="33528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079934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93544" y="460278"/>
            <a:ext cx="9182266" cy="8555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90000"/>
              </a:lnSpc>
              <a:buClr>
                <a:srgbClr val="000000"/>
              </a:buClr>
              <a:buSzPts val="3600"/>
            </a:pPr>
            <a:r>
              <a:rPr lang="ru-RU" sz="2400" b="1" dirty="0" smtClean="0">
                <a:solidFill>
                  <a:srgbClr val="99CC00"/>
                </a:solidFill>
                <a:latin typeface="Verdana"/>
                <a:ea typeface="Verdana"/>
                <a:sym typeface="Verdana"/>
              </a:rPr>
              <a:t>Подключение робота к компьютеру и смартфону</a:t>
            </a:r>
            <a:endParaRPr lang="ru-RU" b="0" i="0" u="none" strike="noStrike" cap="none" dirty="0" smtClean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endParaRPr lang="ru-RU" sz="2800" dirty="0"/>
          </a:p>
        </p:txBody>
      </p:sp>
      <p:sp>
        <p:nvSpPr>
          <p:cNvPr id="4" name="TextBox 3"/>
          <p:cNvSpPr txBox="1"/>
          <p:nvPr/>
        </p:nvSpPr>
        <p:spPr>
          <a:xfrm>
            <a:off x="438151" y="1114276"/>
            <a:ext cx="95631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Подключаем робота к компьютеру</a:t>
            </a:r>
          </a:p>
          <a:p>
            <a:endParaRPr lang="ru-RU" sz="2000" dirty="0"/>
          </a:p>
          <a:p>
            <a:r>
              <a:rPr lang="ru-RU" sz="1600" dirty="0" smtClean="0"/>
              <a:t/>
            </a:r>
            <a:br>
              <a:rPr lang="ru-RU" sz="1600" dirty="0" smtClean="0"/>
            </a:br>
            <a:endParaRPr lang="ru-RU" sz="1600" dirty="0"/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438151" y="1481610"/>
            <a:ext cx="11161325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Выберите в меню Сеть → </a:t>
            </a:r>
            <a:r>
              <a:rPr kumimoji="0" lang="ru-RU" alt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Wi-Fi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точка доступа. Контроллер раздаст </a:t>
            </a:r>
            <a:r>
              <a:rPr kumimoji="0" lang="ru-RU" alt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Wi-Fi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, а на экране появятся параметры сети: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933450" y="1848656"/>
            <a:ext cx="6096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Имя сети.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Пароль сети.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IP-адрес контроллера.</a:t>
            </a:r>
            <a:endParaRPr lang="ru-RU" b="0" i="0" dirty="0"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0799" y="2837785"/>
            <a:ext cx="7294585" cy="2892524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470703" y="5815845"/>
            <a:ext cx="1153477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При подключении к сети </a:t>
            </a:r>
            <a:r>
              <a:rPr lang="ru-RU" dirty="0" err="1">
                <a:latin typeface="Calibri" panose="020F0502020204030204" pitchFamily="34" charset="0"/>
                <a:cs typeface="Calibri" panose="020F0502020204030204" pitchFamily="34" charset="0"/>
              </a:rPr>
              <a:t>Wi-Fi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dirty="0" smtClean="0">
                <a:latin typeface="Calibri" panose="020F0502020204030204" pitchFamily="34" charset="0"/>
                <a:cs typeface="Calibri" panose="020F0502020204030204" pitchFamily="34" charset="0"/>
              </a:rPr>
              <a:t>компьютера или </a:t>
            </a:r>
            <a:r>
              <a:rPr lang="ru-RU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смарфона</a:t>
            </a:r>
            <a:r>
              <a:rPr lang="ru-RU" dirty="0" smtClean="0">
                <a:latin typeface="Calibri" panose="020F0502020204030204" pitchFamily="34" charset="0"/>
                <a:cs typeface="Calibri" panose="020F0502020204030204" pitchFamily="34" charset="0"/>
              </a:rPr>
              <a:t> выберите 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сеть контроллера и введите пароль.</a:t>
            </a:r>
          </a:p>
        </p:txBody>
      </p:sp>
    </p:spTree>
    <p:extLst>
      <p:ext uri="{BB962C8B-B14F-4D97-AF65-F5344CB8AC3E}">
        <p14:creationId xmlns:p14="http://schemas.microsoft.com/office/powerpoint/2010/main" val="36876158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Рисунок 1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891" y="3113205"/>
            <a:ext cx="3558307" cy="815445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84019" y="416784"/>
            <a:ext cx="9182266" cy="9109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90000"/>
              </a:lnSpc>
              <a:buClr>
                <a:srgbClr val="000000"/>
              </a:buClr>
              <a:buSzPts val="3600"/>
            </a:pPr>
            <a:r>
              <a:rPr lang="ru-RU" sz="2800" b="1" dirty="0" smtClean="0">
                <a:solidFill>
                  <a:srgbClr val="99CC00"/>
                </a:solidFill>
                <a:latin typeface="Verdana"/>
                <a:ea typeface="Verdana"/>
                <a:sym typeface="Verdana"/>
              </a:rPr>
              <a:t>Управляем роботом</a:t>
            </a:r>
            <a:endParaRPr lang="ru-RU" sz="2000" b="0" i="0" u="none" strike="noStrike" cap="none" dirty="0" smtClean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endParaRPr lang="ru-RU" sz="2800" dirty="0"/>
          </a:p>
        </p:txBody>
      </p:sp>
      <p:sp>
        <p:nvSpPr>
          <p:cNvPr id="6" name="TextBox 5"/>
          <p:cNvSpPr txBox="1"/>
          <p:nvPr/>
        </p:nvSpPr>
        <p:spPr>
          <a:xfrm>
            <a:off x="485775" y="1103275"/>
            <a:ext cx="113538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/>
              <a:t>Все готово! Запускаем программу в режиме реального робота, включаем </a:t>
            </a:r>
            <a:r>
              <a:rPr lang="en-US" sz="2000" dirty="0" smtClean="0"/>
              <a:t>TRIK Gamepad Lite </a:t>
            </a:r>
            <a:r>
              <a:rPr lang="ru-RU" sz="2000" dirty="0" smtClean="0"/>
              <a:t>и управляем роботом</a:t>
            </a:r>
            <a:r>
              <a:rPr lang="en-US" sz="2000" dirty="0" smtClean="0"/>
              <a:t>.</a:t>
            </a:r>
            <a:r>
              <a:rPr lang="ru-RU" sz="2000" dirty="0" smtClean="0"/>
              <a:t> Если нет смартфона или планшета, то можно запустить утилиту </a:t>
            </a:r>
            <a:r>
              <a:rPr lang="en-US" sz="2000" dirty="0" smtClean="0"/>
              <a:t>TRIK Gamepad </a:t>
            </a:r>
            <a:r>
              <a:rPr lang="ru-RU" sz="2000" dirty="0" smtClean="0"/>
              <a:t>прямо из </a:t>
            </a:r>
            <a:r>
              <a:rPr lang="en-US" sz="2000" dirty="0" smtClean="0"/>
              <a:t>TRIK Studio.</a:t>
            </a:r>
            <a:r>
              <a:rPr lang="ru-RU" sz="2000" dirty="0" smtClean="0"/>
              <a:t/>
            </a:r>
            <a:br>
              <a:rPr lang="ru-RU" sz="2000" dirty="0" smtClean="0"/>
            </a:br>
            <a:endParaRPr lang="ru-RU" sz="2000" dirty="0"/>
          </a:p>
        </p:txBody>
      </p:sp>
      <p:cxnSp>
        <p:nvCxnSpPr>
          <p:cNvPr id="12" name="Прямая со стрелкой 11"/>
          <p:cNvCxnSpPr/>
          <p:nvPr/>
        </p:nvCxnSpPr>
        <p:spPr>
          <a:xfrm flipH="1">
            <a:off x="1071418" y="2297712"/>
            <a:ext cx="985984" cy="970799"/>
          </a:xfrm>
          <a:prstGeom prst="straightConnector1">
            <a:avLst/>
          </a:prstGeom>
          <a:ln w="571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/>
          <p:nvPr/>
        </p:nvCxnSpPr>
        <p:spPr>
          <a:xfrm>
            <a:off x="2057401" y="2297712"/>
            <a:ext cx="953654" cy="1223215"/>
          </a:xfrm>
          <a:prstGeom prst="straightConnector1">
            <a:avLst/>
          </a:prstGeom>
          <a:ln w="571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/>
        </p:nvSpPr>
        <p:spPr>
          <a:xfrm>
            <a:off x="-109537" y="6350073"/>
            <a:ext cx="269557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/>
              <a:t/>
            </a:r>
            <a:br>
              <a:rPr lang="ru-RU" sz="2000" dirty="0" smtClean="0"/>
            </a:br>
            <a:endParaRPr lang="ru-RU" sz="2000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47198" y="2369114"/>
            <a:ext cx="4230953" cy="2839876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18155" y="2417588"/>
            <a:ext cx="3010164" cy="27914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9287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554367" y="476884"/>
            <a:ext cx="836959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lnSpc>
                <a:spcPct val="90000"/>
              </a:lnSpc>
              <a:buClr>
                <a:srgbClr val="000000"/>
              </a:buClr>
              <a:buSzPts val="3600"/>
            </a:pPr>
            <a:r>
              <a:rPr lang="ru-RU" sz="2000" b="1" dirty="0">
                <a:solidFill>
                  <a:srgbClr val="99CC00"/>
                </a:solidFill>
                <a:latin typeface="Verdana"/>
                <a:ea typeface="Verdana"/>
                <a:sym typeface="Verdana"/>
              </a:rPr>
              <a:t>У</a:t>
            </a:r>
            <a:r>
              <a:rPr lang="ru-RU" sz="2000" b="1" dirty="0" smtClean="0">
                <a:solidFill>
                  <a:srgbClr val="99CC00"/>
                </a:solidFill>
                <a:latin typeface="Verdana"/>
                <a:ea typeface="Verdana"/>
                <a:sym typeface="Verdana"/>
              </a:rPr>
              <a:t>правление </a:t>
            </a:r>
            <a:r>
              <a:rPr lang="ru-RU" sz="2000" b="1" dirty="0">
                <a:solidFill>
                  <a:srgbClr val="99CC00"/>
                </a:solidFill>
                <a:latin typeface="Verdana"/>
                <a:ea typeface="Verdana"/>
                <a:sym typeface="Verdana"/>
              </a:rPr>
              <a:t>с автоматическим контролем препятствий</a:t>
            </a:r>
            <a:endParaRPr lang="ru-RU" sz="160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85775" y="1142490"/>
            <a:ext cx="113538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/>
              <a:t>Давайте добавим немного автономности нашему роботу. Запрограммируем его так, чтобы при появлении препятствия, он автоматически поворачивал на 90 градусов.</a:t>
            </a:r>
            <a:br>
              <a:rPr lang="ru-RU" sz="2000" dirty="0" smtClean="0"/>
            </a:br>
            <a:endParaRPr lang="ru-RU" sz="2000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9098" y="2312569"/>
            <a:ext cx="3748138" cy="3252848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260235" y="3474059"/>
            <a:ext cx="367607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Необходимо сконфигурировать датчик расстояния на порте </a:t>
            </a:r>
            <a:r>
              <a:rPr lang="en-US" dirty="0" smtClean="0"/>
              <a:t>A1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356205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6550" y="2964438"/>
            <a:ext cx="2850286" cy="285028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495446" y="1121073"/>
            <a:ext cx="1121264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/>
              <a:t>Добавляем условие. Если </a:t>
            </a:r>
            <a:r>
              <a:rPr lang="en-US" sz="2000" dirty="0" smtClean="0"/>
              <a:t>SensorA1 </a:t>
            </a:r>
            <a:r>
              <a:rPr lang="ru-RU" sz="2000" dirty="0" smtClean="0"/>
              <a:t>больше 15, значит стены перед роботом нет, и робот будет передвигаться с помощью дистанционного управления.</a:t>
            </a:r>
            <a:endParaRPr lang="ru-RU" sz="200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3737" y="1985491"/>
            <a:ext cx="8033708" cy="2657371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495446" y="488809"/>
            <a:ext cx="836959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lnSpc>
                <a:spcPct val="90000"/>
              </a:lnSpc>
              <a:buClr>
                <a:srgbClr val="000000"/>
              </a:buClr>
              <a:buSzPts val="3600"/>
            </a:pPr>
            <a:r>
              <a:rPr lang="ru-RU" sz="2000" b="1" dirty="0">
                <a:solidFill>
                  <a:srgbClr val="99CC00"/>
                </a:solidFill>
                <a:latin typeface="Verdana"/>
                <a:ea typeface="Verdana"/>
                <a:sym typeface="Verdana"/>
              </a:rPr>
              <a:t>У</a:t>
            </a:r>
            <a:r>
              <a:rPr lang="ru-RU" sz="2000" b="1" dirty="0" smtClean="0">
                <a:solidFill>
                  <a:srgbClr val="99CC00"/>
                </a:solidFill>
                <a:latin typeface="Verdana"/>
                <a:ea typeface="Verdana"/>
                <a:sym typeface="Verdana"/>
              </a:rPr>
              <a:t>правление </a:t>
            </a:r>
            <a:r>
              <a:rPr lang="ru-RU" sz="2000" b="1" dirty="0">
                <a:solidFill>
                  <a:srgbClr val="99CC00"/>
                </a:solidFill>
                <a:latin typeface="Verdana"/>
                <a:ea typeface="Verdana"/>
                <a:sym typeface="Verdana"/>
              </a:rPr>
              <a:t>с автоматическим контролем препятствий</a:t>
            </a:r>
            <a:endParaRPr lang="ru-RU" sz="160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63701838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2571" y="2790333"/>
            <a:ext cx="8542042" cy="2469824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5919" y="2083323"/>
            <a:ext cx="2470015" cy="3251265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495446" y="1121073"/>
            <a:ext cx="1121264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/>
              <a:t>Как только датчик показывает 15 или меньше, значит робот увидел стену и сработает подпрограмма «Поворот». </a:t>
            </a:r>
            <a:endParaRPr lang="ru-RU" sz="2000" dirty="0"/>
          </a:p>
        </p:txBody>
      </p:sp>
      <p:sp>
        <p:nvSpPr>
          <p:cNvPr id="16" name="TextBox 15"/>
          <p:cNvSpPr txBox="1"/>
          <p:nvPr/>
        </p:nvSpPr>
        <p:spPr>
          <a:xfrm>
            <a:off x="6373355" y="1760157"/>
            <a:ext cx="486339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Количество </a:t>
            </a:r>
            <a:r>
              <a:rPr lang="ru-RU" dirty="0" err="1" smtClean="0"/>
              <a:t>энкодеров</a:t>
            </a:r>
            <a:r>
              <a:rPr lang="ru-RU" dirty="0" smtClean="0"/>
              <a:t> выбраны случайно. Их необходимо подобрать самостоятельно.</a:t>
            </a:r>
            <a:endParaRPr lang="ru-RU" dirty="0"/>
          </a:p>
        </p:txBody>
      </p:sp>
      <p:cxnSp>
        <p:nvCxnSpPr>
          <p:cNvPr id="17" name="Прямая со стрелкой 16"/>
          <p:cNvCxnSpPr>
            <a:stCxn id="16" idx="2"/>
          </p:cNvCxnSpPr>
          <p:nvPr/>
        </p:nvCxnSpPr>
        <p:spPr>
          <a:xfrm>
            <a:off x="8805053" y="2406488"/>
            <a:ext cx="1178622" cy="1246707"/>
          </a:xfrm>
          <a:prstGeom prst="straightConnector1">
            <a:avLst/>
          </a:prstGeom>
          <a:ln w="571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Прямоугольник 8"/>
          <p:cNvSpPr/>
          <p:nvPr/>
        </p:nvSpPr>
        <p:spPr>
          <a:xfrm>
            <a:off x="554367" y="476884"/>
            <a:ext cx="836959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lnSpc>
                <a:spcPct val="90000"/>
              </a:lnSpc>
              <a:buClr>
                <a:srgbClr val="000000"/>
              </a:buClr>
              <a:buSzPts val="3600"/>
            </a:pPr>
            <a:r>
              <a:rPr lang="ru-RU" sz="2000" b="1" dirty="0">
                <a:solidFill>
                  <a:srgbClr val="99CC00"/>
                </a:solidFill>
                <a:latin typeface="Verdana"/>
                <a:ea typeface="Verdana"/>
                <a:sym typeface="Verdana"/>
              </a:rPr>
              <a:t>У</a:t>
            </a:r>
            <a:r>
              <a:rPr lang="ru-RU" sz="2000" b="1" dirty="0" smtClean="0">
                <a:solidFill>
                  <a:srgbClr val="99CC00"/>
                </a:solidFill>
                <a:latin typeface="Verdana"/>
                <a:ea typeface="Verdana"/>
                <a:sym typeface="Verdana"/>
              </a:rPr>
              <a:t>правление </a:t>
            </a:r>
            <a:r>
              <a:rPr lang="ru-RU" sz="2000" b="1" dirty="0">
                <a:solidFill>
                  <a:srgbClr val="99CC00"/>
                </a:solidFill>
                <a:latin typeface="Verdana"/>
                <a:ea typeface="Verdana"/>
                <a:sym typeface="Verdana"/>
              </a:rPr>
              <a:t>с автоматическим контролем препятствий</a:t>
            </a:r>
            <a:endParaRPr lang="ru-RU" sz="160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42200455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6568" y="1727201"/>
            <a:ext cx="9897292" cy="4238527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17501" y="1139746"/>
            <a:ext cx="1113879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/>
              <a:t>Завершаем условия с помощью блока «Конец условия», создаем таймер и цикл</a:t>
            </a:r>
            <a:r>
              <a:rPr lang="en-US" sz="2000" dirty="0"/>
              <a:t>.</a:t>
            </a:r>
            <a:endParaRPr lang="ru-RU" sz="20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554367" y="476884"/>
            <a:ext cx="836959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lnSpc>
                <a:spcPct val="90000"/>
              </a:lnSpc>
              <a:buClr>
                <a:srgbClr val="000000"/>
              </a:buClr>
              <a:buSzPts val="3600"/>
            </a:pPr>
            <a:r>
              <a:rPr lang="ru-RU" sz="2000" b="1" dirty="0">
                <a:solidFill>
                  <a:srgbClr val="99CC00"/>
                </a:solidFill>
                <a:latin typeface="Verdana"/>
                <a:ea typeface="Verdana"/>
                <a:sym typeface="Verdana"/>
              </a:rPr>
              <a:t>У</a:t>
            </a:r>
            <a:r>
              <a:rPr lang="ru-RU" sz="2000" b="1" dirty="0" smtClean="0">
                <a:solidFill>
                  <a:srgbClr val="99CC00"/>
                </a:solidFill>
                <a:latin typeface="Verdana"/>
                <a:ea typeface="Verdana"/>
                <a:sym typeface="Verdana"/>
              </a:rPr>
              <a:t>правление </a:t>
            </a:r>
            <a:r>
              <a:rPr lang="ru-RU" sz="2000" b="1" dirty="0">
                <a:solidFill>
                  <a:srgbClr val="99CC00"/>
                </a:solidFill>
                <a:latin typeface="Verdana"/>
                <a:ea typeface="Verdana"/>
                <a:sym typeface="Verdana"/>
              </a:rPr>
              <a:t>с автоматическим контролем препятствий</a:t>
            </a:r>
            <a:endParaRPr lang="ru-RU" sz="160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5479315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517501" y="1139746"/>
            <a:ext cx="1113879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/>
              <a:t>Вся программа</a:t>
            </a:r>
            <a:endParaRPr lang="ru-RU" sz="20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554367" y="476884"/>
            <a:ext cx="836959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lnSpc>
                <a:spcPct val="90000"/>
              </a:lnSpc>
              <a:buClr>
                <a:srgbClr val="000000"/>
              </a:buClr>
              <a:buSzPts val="3600"/>
            </a:pPr>
            <a:r>
              <a:rPr lang="ru-RU" sz="2000" b="1" dirty="0">
                <a:solidFill>
                  <a:srgbClr val="99CC00"/>
                </a:solidFill>
                <a:latin typeface="Verdana"/>
                <a:ea typeface="Verdana"/>
                <a:sym typeface="Verdana"/>
              </a:rPr>
              <a:t>У</a:t>
            </a:r>
            <a:r>
              <a:rPr lang="ru-RU" sz="2000" b="1" dirty="0" smtClean="0">
                <a:solidFill>
                  <a:srgbClr val="99CC00"/>
                </a:solidFill>
                <a:latin typeface="Verdana"/>
                <a:ea typeface="Verdana"/>
                <a:sym typeface="Verdana"/>
              </a:rPr>
              <a:t>правление </a:t>
            </a:r>
            <a:r>
              <a:rPr lang="ru-RU" sz="2000" b="1" dirty="0">
                <a:solidFill>
                  <a:srgbClr val="99CC00"/>
                </a:solidFill>
                <a:latin typeface="Verdana"/>
                <a:ea typeface="Verdana"/>
                <a:sym typeface="Verdana"/>
              </a:rPr>
              <a:t>с автоматическим контролем препятствий</a:t>
            </a:r>
            <a:endParaRPr lang="ru-RU" sz="160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2588" y="1679344"/>
            <a:ext cx="11380102" cy="359828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683677" y="5277624"/>
            <a:ext cx="1150832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/>
              <a:t>Робот при появлении препятствия будет делать поворот на 90 градусов и возвращаться к дистанционному управлению.</a:t>
            </a:r>
          </a:p>
        </p:txBody>
      </p:sp>
    </p:spTree>
    <p:extLst>
      <p:ext uri="{BB962C8B-B14F-4D97-AF65-F5344CB8AC3E}">
        <p14:creationId xmlns:p14="http://schemas.microsoft.com/office/powerpoint/2010/main" val="413889358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462003" y="504593"/>
            <a:ext cx="9262472" cy="3416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lnSpc>
                <a:spcPct val="90000"/>
              </a:lnSpc>
              <a:buClr>
                <a:srgbClr val="000000"/>
              </a:buClr>
              <a:buSzPts val="3600"/>
            </a:pPr>
            <a:r>
              <a:rPr lang="ru-RU" b="1" dirty="0" smtClean="0">
                <a:solidFill>
                  <a:srgbClr val="99CC00"/>
                </a:solidFill>
                <a:latin typeface="Verdana"/>
                <a:ea typeface="Verdana"/>
                <a:sym typeface="Verdana"/>
              </a:rPr>
              <a:t>Переключение между дистанционным и автономным управлением</a:t>
            </a:r>
            <a:endParaRPr lang="ru-RU" sz="140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62003" y="1121273"/>
            <a:ext cx="1113879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/>
              <a:t>Следующая задача – сделать переключение между дистанционным и автономным управлением робота. </a:t>
            </a:r>
            <a:endParaRPr lang="ru-RU" sz="200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0671" y="2611581"/>
            <a:ext cx="7481454" cy="3366654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4432039" y="5571835"/>
            <a:ext cx="3611418" cy="40640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462003" y="1811045"/>
            <a:ext cx="11138791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/>
              <a:t>Для этого используем кнопки в приложении </a:t>
            </a:r>
            <a:r>
              <a:rPr lang="en-US" sz="2000" dirty="0" smtClean="0"/>
              <a:t>TRIK Gamepad. </a:t>
            </a:r>
            <a:r>
              <a:rPr lang="ru-RU" sz="2000" dirty="0" smtClean="0"/>
              <a:t>По кнопке 1 будет включаться автономный режим</a:t>
            </a:r>
            <a:r>
              <a:rPr lang="en-US" sz="2000" dirty="0" smtClean="0"/>
              <a:t>,</a:t>
            </a:r>
            <a:r>
              <a:rPr lang="ru-RU" sz="2000" dirty="0" smtClean="0"/>
              <a:t> а по кнопке 2 режим управления по пульту.</a:t>
            </a:r>
            <a:r>
              <a:rPr lang="en-US" sz="2000" dirty="0" smtClean="0"/>
              <a:t> </a:t>
            </a:r>
            <a:r>
              <a:rPr lang="ru-RU" sz="2000" dirty="0" smtClean="0"/>
              <a:t>  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253328846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462003" y="504593"/>
            <a:ext cx="9262472" cy="3416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lnSpc>
                <a:spcPct val="90000"/>
              </a:lnSpc>
              <a:buClr>
                <a:srgbClr val="000000"/>
              </a:buClr>
              <a:buSzPts val="3600"/>
            </a:pPr>
            <a:r>
              <a:rPr lang="ru-RU" b="1" dirty="0" smtClean="0">
                <a:solidFill>
                  <a:srgbClr val="99CC00"/>
                </a:solidFill>
                <a:latin typeface="Verdana"/>
                <a:ea typeface="Verdana"/>
                <a:sym typeface="Verdana"/>
              </a:rPr>
              <a:t>Переключение между дистанционным и автономным управлением</a:t>
            </a:r>
            <a:endParaRPr lang="ru-RU" sz="140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746" y="2280947"/>
            <a:ext cx="4056818" cy="2669744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692473" y="1240420"/>
            <a:ext cx="5237271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/>
              <a:t>Создаем новую переменную </a:t>
            </a:r>
            <a:r>
              <a:rPr lang="en-US" sz="2000" dirty="0" smtClean="0"/>
              <a:t>flag, </a:t>
            </a:r>
            <a:r>
              <a:rPr lang="ru-RU" sz="2000" dirty="0" smtClean="0"/>
              <a:t>с помощью которой мы будем переключать режимы</a:t>
            </a:r>
            <a:endParaRPr lang="ru-RU" sz="20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3870037" y="4341092"/>
            <a:ext cx="849745" cy="295564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6312800" y="1240420"/>
            <a:ext cx="5237271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/>
              <a:t>Если </a:t>
            </a:r>
            <a:r>
              <a:rPr lang="en-US" sz="2000" dirty="0" smtClean="0"/>
              <a:t>flag </a:t>
            </a:r>
            <a:r>
              <a:rPr lang="ru-RU" sz="2000" dirty="0" smtClean="0"/>
              <a:t>равен 0,то будет включаться режим управления по пульту. </a:t>
            </a:r>
            <a:endParaRPr lang="ru-RU" sz="2000" dirty="0"/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36012" y="2532815"/>
            <a:ext cx="3862279" cy="2166008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38676" y="2784455"/>
            <a:ext cx="2085154" cy="19950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102408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462003" y="504593"/>
            <a:ext cx="9262472" cy="3416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lnSpc>
                <a:spcPct val="90000"/>
              </a:lnSpc>
              <a:buClr>
                <a:srgbClr val="000000"/>
              </a:buClr>
              <a:buSzPts val="3600"/>
            </a:pPr>
            <a:r>
              <a:rPr lang="ru-RU" b="1" dirty="0" smtClean="0">
                <a:solidFill>
                  <a:srgbClr val="99CC00"/>
                </a:solidFill>
                <a:latin typeface="Verdana"/>
                <a:ea typeface="Verdana"/>
                <a:sym typeface="Verdana"/>
              </a:rPr>
              <a:t>Переключение между дистанционным и автономным управлением</a:t>
            </a:r>
            <a:endParaRPr lang="ru-RU" sz="140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11515" y="1591607"/>
            <a:ext cx="6335961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/>
              <a:t>Если </a:t>
            </a:r>
            <a:r>
              <a:rPr lang="en-US" sz="2000" dirty="0" smtClean="0"/>
              <a:t>flag </a:t>
            </a:r>
            <a:r>
              <a:rPr lang="ru-RU" sz="2000" dirty="0" smtClean="0"/>
              <a:t>равен 0,то будет включаться режим управления по пульту. </a:t>
            </a:r>
            <a:endParaRPr lang="ru-RU" sz="2000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540" y="2811281"/>
            <a:ext cx="2085154" cy="199505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5694" y="2518657"/>
            <a:ext cx="3862279" cy="2166008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6847476" y="1591607"/>
            <a:ext cx="509367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/>
              <a:t>Если </a:t>
            </a:r>
            <a:r>
              <a:rPr lang="en-US" sz="2000" dirty="0" smtClean="0"/>
              <a:t>flag </a:t>
            </a:r>
            <a:r>
              <a:rPr lang="ru-RU" sz="2000" dirty="0" smtClean="0"/>
              <a:t>не 0, то будет работать автономный режим. </a:t>
            </a:r>
            <a:endParaRPr lang="ru-RU" sz="2000" dirty="0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7476" y="2811281"/>
            <a:ext cx="5052036" cy="17517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57315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7164" y="428653"/>
            <a:ext cx="9182266" cy="11325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90000"/>
              </a:lnSpc>
              <a:buClr>
                <a:srgbClr val="000000"/>
              </a:buClr>
              <a:buSzPts val="3600"/>
            </a:pPr>
            <a:r>
              <a:rPr lang="ru-RU" sz="2800" b="1" dirty="0" smtClean="0">
                <a:solidFill>
                  <a:srgbClr val="99CC00"/>
                </a:solidFill>
                <a:latin typeface="Verdana"/>
                <a:ea typeface="Verdana"/>
                <a:sym typeface="Verdana"/>
              </a:rPr>
              <a:t>Дистанционное управление роботом</a:t>
            </a:r>
            <a:endParaRPr lang="ru-RU" sz="2800" b="1" dirty="0">
              <a:solidFill>
                <a:srgbClr val="99CC00"/>
              </a:solidFill>
              <a:latin typeface="Verdana"/>
              <a:ea typeface="Verdana"/>
              <a:sym typeface="Verdana"/>
            </a:endParaRPr>
          </a:p>
          <a:p>
            <a:pPr lvl="0" algn="ctr">
              <a:lnSpc>
                <a:spcPct val="90000"/>
              </a:lnSpc>
              <a:buClr>
                <a:srgbClr val="000000"/>
              </a:buClr>
              <a:buSzPts val="3600"/>
            </a:pPr>
            <a:endParaRPr lang="ru-RU" sz="1600" b="0" i="0" u="none" strike="noStrike" cap="none" dirty="0" smtClean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endParaRPr lang="ru-RU" sz="2800" dirty="0"/>
          </a:p>
        </p:txBody>
      </p:sp>
      <p:sp>
        <p:nvSpPr>
          <p:cNvPr id="5" name="TextBox 4"/>
          <p:cNvSpPr txBox="1"/>
          <p:nvPr/>
        </p:nvSpPr>
        <p:spPr>
          <a:xfrm>
            <a:off x="535709" y="1040890"/>
            <a:ext cx="110836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Хотя </a:t>
            </a:r>
            <a:r>
              <a:rPr lang="ru-RU" dirty="0"/>
              <a:t>автономность в робототехнике обычно предпочтительна, дистанционное управление также обладает рядом преимуществ: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35709" y="1652999"/>
            <a:ext cx="10196946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b="1" dirty="0"/>
              <a:t>Гибкость и контроль: </a:t>
            </a:r>
            <a:r>
              <a:rPr lang="ru-RU" sz="1600" dirty="0" smtClean="0"/>
              <a:t>возможность </a:t>
            </a:r>
            <a:r>
              <a:rPr lang="ru-RU" sz="1600" dirty="0"/>
              <a:t>дистанционного управления позволяет оператору </a:t>
            </a:r>
            <a:r>
              <a:rPr lang="ru-RU" sz="1600" dirty="0" smtClean="0"/>
              <a:t>реагировать </a:t>
            </a:r>
            <a:r>
              <a:rPr lang="ru-RU" sz="1600" dirty="0"/>
              <a:t>на неожиданные ситуации и принимать решения, которые автономный робот не способен </a:t>
            </a:r>
            <a:r>
              <a:rPr lang="ru-RU" sz="1600" dirty="0" smtClean="0"/>
              <a:t>делать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b="1" dirty="0"/>
              <a:t>Преодоление сложных препятствий</a:t>
            </a:r>
            <a:r>
              <a:rPr lang="ru-RU" sz="1600" dirty="0"/>
              <a:t>: </a:t>
            </a:r>
            <a:r>
              <a:rPr lang="ru-RU" sz="1600" dirty="0" smtClean="0"/>
              <a:t>дистанционное </a:t>
            </a:r>
            <a:r>
              <a:rPr lang="ru-RU" sz="1600" dirty="0"/>
              <a:t>управление позволяет оператору использовать свой </a:t>
            </a:r>
            <a:r>
              <a:rPr lang="ru-RU" sz="1600" dirty="0" smtClean="0"/>
              <a:t>опыт для преодоления сложных препятствий</a:t>
            </a:r>
            <a:endParaRPr lang="ru-RU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b="1" dirty="0" smtClean="0"/>
              <a:t>Точная манипуляция</a:t>
            </a:r>
            <a:r>
              <a:rPr lang="ru-RU" sz="1600" dirty="0" smtClean="0"/>
              <a:t>: обеспечивает </a:t>
            </a:r>
            <a:r>
              <a:rPr lang="ru-RU" sz="1600" dirty="0"/>
              <a:t>оператору возможность точной манипуляции инструментами и оборудованием, что может быть критически важно </a:t>
            </a:r>
            <a:r>
              <a:rPr lang="ru-RU" sz="1600" dirty="0" smtClean="0"/>
              <a:t>для решения некоторых задач, </a:t>
            </a:r>
            <a:r>
              <a:rPr lang="ru-RU" sz="1600" dirty="0"/>
              <a:t>таких как хирургия, строительство и спасательные операции.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9165" y="3505737"/>
            <a:ext cx="4119664" cy="274781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5689" y="3505737"/>
            <a:ext cx="4124898" cy="27478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302100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462003" y="504593"/>
            <a:ext cx="9262472" cy="3416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lnSpc>
                <a:spcPct val="90000"/>
              </a:lnSpc>
              <a:buClr>
                <a:srgbClr val="000000"/>
              </a:buClr>
              <a:buSzPts val="3600"/>
            </a:pPr>
            <a:r>
              <a:rPr lang="ru-RU" b="1" dirty="0" smtClean="0">
                <a:solidFill>
                  <a:srgbClr val="99CC00"/>
                </a:solidFill>
                <a:latin typeface="Verdana"/>
                <a:ea typeface="Verdana"/>
                <a:sym typeface="Verdana"/>
              </a:rPr>
              <a:t>Переключение между дистанционным и автономным управлением</a:t>
            </a:r>
            <a:endParaRPr lang="ru-RU" sz="140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5672" y="1580429"/>
            <a:ext cx="8676305" cy="4486993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462003" y="1064072"/>
            <a:ext cx="633596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/>
              <a:t>Подпрограмма</a:t>
            </a:r>
            <a:r>
              <a:rPr lang="ru-RU" sz="2000" dirty="0" smtClean="0"/>
              <a:t> </a:t>
            </a:r>
            <a:r>
              <a:rPr lang="ru-RU" sz="2400" dirty="0" smtClean="0"/>
              <a:t>«Движение по пульту»</a:t>
            </a:r>
            <a:endParaRPr lang="ru-RU" sz="24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5093239" y="3011055"/>
            <a:ext cx="5112943" cy="2974109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1" name="Прямая со стрелкой 10"/>
          <p:cNvCxnSpPr/>
          <p:nvPr/>
        </p:nvCxnSpPr>
        <p:spPr>
          <a:xfrm>
            <a:off x="1817654" y="3121716"/>
            <a:ext cx="1601802" cy="1517356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Прямоугольник 11"/>
          <p:cNvSpPr/>
          <p:nvPr/>
        </p:nvSpPr>
        <p:spPr>
          <a:xfrm>
            <a:off x="143871" y="2198386"/>
            <a:ext cx="334756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smtClean="0"/>
              <a:t>Пока не нажата кнопка 1, будет выполняться цикл, отвечающий за дистанционное управление</a:t>
            </a:r>
            <a:endParaRPr lang="ru-RU" sz="1600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4948689" y="2075769"/>
            <a:ext cx="470331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smtClean="0"/>
              <a:t>Как только кнопка 1 нажата, программа выходит из цикла, а переменная </a:t>
            </a:r>
            <a:r>
              <a:rPr lang="en-US" sz="1600" dirty="0" smtClean="0"/>
              <a:t>flag </a:t>
            </a:r>
            <a:r>
              <a:rPr lang="ru-RU" sz="1600" dirty="0" smtClean="0"/>
              <a:t>становится равна 1</a:t>
            </a:r>
            <a:endParaRPr lang="ru-RU" sz="1600" dirty="0"/>
          </a:p>
        </p:txBody>
      </p:sp>
      <p:cxnSp>
        <p:nvCxnSpPr>
          <p:cNvPr id="16" name="Прямая со стрелкой 15"/>
          <p:cNvCxnSpPr/>
          <p:nvPr/>
        </p:nvCxnSpPr>
        <p:spPr>
          <a:xfrm flipH="1">
            <a:off x="3982287" y="2503055"/>
            <a:ext cx="966402" cy="132087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9049938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462003" y="504593"/>
            <a:ext cx="9262472" cy="3416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lnSpc>
                <a:spcPct val="90000"/>
              </a:lnSpc>
              <a:buClr>
                <a:srgbClr val="000000"/>
              </a:buClr>
              <a:buSzPts val="3600"/>
            </a:pPr>
            <a:r>
              <a:rPr lang="ru-RU" b="1" dirty="0" smtClean="0">
                <a:solidFill>
                  <a:srgbClr val="99CC00"/>
                </a:solidFill>
                <a:latin typeface="Verdana"/>
                <a:ea typeface="Verdana"/>
                <a:sym typeface="Verdana"/>
              </a:rPr>
              <a:t>Переключение между дистанционным и автономным управлением</a:t>
            </a:r>
            <a:endParaRPr lang="ru-RU" sz="140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8255" y="1743584"/>
            <a:ext cx="9559636" cy="4436026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462003" y="1064072"/>
            <a:ext cx="633596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/>
              <a:t>Подпрограмма «Автономное движение»</a:t>
            </a:r>
            <a:endParaRPr lang="ru-RU" sz="24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75490" y="2825284"/>
            <a:ext cx="2817091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/>
              <a:t>Пока не нажата кнопка </a:t>
            </a:r>
            <a:r>
              <a:rPr lang="ru-RU" sz="1600" dirty="0" smtClean="0"/>
              <a:t>2, будет выполняться цикл, отвечающий за автономное движение</a:t>
            </a:r>
            <a:endParaRPr lang="ru-RU" sz="1600" dirty="0"/>
          </a:p>
        </p:txBody>
      </p:sp>
      <p:cxnSp>
        <p:nvCxnSpPr>
          <p:cNvPr id="7" name="Прямая со стрелкой 6"/>
          <p:cNvCxnSpPr>
            <a:stCxn id="6" idx="2"/>
          </p:cNvCxnSpPr>
          <p:nvPr/>
        </p:nvCxnSpPr>
        <p:spPr>
          <a:xfrm>
            <a:off x="1584036" y="3902502"/>
            <a:ext cx="1602509" cy="540189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Прямоугольник 11"/>
          <p:cNvSpPr/>
          <p:nvPr/>
        </p:nvSpPr>
        <p:spPr>
          <a:xfrm>
            <a:off x="6280727" y="2415985"/>
            <a:ext cx="281709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/>
              <a:t>Пока </a:t>
            </a:r>
            <a:r>
              <a:rPr lang="ru-RU" sz="1600" dirty="0" smtClean="0"/>
              <a:t>датчик расстояния больше 15, робот будет двигаться прямо</a:t>
            </a:r>
            <a:endParaRPr lang="ru-RU" sz="1600" dirty="0"/>
          </a:p>
        </p:txBody>
      </p:sp>
      <p:cxnSp>
        <p:nvCxnSpPr>
          <p:cNvPr id="13" name="Прямая со стрелкой 12"/>
          <p:cNvCxnSpPr/>
          <p:nvPr/>
        </p:nvCxnSpPr>
        <p:spPr>
          <a:xfrm flipH="1">
            <a:off x="5735782" y="3246982"/>
            <a:ext cx="1496291" cy="925614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Прямоугольник 16"/>
          <p:cNvSpPr/>
          <p:nvPr/>
        </p:nvSpPr>
        <p:spPr>
          <a:xfrm>
            <a:off x="9176327" y="2005780"/>
            <a:ext cx="281709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smtClean="0"/>
              <a:t>Как только робот видит препятствие, происходит отъезд назад и поворот</a:t>
            </a:r>
            <a:endParaRPr lang="ru-RU" sz="1600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6604000" y="3713468"/>
            <a:ext cx="5144655" cy="2339194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9" name="Прямая со стрелкой 18"/>
          <p:cNvCxnSpPr/>
          <p:nvPr/>
        </p:nvCxnSpPr>
        <p:spPr>
          <a:xfrm flipH="1">
            <a:off x="9176328" y="2825284"/>
            <a:ext cx="1343891" cy="881984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Прямоугольник 21"/>
          <p:cNvSpPr/>
          <p:nvPr/>
        </p:nvSpPr>
        <p:spPr>
          <a:xfrm>
            <a:off x="226476" y="1525737"/>
            <a:ext cx="284680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smtClean="0"/>
              <a:t>Как только кнопка 2 нажата, программа выходит из цикла, а переменная </a:t>
            </a:r>
            <a:r>
              <a:rPr lang="en-US" sz="1600" dirty="0" smtClean="0"/>
              <a:t>flag</a:t>
            </a:r>
            <a:r>
              <a:rPr lang="ru-RU" sz="1600" dirty="0" smtClean="0"/>
              <a:t> вновь</a:t>
            </a:r>
            <a:r>
              <a:rPr lang="en-US" sz="1600" dirty="0" smtClean="0"/>
              <a:t> </a:t>
            </a:r>
            <a:r>
              <a:rPr lang="ru-RU" sz="1600" dirty="0" smtClean="0"/>
              <a:t>становится равна 0</a:t>
            </a:r>
            <a:endParaRPr lang="ru-RU" sz="1600" dirty="0"/>
          </a:p>
        </p:txBody>
      </p:sp>
      <p:cxnSp>
        <p:nvCxnSpPr>
          <p:cNvPr id="23" name="Прямая со стрелкой 22"/>
          <p:cNvCxnSpPr/>
          <p:nvPr/>
        </p:nvCxnSpPr>
        <p:spPr>
          <a:xfrm>
            <a:off x="2269835" y="2415985"/>
            <a:ext cx="981365" cy="308742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1379521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62003" y="504593"/>
            <a:ext cx="9262472" cy="3416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lnSpc>
                <a:spcPct val="90000"/>
              </a:lnSpc>
              <a:buClr>
                <a:srgbClr val="000000"/>
              </a:buClr>
              <a:buSzPts val="3600"/>
            </a:pPr>
            <a:r>
              <a:rPr lang="ru-RU" b="1" dirty="0" smtClean="0">
                <a:solidFill>
                  <a:srgbClr val="99CC00"/>
                </a:solidFill>
                <a:latin typeface="Verdana"/>
                <a:ea typeface="Verdana"/>
                <a:sym typeface="Verdana"/>
              </a:rPr>
              <a:t>Переключение между дистанционным и автономным управлением</a:t>
            </a:r>
            <a:endParaRPr lang="ru-RU" sz="140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62003" y="1089870"/>
            <a:ext cx="633596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/>
              <a:t>Вся программа</a:t>
            </a:r>
            <a:endParaRPr lang="ru-RU" sz="24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2860" y="1730525"/>
            <a:ext cx="10063771" cy="38297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537593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37;p61"/>
          <p:cNvSpPr/>
          <p:nvPr/>
        </p:nvSpPr>
        <p:spPr>
          <a:xfrm>
            <a:off x="1581120" y="6314760"/>
            <a:ext cx="2428560" cy="456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ru-RU"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Распространяется по лицензии </a:t>
            </a:r>
            <a:r>
              <a:rPr lang="ru-RU" sz="1200" b="0" i="0" u="sng" strike="noStrike" cap="none">
                <a:solidFill>
                  <a:srgbClr val="0563C1"/>
                </a:solidFill>
                <a:latin typeface="Calibri"/>
                <a:ea typeface="Calibri"/>
                <a:cs typeface="Calibri"/>
                <a:sym typeface="Calibri"/>
                <a:hlinkClick r:id="rId2">
                  <a:extLst>
                    <a:ext uri="{A12FA001-AC4F-418D-AE19-62706E023703}">
                      <ahyp:hlinkClr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val="tx"/>
                    </a:ext>
                  </a:extLst>
                </a:hlinkClick>
              </a:rPr>
              <a:t>Creative Commons BY-NC-SA</a:t>
            </a:r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" name="Google Shape;38;p61"/>
          <p:cNvSpPr/>
          <p:nvPr/>
        </p:nvSpPr>
        <p:spPr>
          <a:xfrm>
            <a:off x="4162320" y="6314760"/>
            <a:ext cx="3914280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ru-RU" sz="1200" b="0" i="0" u="none" strike="noStrike" cap="none" dirty="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ООО «</a:t>
            </a:r>
            <a:r>
              <a:rPr lang="ru-RU" sz="1200" b="0" i="0" u="none" strike="noStrike" cap="none" dirty="0" err="1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КиберТех</a:t>
            </a:r>
            <a:r>
              <a:rPr lang="ru-RU" sz="1200" b="0" i="0" u="none" strike="noStrike" cap="none" dirty="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»</a:t>
            </a:r>
            <a:endParaRPr sz="12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ru-RU" sz="1200" b="0" i="0" u="none" strike="noStrike" cap="none" dirty="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Санкт-Петербург, </a:t>
            </a:r>
            <a:r>
              <a:rPr lang="ru-RU" sz="1200" b="0" i="0" u="none" strike="noStrike" cap="none" dirty="0" smtClean="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2024</a:t>
            </a:r>
            <a:endParaRPr sz="12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6" name="Google Shape;39;p6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28720" y="6434280"/>
            <a:ext cx="739080" cy="258480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Google Shape;40;p61"/>
          <p:cNvSpPr/>
          <p:nvPr/>
        </p:nvSpPr>
        <p:spPr>
          <a:xfrm>
            <a:off x="838080" y="360000"/>
            <a:ext cx="8802360" cy="611640"/>
          </a:xfrm>
          <a:prstGeom prst="roundRect">
            <a:avLst>
              <a:gd name="adj" fmla="val 16667"/>
            </a:avLst>
          </a:prstGeom>
          <a:solidFill>
            <a:srgbClr val="00124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" name="Google Shape;42;p61"/>
          <p:cNvSpPr/>
          <p:nvPr/>
        </p:nvSpPr>
        <p:spPr>
          <a:xfrm>
            <a:off x="4785840" y="1648440"/>
            <a:ext cx="6032520" cy="252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ru-RU" sz="3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Поддержка ТРИК:</a:t>
            </a:r>
            <a:endParaRPr sz="3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ru-RU" sz="3200" b="0" i="0" u="sng" strike="noStrike" cap="none">
                <a:solidFill>
                  <a:srgbClr val="0563C1"/>
                </a:solidFill>
                <a:latin typeface="Calibri"/>
                <a:ea typeface="Calibri"/>
                <a:cs typeface="Calibri"/>
                <a:sym typeface="Calibri"/>
                <a:hlinkClick r:id="rId4">
                  <a:extLst>
                    <a:ext uri="{A12FA001-AC4F-418D-AE19-62706E023703}">
                      <ahyp:hlinkClr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val="tx"/>
                    </a:ext>
                  </a:extLst>
                </a:hlinkClick>
              </a:rPr>
              <a:t>support@trikset.com</a:t>
            </a:r>
            <a:endParaRPr sz="3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ru-RU" sz="3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Справочный центр ТРИК:</a:t>
            </a:r>
            <a:endParaRPr sz="3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ru-RU" sz="3200" b="0" i="0" u="sng" strike="noStrike" cap="none">
                <a:solidFill>
                  <a:srgbClr val="0563C1"/>
                </a:solidFill>
                <a:latin typeface="Calibri"/>
                <a:ea typeface="Calibri"/>
                <a:cs typeface="Calibri"/>
                <a:sym typeface="Calibri"/>
                <a:hlinkClick r:id="rId5">
                  <a:extLst>
                    <a:ext uri="{A12FA001-AC4F-418D-AE19-62706E023703}">
                      <ahyp:hlinkClr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val="tx"/>
                    </a:ext>
                  </a:extLst>
                </a:hlinkClick>
              </a:rPr>
              <a:t>help.trikset.com</a:t>
            </a:r>
            <a:endParaRPr sz="3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" name="Google Shape;43;p61"/>
          <p:cNvSpPr/>
          <p:nvPr/>
        </p:nvSpPr>
        <p:spPr>
          <a:xfrm flipH="1">
            <a:off x="838080" y="322560"/>
            <a:ext cx="8802720" cy="6404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lang="ru-RU" sz="3600" b="1" i="0" u="none" strike="noStrike" cap="none">
                <a:solidFill>
                  <a:srgbClr val="99CC00"/>
                </a:solidFill>
                <a:latin typeface="Verdana"/>
                <a:ea typeface="Verdana"/>
                <a:cs typeface="Verdana"/>
                <a:sym typeface="Verdana"/>
              </a:rPr>
              <a:t>Информация и контакты</a:t>
            </a:r>
            <a:endParaRPr sz="36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0" name="Google Shape;44;p61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375480" y="2214720"/>
            <a:ext cx="3592440" cy="3592440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Google Shape;46;p61"/>
          <p:cNvSpPr/>
          <p:nvPr/>
        </p:nvSpPr>
        <p:spPr>
          <a:xfrm>
            <a:off x="7485120" y="5025960"/>
            <a:ext cx="1005120" cy="4575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ru-RU" sz="2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trikset</a:t>
            </a:r>
            <a:endParaRPr sz="2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" name="Google Shape;47;p61"/>
          <p:cNvSpPr/>
          <p:nvPr/>
        </p:nvSpPr>
        <p:spPr>
          <a:xfrm>
            <a:off x="965520" y="1581120"/>
            <a:ext cx="2563200" cy="63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lang="ru-RU" sz="3600" b="1" i="0" u="sng" strike="noStrike" cap="none">
                <a:solidFill>
                  <a:srgbClr val="0563C1"/>
                </a:solidFill>
                <a:latin typeface="Calibri"/>
                <a:ea typeface="Calibri"/>
                <a:cs typeface="Calibri"/>
                <a:sym typeface="Calibri"/>
                <a:hlinkClick r:id="rId7">
                  <a:extLst>
                    <a:ext uri="{A12FA001-AC4F-418D-AE19-62706E023703}">
                      <ahyp:hlinkClr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val="tx"/>
                    </a:ext>
                  </a:extLst>
                </a:hlinkClick>
              </a:rPr>
              <a:t>trikset.com</a:t>
            </a:r>
            <a:endParaRPr sz="36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97614" y="4594774"/>
            <a:ext cx="2390066" cy="13444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92435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329191" y="465599"/>
            <a:ext cx="9083984" cy="474334"/>
          </a:xfrm>
        </p:spPr>
        <p:txBody>
          <a:bodyPr>
            <a:normAutofit lnSpcReduction="10000"/>
          </a:bodyPr>
          <a:lstStyle/>
          <a:p>
            <a:pPr lvl="0">
              <a:lnSpc>
                <a:spcPct val="90000"/>
              </a:lnSpc>
              <a:buSzPts val="3600"/>
            </a:pPr>
            <a:r>
              <a:rPr lang="ru-RU" sz="2800" b="1" dirty="0" smtClean="0">
                <a:solidFill>
                  <a:srgbClr val="99CC00"/>
                </a:solidFill>
                <a:latin typeface="Verdana"/>
                <a:ea typeface="Verdana"/>
                <a:sym typeface="Verdana"/>
              </a:rPr>
              <a:t>Приложение </a:t>
            </a:r>
            <a:r>
              <a:rPr lang="en-US" sz="2800" b="1" dirty="0" smtClean="0">
                <a:solidFill>
                  <a:srgbClr val="99CC00"/>
                </a:solidFill>
                <a:latin typeface="Verdana"/>
                <a:ea typeface="Verdana"/>
                <a:sym typeface="Verdana"/>
              </a:rPr>
              <a:t>TRIK Gamepad Lite</a:t>
            </a:r>
            <a:endParaRPr lang="ru-RU" sz="2800" b="1" dirty="0">
              <a:solidFill>
                <a:srgbClr val="99CC00"/>
              </a:solidFill>
              <a:latin typeface="Verdana"/>
              <a:ea typeface="Verdana"/>
              <a:sym typeface="Verdana"/>
            </a:endParaRP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13175" y="1142549"/>
            <a:ext cx="2059709" cy="2059709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9000121" y="3310297"/>
            <a:ext cx="2814360" cy="3416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lnSpc>
                <a:spcPct val="90000"/>
              </a:lnSpc>
              <a:buSzPts val="3600"/>
            </a:pPr>
            <a:r>
              <a:rPr lang="en-US" b="1" dirty="0">
                <a:latin typeface="Calibri" panose="020F0502020204030204" pitchFamily="34" charset="0"/>
                <a:ea typeface="Verdana"/>
                <a:cs typeface="Calibri" panose="020F0502020204030204" pitchFamily="34" charset="0"/>
                <a:sym typeface="Verdana"/>
              </a:rPr>
              <a:t>TRIK Gamepad </a:t>
            </a:r>
            <a:r>
              <a:rPr lang="en-US" b="1" dirty="0" smtClean="0">
                <a:latin typeface="Calibri" panose="020F0502020204030204" pitchFamily="34" charset="0"/>
                <a:ea typeface="Verdana"/>
                <a:cs typeface="Calibri" panose="020F0502020204030204" pitchFamily="34" charset="0"/>
                <a:sym typeface="Verdana"/>
              </a:rPr>
              <a:t>Lite Android</a:t>
            </a:r>
            <a:endParaRPr lang="ru-RU" b="1" dirty="0">
              <a:latin typeface="Calibri" panose="020F0502020204030204" pitchFamily="34" charset="0"/>
              <a:ea typeface="Verdana"/>
              <a:cs typeface="Calibri" panose="020F0502020204030204" pitchFamily="34" charset="0"/>
              <a:sym typeface="Verdana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6539" y="3651929"/>
            <a:ext cx="2061524" cy="2061524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9221527" y="5765000"/>
            <a:ext cx="2371547" cy="3416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lnSpc>
                <a:spcPct val="90000"/>
              </a:lnSpc>
              <a:buSzPts val="3600"/>
            </a:pPr>
            <a:r>
              <a:rPr lang="en-US" b="1" dirty="0">
                <a:latin typeface="Calibri" panose="020F0502020204030204" pitchFamily="34" charset="0"/>
                <a:ea typeface="Verdana"/>
                <a:cs typeface="Calibri" panose="020F0502020204030204" pitchFamily="34" charset="0"/>
                <a:sym typeface="Verdana"/>
              </a:rPr>
              <a:t>TRIK Gamepad </a:t>
            </a:r>
            <a:r>
              <a:rPr lang="en-US" b="1" dirty="0" smtClean="0">
                <a:latin typeface="Calibri" panose="020F0502020204030204" pitchFamily="34" charset="0"/>
                <a:ea typeface="Verdana"/>
                <a:cs typeface="Calibri" panose="020F0502020204030204" pitchFamily="34" charset="0"/>
                <a:sym typeface="Verdana"/>
              </a:rPr>
              <a:t>Lite IOS</a:t>
            </a:r>
            <a:endParaRPr lang="ru-RU" b="1" dirty="0">
              <a:latin typeface="Calibri" panose="020F0502020204030204" pitchFamily="34" charset="0"/>
              <a:ea typeface="Verdana"/>
              <a:cs typeface="Calibri" panose="020F0502020204030204" pitchFamily="34" charset="0"/>
              <a:sym typeface="Verdana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44946" y="1066227"/>
            <a:ext cx="845517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dirty="0" smtClean="0"/>
              <a:t>Для дистанционного управления роботом необходимо скачать приложение </a:t>
            </a:r>
            <a:r>
              <a:rPr lang="en-US" sz="2400" dirty="0" smtClean="0"/>
              <a:t>TRIK Gamepad Lite </a:t>
            </a:r>
            <a:r>
              <a:rPr lang="ru-RU" sz="2400" dirty="0" smtClean="0"/>
              <a:t>по </a:t>
            </a:r>
            <a:r>
              <a:rPr lang="en-US" sz="2400" dirty="0" smtClean="0"/>
              <a:t>QR</a:t>
            </a:r>
            <a:r>
              <a:rPr lang="ru-RU" sz="2400" dirty="0" smtClean="0"/>
              <a:t> коду на слайде или использовать утилиту </a:t>
            </a:r>
            <a:r>
              <a:rPr lang="en-US" sz="2400" dirty="0" smtClean="0"/>
              <a:t>TRIK Gamepad </a:t>
            </a:r>
            <a:r>
              <a:rPr lang="ru-RU" sz="2400" dirty="0" smtClean="0"/>
              <a:t>в </a:t>
            </a:r>
            <a:r>
              <a:rPr lang="en-US" sz="2400" dirty="0" smtClean="0"/>
              <a:t>TRIK Studio.</a:t>
            </a:r>
            <a:endParaRPr lang="ru-RU" sz="2400" dirty="0"/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324" y="2392850"/>
            <a:ext cx="6876056" cy="2999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12875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1"/>
          <p:cNvSpPr txBox="1">
            <a:spLocks/>
          </p:cNvSpPr>
          <p:nvPr/>
        </p:nvSpPr>
        <p:spPr>
          <a:xfrm>
            <a:off x="295564" y="437889"/>
            <a:ext cx="9083984" cy="474334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t" anchorCtr="0">
            <a:normAutofit fontScale="92500"/>
          </a:bodyPr>
          <a:lstStyle>
            <a:lvl1pPr marL="457200" marR="0" lvl="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kern="1200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kern="1200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kern="1200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kern="1200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kern="1200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kern="1200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kern="1200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kern="1200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kern="1200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lnSpc>
                <a:spcPct val="90000"/>
              </a:lnSpc>
              <a:buSzPts val="3600"/>
            </a:pPr>
            <a:r>
              <a:rPr lang="ru-RU" sz="2800" b="1" dirty="0" smtClean="0">
                <a:solidFill>
                  <a:srgbClr val="99CC00"/>
                </a:solidFill>
                <a:latin typeface="Verdana"/>
                <a:ea typeface="Verdana"/>
                <a:sym typeface="Verdana"/>
              </a:rPr>
              <a:t>Приложение </a:t>
            </a:r>
            <a:r>
              <a:rPr lang="en-US" sz="2800" b="1" dirty="0" smtClean="0">
                <a:solidFill>
                  <a:srgbClr val="99CC00"/>
                </a:solidFill>
                <a:latin typeface="Verdana"/>
                <a:ea typeface="Verdana"/>
                <a:sym typeface="Verdana"/>
              </a:rPr>
              <a:t>TRIK Gamepad Lite</a:t>
            </a:r>
            <a:r>
              <a:rPr lang="ru-RU" sz="2800" b="1" dirty="0" smtClean="0">
                <a:solidFill>
                  <a:srgbClr val="99CC00"/>
                </a:solidFill>
                <a:latin typeface="Verdana"/>
                <a:ea typeface="Verdana"/>
                <a:sym typeface="Verdana"/>
              </a:rPr>
              <a:t>. Интерфейс</a:t>
            </a:r>
          </a:p>
          <a:p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073" y="2326729"/>
            <a:ext cx="7481454" cy="3366654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517236" y="1117755"/>
            <a:ext cx="1121294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solidFill>
                  <a:srgbClr val="000000"/>
                </a:solidFill>
                <a:latin typeface="Calibri" panose="020F0502020204030204" pitchFamily="34" charset="0"/>
              </a:rPr>
              <a:t>В приложении </a:t>
            </a:r>
            <a:r>
              <a:rPr lang="ru-RU" sz="2400" b="1" dirty="0" smtClean="0">
                <a:solidFill>
                  <a:srgbClr val="000000"/>
                </a:solidFill>
                <a:latin typeface="Calibri" panose="020F0502020204030204" pitchFamily="34" charset="0"/>
              </a:rPr>
              <a:t>пять </a:t>
            </a:r>
            <a:r>
              <a:rPr lang="ru-RU" sz="2400" b="1" dirty="0">
                <a:solidFill>
                  <a:srgbClr val="000000"/>
                </a:solidFill>
                <a:latin typeface="Calibri" panose="020F0502020204030204" pitchFamily="34" charset="0"/>
              </a:rPr>
              <a:t>кнопок и два </a:t>
            </a:r>
            <a:r>
              <a:rPr lang="ru-RU" sz="2400" b="1" dirty="0" err="1">
                <a:solidFill>
                  <a:srgbClr val="000000"/>
                </a:solidFill>
                <a:latin typeface="Calibri" panose="020F0502020204030204" pitchFamily="34" charset="0"/>
              </a:rPr>
              <a:t>геймпада</a:t>
            </a:r>
            <a:r>
              <a:rPr lang="ru-RU" sz="2400" dirty="0">
                <a:solidFill>
                  <a:srgbClr val="000000"/>
                </a:solidFill>
                <a:latin typeface="Calibri" panose="020F0502020204030204" pitchFamily="34" charset="0"/>
              </a:rPr>
              <a:t>, при помощи которого можно удаленно управлять роботом.</a:t>
            </a:r>
            <a:endParaRPr lang="ru-RU" sz="2400" dirty="0">
              <a:effectLst/>
            </a:endParaRPr>
          </a:p>
        </p:txBody>
      </p:sp>
      <p:sp>
        <p:nvSpPr>
          <p:cNvPr id="8" name="Стрелка вправо 7"/>
          <p:cNvSpPr/>
          <p:nvPr/>
        </p:nvSpPr>
        <p:spPr>
          <a:xfrm rot="2959008">
            <a:off x="4369955" y="2834663"/>
            <a:ext cx="1608490" cy="229896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трелка вправо 8"/>
          <p:cNvSpPr/>
          <p:nvPr/>
        </p:nvSpPr>
        <p:spPr>
          <a:xfrm rot="7795535">
            <a:off x="2420891" y="2890874"/>
            <a:ext cx="1608490" cy="229896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/>
          <p:cNvSpPr txBox="1"/>
          <p:nvPr/>
        </p:nvSpPr>
        <p:spPr>
          <a:xfrm>
            <a:off x="3680595" y="4678067"/>
            <a:ext cx="17643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92D050"/>
                </a:solidFill>
              </a:rPr>
              <a:t>Кнопки</a:t>
            </a:r>
            <a:endParaRPr lang="ru-RU" sz="2400" b="1" dirty="0">
              <a:solidFill>
                <a:srgbClr val="92D050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2784763" y="5286877"/>
            <a:ext cx="3556000" cy="417945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3409864" y="1813006"/>
            <a:ext cx="17643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err="1" smtClean="0">
                <a:solidFill>
                  <a:srgbClr val="92D050"/>
                </a:solidFill>
              </a:rPr>
              <a:t>Геймпады</a:t>
            </a:r>
            <a:endParaRPr lang="ru-RU" sz="2400" b="1" dirty="0">
              <a:solidFill>
                <a:srgbClr val="92D050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38934" y="2253360"/>
            <a:ext cx="3726692" cy="3440023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2655653" y="5760662"/>
            <a:ext cx="327275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ea typeface="Verdana"/>
                <a:sym typeface="Verdana"/>
              </a:rPr>
              <a:t>Приложение </a:t>
            </a:r>
            <a:r>
              <a:rPr lang="en-US" dirty="0">
                <a:ea typeface="Verdana"/>
                <a:sym typeface="Verdana"/>
              </a:rPr>
              <a:t>TRIK Gamepad Lite</a:t>
            </a:r>
            <a:endParaRPr lang="ru-RU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8512844" y="5760662"/>
            <a:ext cx="367799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ea typeface="Verdana"/>
                <a:sym typeface="Verdana"/>
              </a:rPr>
              <a:t>Утилита </a:t>
            </a:r>
            <a:r>
              <a:rPr lang="en-US" dirty="0">
                <a:ea typeface="Verdana"/>
                <a:sym typeface="Verdana"/>
              </a:rPr>
              <a:t>TRIK Gamepad </a:t>
            </a:r>
            <a:r>
              <a:rPr lang="ru-RU" dirty="0" smtClean="0">
                <a:ea typeface="Verdana"/>
                <a:sym typeface="Verdana"/>
              </a:rPr>
              <a:t>в </a:t>
            </a:r>
            <a:r>
              <a:rPr lang="en-US" dirty="0" smtClean="0">
                <a:ea typeface="Verdana"/>
                <a:sym typeface="Verdana"/>
              </a:rPr>
              <a:t>TRIK Studio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349928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4085" y="3880987"/>
            <a:ext cx="8943975" cy="2305050"/>
          </a:xfrm>
          <a:prstGeom prst="rect">
            <a:avLst/>
          </a:prstGeom>
        </p:spPr>
      </p:pic>
      <p:sp>
        <p:nvSpPr>
          <p:cNvPr id="4" name="Объект 2"/>
          <p:cNvSpPr>
            <a:spLocks noGrp="1"/>
          </p:cNvSpPr>
          <p:nvPr>
            <p:ph idx="1"/>
          </p:nvPr>
        </p:nvSpPr>
        <p:spPr>
          <a:xfrm>
            <a:off x="360219" y="484071"/>
            <a:ext cx="9182266" cy="8001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90000"/>
              </a:lnSpc>
              <a:buClr>
                <a:srgbClr val="000000"/>
              </a:buClr>
              <a:buSzPts val="3600"/>
            </a:pPr>
            <a:r>
              <a:rPr lang="ru-RU" sz="2000" b="1" dirty="0" smtClean="0">
                <a:solidFill>
                  <a:srgbClr val="99CC00"/>
                </a:solidFill>
                <a:latin typeface="Verdana"/>
                <a:ea typeface="Verdana"/>
                <a:sym typeface="Verdana"/>
              </a:rPr>
              <a:t>Дистанционное управление роботом. Программирование</a:t>
            </a:r>
            <a:endParaRPr lang="ru-RU" sz="1600" b="0" i="0" u="none" strike="noStrike" cap="none" dirty="0" smtClean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endParaRPr lang="ru-RU" sz="28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507999" y="1151347"/>
            <a:ext cx="1156392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rgbClr val="000000"/>
                </a:solidFill>
                <a:latin typeface="Calibri" panose="020F0502020204030204" pitchFamily="34" charset="0"/>
              </a:rPr>
              <a:t>Для того, чтобы управлять роботом дистанционно, необходимо написать программу в </a:t>
            </a:r>
            <a:r>
              <a:rPr lang="en-US" dirty="0" smtClean="0">
                <a:solidFill>
                  <a:srgbClr val="000000"/>
                </a:solidFill>
                <a:latin typeface="Calibri" panose="020F0502020204030204" pitchFamily="34" charset="0"/>
              </a:rPr>
              <a:t>TRIK Studio</a:t>
            </a:r>
            <a:endParaRPr lang="ru-RU" dirty="0"/>
          </a:p>
        </p:txBody>
      </p:sp>
      <p:cxnSp>
        <p:nvCxnSpPr>
          <p:cNvPr id="8" name="Прямая со стрелкой 7"/>
          <p:cNvCxnSpPr>
            <a:stCxn id="10" idx="2"/>
          </p:cNvCxnSpPr>
          <p:nvPr/>
        </p:nvCxnSpPr>
        <p:spPr>
          <a:xfrm>
            <a:off x="2409670" y="2285334"/>
            <a:ext cx="1940193" cy="2360308"/>
          </a:xfrm>
          <a:prstGeom prst="straightConnector1">
            <a:avLst/>
          </a:prstGeom>
          <a:ln w="7620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360219" y="1639003"/>
            <a:ext cx="409890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Создаем переменные, которые нам потребуются далее в программе</a:t>
            </a:r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7570231" y="1656016"/>
            <a:ext cx="437308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Добавляем блок «Ждать подключения пульта», чтобы программа не пошла дальше, пока пульт не подключен</a:t>
            </a:r>
            <a:endParaRPr lang="ru-RU" dirty="0"/>
          </a:p>
        </p:txBody>
      </p:sp>
      <p:cxnSp>
        <p:nvCxnSpPr>
          <p:cNvPr id="12" name="Прямая со стрелкой 11"/>
          <p:cNvCxnSpPr>
            <a:stCxn id="11" idx="2"/>
          </p:cNvCxnSpPr>
          <p:nvPr/>
        </p:nvCxnSpPr>
        <p:spPr>
          <a:xfrm flipH="1">
            <a:off x="8793018" y="2579346"/>
            <a:ext cx="963758" cy="1857725"/>
          </a:xfrm>
          <a:prstGeom prst="straightConnector1">
            <a:avLst/>
          </a:prstGeom>
          <a:ln w="7620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4336091" y="1633933"/>
            <a:ext cx="332962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С помощью блока «Включить видеотрансляцию» запускаем трансляцию с </a:t>
            </a:r>
            <a:r>
              <a:rPr lang="ru-RU" dirty="0" err="1" smtClean="0"/>
              <a:t>видеомодуля</a:t>
            </a:r>
            <a:r>
              <a:rPr lang="ru-RU" dirty="0" smtClean="0"/>
              <a:t> робота, которую можно посмотреть по ссылке: </a:t>
            </a:r>
            <a:r>
              <a:rPr lang="en-US" dirty="0" err="1" smtClean="0"/>
              <a:t>ip</a:t>
            </a:r>
            <a:r>
              <a:rPr lang="en-US" dirty="0" smtClean="0"/>
              <a:t>-</a:t>
            </a:r>
            <a:r>
              <a:rPr lang="ru-RU" dirty="0"/>
              <a:t>адрес </a:t>
            </a:r>
            <a:r>
              <a:rPr lang="ru-RU" dirty="0" smtClean="0"/>
              <a:t>робота:8080</a:t>
            </a:r>
            <a:r>
              <a:rPr lang="ru-RU" dirty="0"/>
              <a:t>/?</a:t>
            </a:r>
            <a:r>
              <a:rPr lang="en-US" dirty="0"/>
              <a:t>action=stream/</a:t>
            </a:r>
            <a:r>
              <a:rPr lang="ru-RU" dirty="0" smtClean="0"/>
              <a:t> </a:t>
            </a:r>
            <a:endParaRPr lang="ru-RU" dirty="0"/>
          </a:p>
        </p:txBody>
      </p:sp>
      <p:cxnSp>
        <p:nvCxnSpPr>
          <p:cNvPr id="22" name="Прямая со стрелкой 21"/>
          <p:cNvCxnSpPr>
            <a:stCxn id="16" idx="2"/>
          </p:cNvCxnSpPr>
          <p:nvPr/>
        </p:nvCxnSpPr>
        <p:spPr>
          <a:xfrm>
            <a:off x="6000904" y="3388259"/>
            <a:ext cx="275287" cy="1301641"/>
          </a:xfrm>
          <a:prstGeom prst="straightConnector1">
            <a:avLst/>
          </a:prstGeom>
          <a:ln w="7620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20122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1862" y="2302382"/>
            <a:ext cx="4859688" cy="3637823"/>
          </a:xfrm>
          <a:prstGeom prst="rect">
            <a:avLst/>
          </a:prstGeom>
        </p:spPr>
      </p:pic>
      <p:sp>
        <p:nvSpPr>
          <p:cNvPr id="4" name="Объект 2"/>
          <p:cNvSpPr>
            <a:spLocks noGrp="1"/>
          </p:cNvSpPr>
          <p:nvPr>
            <p:ph idx="1"/>
          </p:nvPr>
        </p:nvSpPr>
        <p:spPr>
          <a:xfrm>
            <a:off x="360219" y="484071"/>
            <a:ext cx="9182266" cy="8001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90000"/>
              </a:lnSpc>
              <a:buClr>
                <a:srgbClr val="000000"/>
              </a:buClr>
              <a:buSzPts val="3600"/>
            </a:pPr>
            <a:r>
              <a:rPr lang="ru-RU" sz="2000" b="1" dirty="0" smtClean="0">
                <a:solidFill>
                  <a:srgbClr val="99CC00"/>
                </a:solidFill>
                <a:latin typeface="Verdana"/>
                <a:ea typeface="Verdana"/>
                <a:sym typeface="Verdana"/>
              </a:rPr>
              <a:t>Дистанционное управление роботом. Программирование</a:t>
            </a:r>
            <a:endParaRPr lang="ru-RU" sz="1600" b="0" i="0" u="none" strike="noStrike" cap="none" dirty="0" smtClean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endParaRPr lang="ru-RU" sz="2800" dirty="0"/>
          </a:p>
        </p:txBody>
      </p:sp>
      <p:sp>
        <p:nvSpPr>
          <p:cNvPr id="5" name="TextBox 4"/>
          <p:cNvSpPr txBox="1"/>
          <p:nvPr/>
        </p:nvSpPr>
        <p:spPr>
          <a:xfrm>
            <a:off x="436419" y="1130478"/>
            <a:ext cx="1137458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000" dirty="0" smtClean="0"/>
              <a:t>В </a:t>
            </a:r>
            <a:r>
              <a:rPr lang="en-US" sz="2000" dirty="0" smtClean="0"/>
              <a:t>TRIK Studio</a:t>
            </a:r>
            <a:r>
              <a:rPr lang="ru-RU" sz="2000" dirty="0" smtClean="0"/>
              <a:t> существуют зарезервированные переменные для работы с пультом. Одна из них – </a:t>
            </a:r>
            <a:r>
              <a:rPr lang="en-US" sz="2000" dirty="0" smtClean="0"/>
              <a:t>gamepadPad1Pressed</a:t>
            </a:r>
            <a:r>
              <a:rPr lang="ru-RU" sz="2000" dirty="0" smtClean="0"/>
              <a:t>, которая меняет значение на 1, в тот момент, когда мы нажимаем на 1</a:t>
            </a:r>
            <a:r>
              <a:rPr lang="en-US" sz="2000" dirty="0" smtClean="0"/>
              <a:t>-</a:t>
            </a:r>
            <a:r>
              <a:rPr lang="ru-RU" sz="2000" dirty="0" smtClean="0"/>
              <a:t>й </a:t>
            </a:r>
            <a:r>
              <a:rPr lang="ru-RU" sz="2000" dirty="0" err="1" smtClean="0"/>
              <a:t>геймпад</a:t>
            </a:r>
            <a:r>
              <a:rPr lang="ru-RU" sz="2000" dirty="0" smtClean="0"/>
              <a:t> в </a:t>
            </a:r>
            <a:r>
              <a:rPr lang="en-US" sz="2000" dirty="0" smtClean="0"/>
              <a:t>TRIK Gamepad</a:t>
            </a:r>
            <a:r>
              <a:rPr lang="ru-RU" sz="2000" dirty="0" smtClean="0"/>
              <a:t>. Когда мы отпускаем 1-й </a:t>
            </a:r>
            <a:r>
              <a:rPr lang="ru-RU" sz="2000" dirty="0" err="1" smtClean="0"/>
              <a:t>геймпад</a:t>
            </a:r>
            <a:r>
              <a:rPr lang="ru-RU" sz="2000" dirty="0" smtClean="0"/>
              <a:t> значение этой переменной становится 0. Эту переменную мы записываем в условие.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24550328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60219" y="484071"/>
            <a:ext cx="9182266" cy="8001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90000"/>
              </a:lnSpc>
              <a:buClr>
                <a:srgbClr val="000000"/>
              </a:buClr>
              <a:buSzPts val="3600"/>
            </a:pPr>
            <a:r>
              <a:rPr lang="ru-RU" sz="2000" b="1" dirty="0" smtClean="0">
                <a:solidFill>
                  <a:srgbClr val="99CC00"/>
                </a:solidFill>
                <a:latin typeface="Verdana"/>
                <a:ea typeface="Verdana"/>
                <a:sym typeface="Verdana"/>
              </a:rPr>
              <a:t>Дистанционное управление роботом. Программирование</a:t>
            </a:r>
            <a:endParaRPr lang="ru-RU" sz="1600" b="0" i="0" u="none" strike="noStrike" cap="none" dirty="0" smtClean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endParaRPr lang="ru-RU" sz="28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149" y="3540799"/>
            <a:ext cx="8757095" cy="220027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38149" y="1183774"/>
            <a:ext cx="472821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000" b="1" dirty="0" smtClean="0"/>
              <a:t>gamepadPad1</a:t>
            </a:r>
            <a:r>
              <a:rPr lang="en-US" sz="2000" dirty="0" smtClean="0"/>
              <a:t> – </a:t>
            </a:r>
            <a:r>
              <a:rPr lang="ru-RU" sz="2000" dirty="0" smtClean="0"/>
              <a:t>это зарезервированный в </a:t>
            </a:r>
            <a:r>
              <a:rPr lang="en-US" sz="2000" dirty="0" smtClean="0"/>
              <a:t>TRIK Studio</a:t>
            </a:r>
            <a:r>
              <a:rPr lang="ru-RU" sz="2000" dirty="0" smtClean="0"/>
              <a:t> список из 2-х чисел, которые показывают координаты</a:t>
            </a:r>
            <a:r>
              <a:rPr lang="en-US" sz="2000" dirty="0" smtClean="0"/>
              <a:t> </a:t>
            </a:r>
            <a:r>
              <a:rPr lang="ru-RU" sz="2000" dirty="0" smtClean="0"/>
              <a:t>точки касания </a:t>
            </a:r>
            <a:r>
              <a:rPr lang="ru-RU" sz="2000" dirty="0" err="1" smtClean="0"/>
              <a:t>геймпада</a:t>
            </a:r>
            <a:r>
              <a:rPr lang="ru-RU" sz="2000" dirty="0" smtClean="0"/>
              <a:t>. 0 элемент списка показывает координату </a:t>
            </a:r>
            <a:r>
              <a:rPr lang="en-US" sz="2000" dirty="0" smtClean="0"/>
              <a:t>X, </a:t>
            </a:r>
            <a:r>
              <a:rPr lang="ru-RU" sz="2000" dirty="0" smtClean="0"/>
              <a:t>1 элемент показывает координату </a:t>
            </a:r>
            <a:r>
              <a:rPr lang="en-US" sz="2000" dirty="0"/>
              <a:t>Y</a:t>
            </a:r>
            <a:r>
              <a:rPr lang="en-US" sz="2000" dirty="0" smtClean="0"/>
              <a:t>.</a:t>
            </a:r>
            <a:r>
              <a:rPr lang="ru-RU" sz="2000" dirty="0" smtClean="0"/>
              <a:t> </a:t>
            </a:r>
            <a:r>
              <a:rPr lang="en-US" sz="2000" dirty="0" smtClean="0"/>
              <a:t> </a:t>
            </a:r>
            <a:endParaRPr lang="ru-RU" sz="2000" dirty="0"/>
          </a:p>
        </p:txBody>
      </p:sp>
      <p:cxnSp>
        <p:nvCxnSpPr>
          <p:cNvPr id="7" name="Прямая со стрелкой 6"/>
          <p:cNvCxnSpPr>
            <a:stCxn id="5" idx="2"/>
          </p:cNvCxnSpPr>
          <p:nvPr/>
        </p:nvCxnSpPr>
        <p:spPr>
          <a:xfrm>
            <a:off x="2802259" y="3122766"/>
            <a:ext cx="189101" cy="1173009"/>
          </a:xfrm>
          <a:prstGeom prst="straightConnector1">
            <a:avLst/>
          </a:prstGeom>
          <a:ln w="571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5901770" y="1136834"/>
            <a:ext cx="5902303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000" dirty="0" smtClean="0"/>
              <a:t>Задаем скорость моторов.</a:t>
            </a:r>
            <a:r>
              <a:rPr lang="en-US" sz="2000" dirty="0" smtClean="0"/>
              <a:t> </a:t>
            </a:r>
            <a:r>
              <a:rPr lang="ru-RU" sz="2000" dirty="0" smtClean="0"/>
              <a:t>Координата </a:t>
            </a:r>
            <a:r>
              <a:rPr lang="en-US" sz="2000" dirty="0" smtClean="0"/>
              <a:t>Y</a:t>
            </a: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>отвечает за движение вперед/назад, а </a:t>
            </a:r>
            <a:r>
              <a:rPr lang="en-US" sz="2000" dirty="0" smtClean="0"/>
              <a:t>X </a:t>
            </a:r>
            <a:r>
              <a:rPr lang="ru-RU" sz="2000" dirty="0" smtClean="0"/>
              <a:t>за управление поворотом. Комбинация </a:t>
            </a:r>
            <a:r>
              <a:rPr lang="en-US" sz="2000" dirty="0" smtClean="0"/>
              <a:t>Y+X </a:t>
            </a:r>
            <a:r>
              <a:rPr lang="ru-RU" sz="2000" dirty="0" smtClean="0"/>
              <a:t>на одном моторе и </a:t>
            </a:r>
            <a:r>
              <a:rPr lang="en-US" sz="2000" dirty="0" smtClean="0"/>
              <a:t>Y-X </a:t>
            </a:r>
            <a:r>
              <a:rPr lang="ru-RU" sz="2000" dirty="0" smtClean="0"/>
              <a:t>на другом обеспечивает плавное управление роботом.</a:t>
            </a:r>
            <a:endParaRPr lang="ru-RU" sz="2000" dirty="0"/>
          </a:p>
        </p:txBody>
      </p:sp>
      <p:cxnSp>
        <p:nvCxnSpPr>
          <p:cNvPr id="13" name="Прямая со стрелкой 12"/>
          <p:cNvCxnSpPr/>
          <p:nvPr/>
        </p:nvCxnSpPr>
        <p:spPr>
          <a:xfrm flipH="1">
            <a:off x="6515101" y="3122766"/>
            <a:ext cx="809624" cy="763594"/>
          </a:xfrm>
          <a:prstGeom prst="straightConnector1">
            <a:avLst/>
          </a:prstGeom>
          <a:ln w="571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/>
          <p:nvPr/>
        </p:nvCxnSpPr>
        <p:spPr>
          <a:xfrm>
            <a:off x="7324725" y="3122766"/>
            <a:ext cx="566394" cy="820584"/>
          </a:xfrm>
          <a:prstGeom prst="straightConnector1">
            <a:avLst/>
          </a:prstGeom>
          <a:ln w="571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59305" y="3050156"/>
            <a:ext cx="3029461" cy="2992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49452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60219" y="484071"/>
            <a:ext cx="9182266" cy="8001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90000"/>
              </a:lnSpc>
              <a:buClr>
                <a:srgbClr val="000000"/>
              </a:buClr>
              <a:buSzPts val="3600"/>
            </a:pPr>
            <a:r>
              <a:rPr lang="ru-RU" sz="2000" b="1" dirty="0" smtClean="0">
                <a:solidFill>
                  <a:srgbClr val="99CC00"/>
                </a:solidFill>
                <a:latin typeface="Verdana"/>
                <a:ea typeface="Verdana"/>
                <a:sym typeface="Verdana"/>
              </a:rPr>
              <a:t>Дистанционное управление роботом. Программирование</a:t>
            </a:r>
            <a:endParaRPr lang="ru-RU" sz="1600" b="0" i="0" u="none" strike="noStrike" cap="none" dirty="0" smtClean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endParaRPr lang="ru-RU" sz="28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9650" y="2967037"/>
            <a:ext cx="6000750" cy="260032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226815" y="1570187"/>
            <a:ext cx="599313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/>
              <a:t>Если мы не нажимаем на </a:t>
            </a:r>
            <a:r>
              <a:rPr lang="ru-RU" sz="2000" dirty="0" err="1" smtClean="0"/>
              <a:t>геймпад</a:t>
            </a:r>
            <a:r>
              <a:rPr lang="ru-RU" sz="2000" dirty="0" smtClean="0"/>
              <a:t>, то происходит остановка моторов.</a:t>
            </a:r>
            <a:br>
              <a:rPr lang="ru-RU" sz="2000" dirty="0" smtClean="0"/>
            </a:br>
            <a:endParaRPr lang="ru-RU" sz="2000" dirty="0"/>
          </a:p>
        </p:txBody>
      </p:sp>
      <p:cxnSp>
        <p:nvCxnSpPr>
          <p:cNvPr id="6" name="Прямая со стрелкой 5"/>
          <p:cNvCxnSpPr/>
          <p:nvPr/>
        </p:nvCxnSpPr>
        <p:spPr>
          <a:xfrm>
            <a:off x="4010025" y="2226644"/>
            <a:ext cx="1085850" cy="1745281"/>
          </a:xfrm>
          <a:prstGeom prst="straightConnector1">
            <a:avLst/>
          </a:prstGeom>
          <a:ln w="571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Рисунок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09010" y="2627609"/>
            <a:ext cx="2266950" cy="3038475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7980795" y="1644928"/>
            <a:ext cx="513397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/>
              <a:t>Создаем таймер и цикл</a:t>
            </a:r>
            <a:br>
              <a:rPr lang="ru-RU" sz="2000" dirty="0" smtClean="0"/>
            </a:br>
            <a:endParaRPr lang="ru-RU" sz="2000" dirty="0"/>
          </a:p>
        </p:txBody>
      </p:sp>
      <p:cxnSp>
        <p:nvCxnSpPr>
          <p:cNvPr id="11" name="Прямая со стрелкой 10"/>
          <p:cNvCxnSpPr/>
          <p:nvPr/>
        </p:nvCxnSpPr>
        <p:spPr>
          <a:xfrm flipH="1">
            <a:off x="9704410" y="2078018"/>
            <a:ext cx="196827" cy="1999992"/>
          </a:xfrm>
          <a:prstGeom prst="straightConnector1">
            <a:avLst/>
          </a:prstGeom>
          <a:ln w="571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2480729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60219" y="484071"/>
            <a:ext cx="9182266" cy="8001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90000"/>
              </a:lnSpc>
              <a:buClr>
                <a:srgbClr val="000000"/>
              </a:buClr>
              <a:buSzPts val="3600"/>
            </a:pPr>
            <a:r>
              <a:rPr lang="ru-RU" sz="2000" b="1" dirty="0" smtClean="0">
                <a:solidFill>
                  <a:srgbClr val="99CC00"/>
                </a:solidFill>
                <a:latin typeface="Verdana"/>
                <a:ea typeface="Verdana"/>
                <a:sym typeface="Verdana"/>
              </a:rPr>
              <a:t>Дистанционное управление роботом. Программирование</a:t>
            </a:r>
            <a:endParaRPr lang="ru-RU" sz="1600" b="0" i="0" u="none" strike="noStrike" cap="none" dirty="0" smtClean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endParaRPr lang="ru-RU" sz="2800" dirty="0"/>
          </a:p>
        </p:txBody>
      </p:sp>
      <p:sp>
        <p:nvSpPr>
          <p:cNvPr id="5" name="TextBox 4"/>
          <p:cNvSpPr txBox="1"/>
          <p:nvPr/>
        </p:nvSpPr>
        <p:spPr>
          <a:xfrm>
            <a:off x="5086351" y="1284250"/>
            <a:ext cx="269557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Вся программа</a:t>
            </a:r>
            <a:r>
              <a:rPr lang="ru-RU" sz="2000" dirty="0" smtClean="0"/>
              <a:t/>
            </a:r>
            <a:br>
              <a:rPr lang="ru-RU" sz="2000" dirty="0" smtClean="0"/>
            </a:br>
            <a:endParaRPr lang="ru-RU" sz="2000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518" y="2084429"/>
            <a:ext cx="10818201" cy="3606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42328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5893</TotalTime>
  <Words>834</Words>
  <Application>Microsoft Office PowerPoint</Application>
  <PresentationFormat>Широкоэкранный</PresentationFormat>
  <Paragraphs>89</Paragraphs>
  <Slides>23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9" baseType="lpstr">
      <vt:lpstr>Arial</vt:lpstr>
      <vt:lpstr>Calibri</vt:lpstr>
      <vt:lpstr>Calibri Light</vt:lpstr>
      <vt:lpstr>Times New Roman</vt:lpstr>
      <vt:lpstr>Verdana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Anton</dc:creator>
  <cp:lastModifiedBy>Anton</cp:lastModifiedBy>
  <cp:revision>102</cp:revision>
  <dcterms:created xsi:type="dcterms:W3CDTF">2024-05-02T11:21:42Z</dcterms:created>
  <dcterms:modified xsi:type="dcterms:W3CDTF">2024-08-07T08:58:54Z</dcterms:modified>
</cp:coreProperties>
</file>