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0" r:id="rId2"/>
    <p:sldMasterId id="2147483652" r:id="rId3"/>
  </p:sldMasterIdLst>
  <p:notesMasterIdLst>
    <p:notesMasterId r:id="rId32"/>
  </p:notesMasterIdLst>
  <p:sldIdLst>
    <p:sldId id="256" r:id="rId4"/>
    <p:sldId id="257" r:id="rId5"/>
    <p:sldId id="258" r:id="rId6"/>
    <p:sldId id="259" r:id="rId7"/>
    <p:sldId id="260" r:id="rId8"/>
    <p:sldId id="261" r:id="rId9"/>
    <p:sldId id="280" r:id="rId10"/>
    <p:sldId id="262" r:id="rId11"/>
    <p:sldId id="268" r:id="rId12"/>
    <p:sldId id="269" r:id="rId13"/>
    <p:sldId id="270" r:id="rId14"/>
    <p:sldId id="281" r:id="rId15"/>
    <p:sldId id="271" r:id="rId16"/>
    <p:sldId id="272" r:id="rId17"/>
    <p:sldId id="273" r:id="rId18"/>
    <p:sldId id="274" r:id="rId19"/>
    <p:sldId id="276" r:id="rId20"/>
    <p:sldId id="277" r:id="rId21"/>
    <p:sldId id="279" r:id="rId22"/>
    <p:sldId id="278" r:id="rId23"/>
    <p:sldId id="282" r:id="rId24"/>
    <p:sldId id="283" r:id="rId25"/>
    <p:sldId id="284" r:id="rId26"/>
    <p:sldId id="285" r:id="rId27"/>
    <p:sldId id="286" r:id="rId28"/>
    <p:sldId id="287" r:id="rId29"/>
    <p:sldId id="266" r:id="rId30"/>
    <p:sldId id="267" r:id="rId31"/>
  </p:sldIdLst>
  <p:sldSz cx="12192000" cy="6858000"/>
  <p:notesSz cx="12192000" cy="6858000"/>
  <p:embeddedFontLst>
    <p:embeddedFont>
      <p:font typeface="Noto Sans Symbols" pitchFamily="2" charset="0"/>
      <p:regular r:id="rId33"/>
      <p:bold r:id="rId34"/>
    </p:embeddedFont>
    <p:embeddedFont>
      <p:font typeface="Verdana" panose="020B0604030504040204" pitchFamily="34" charset="0"/>
      <p:regular r:id="rId35"/>
      <p:bold r:id="rId36"/>
      <p:italic r:id="rId37"/>
      <p:boldItalic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</p:embeddedFontLst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7.fntdata"/><Relationship Id="rId21" Type="http://schemas.openxmlformats.org/officeDocument/2006/relationships/slide" Target="slides/slide18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4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font" Target="fonts/font3.fntdata"/><Relationship Id="rId43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37DAB3-FC75-4508-863B-2C7C4A6368DE}" type="datetimeFigureOut">
              <a:rPr lang="ru-RU" smtClean="0"/>
              <a:t>26.08.2024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2FBB6D-0A3A-491A-AF65-326BB76288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83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 Slide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 Slide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 Slide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-nc-sa/3.0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-nc-sa/3.0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hyperlink" Target="https://help.trikset.com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support@trikset.com" TargetMode="External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hyperlink" Target="http://creativecommons.org/licenses/by-nc-sa/3.0" TargetMode="External"/><Relationship Id="rId9" Type="http://schemas.openxmlformats.org/officeDocument/2006/relationships/hyperlink" Target="https://trikset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Google Shape;10;p56"/>
          <p:cNvPicPr/>
          <p:nvPr/>
        </p:nvPicPr>
        <p:blipFill>
          <a:blip r:embed="rId3">
            <a:alphaModFix/>
          </a:blip>
          <a:srcRect l="6973" t="36964" r="7352" b="36959"/>
          <a:stretch/>
        </p:blipFill>
        <p:spPr bwMode="auto">
          <a:xfrm>
            <a:off x="9945360" y="396000"/>
            <a:ext cx="1781640" cy="53964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56"/>
          <p:cNvSpPr/>
          <p:nvPr/>
        </p:nvSpPr>
        <p:spPr bwMode="auto"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4" tooltip="http://creativecommons.org/licenses/by-nc-sa/3.0"/>
              </a:rPr>
              <a:t>Creative Commons BY-NC-SA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2;p56"/>
          <p:cNvSpPr/>
          <p:nvPr/>
        </p:nvSpPr>
        <p:spPr bwMode="auto">
          <a:xfrm>
            <a:off x="4162320" y="6314760"/>
            <a:ext cx="391428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ООО «</a:t>
            </a:r>
            <a:r>
              <a:rPr lang="ru-RU" sz="1200" b="0" i="0" u="none" strike="noStrike" cap="none" dirty="0" err="1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КиберТех</a:t>
            </a: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»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Санкт-Петербург, 2024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3" name="Google Shape;13;p56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828720" y="6434280"/>
            <a:ext cx="739080" cy="25848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56"/>
          <p:cNvSpPr/>
          <p:nvPr/>
        </p:nvSpPr>
        <p:spPr bwMode="auto">
          <a:xfrm>
            <a:off x="1971720" y="1646640"/>
            <a:ext cx="8265600" cy="1727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15;p56"/>
          <p:cNvSpPr txBox="1">
            <a:spLocks noGrp="1"/>
          </p:cNvSpPr>
          <p:nvPr>
            <p:ph type="title"/>
          </p:nvPr>
        </p:nvSpPr>
        <p:spPr bwMode="auto">
          <a:xfrm>
            <a:off x="1963440" y="1539720"/>
            <a:ext cx="8265600" cy="164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" name="Google Shape;16;p56"/>
          <p:cNvSpPr txBox="1">
            <a:spLocks noGrp="1"/>
          </p:cNvSpPr>
          <p:nvPr>
            <p:ph type="sldNum" idx="12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7" name="Google Shape;17;p56"/>
          <p:cNvPicPr/>
          <p:nvPr/>
        </p:nvPicPr>
        <p:blipFill>
          <a:blip r:embed="rId6">
            <a:alphaModFix/>
          </a:blip>
          <a:srcRect l="3021" t="11552" r="3072" b="11235"/>
          <a:stretch/>
        </p:blipFill>
        <p:spPr bwMode="auto">
          <a:xfrm>
            <a:off x="838080" y="480960"/>
            <a:ext cx="2927160" cy="561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56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4747680" y="3459600"/>
            <a:ext cx="2849400" cy="267516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1" name="Google Shape;21;p58"/>
          <p:cNvPicPr/>
          <p:nvPr/>
        </p:nvPicPr>
        <p:blipFill>
          <a:blip r:embed="rId3">
            <a:alphaModFix/>
          </a:blip>
          <a:srcRect l="6973" t="36964" r="7352" b="36959"/>
          <a:stretch/>
        </p:blipFill>
        <p:spPr bwMode="auto">
          <a:xfrm>
            <a:off x="9945360" y="396000"/>
            <a:ext cx="1781640" cy="53964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58"/>
          <p:cNvSpPr/>
          <p:nvPr/>
        </p:nvSpPr>
        <p:spPr bwMode="auto"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4" tooltip="http://creativecommons.org/licenses/by-nc-sa/3.0"/>
              </a:rPr>
              <a:t>Creative Commons BY-NC-SA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3;p58"/>
          <p:cNvSpPr/>
          <p:nvPr/>
        </p:nvSpPr>
        <p:spPr bwMode="auto">
          <a:xfrm>
            <a:off x="4162320" y="6314760"/>
            <a:ext cx="391428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ООО «</a:t>
            </a:r>
            <a:r>
              <a:rPr lang="ru-RU" sz="1200" b="0" i="0" u="none" strike="noStrike" cap="none" dirty="0" err="1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КиберТех</a:t>
            </a: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»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Санкт-Петербург, 2024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4" name="Google Shape;24;p58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828720" y="6434280"/>
            <a:ext cx="739080" cy="25848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58"/>
          <p:cNvSpPr txBox="1">
            <a:spLocks noGrp="1"/>
          </p:cNvSpPr>
          <p:nvPr>
            <p:ph type="sldNum" idx="12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6" name="Google Shape;26;p58"/>
          <p:cNvSpPr/>
          <p:nvPr/>
        </p:nvSpPr>
        <p:spPr bwMode="auto">
          <a:xfrm>
            <a:off x="478971" y="360000"/>
            <a:ext cx="9161469" cy="611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7;p58"/>
          <p:cNvSpPr txBox="1">
            <a:spLocks noGrp="1"/>
          </p:cNvSpPr>
          <p:nvPr>
            <p:ph type="body" idx="1"/>
          </p:nvPr>
        </p:nvSpPr>
        <p:spPr bwMode="auto">
          <a:xfrm>
            <a:off x="478971" y="1518120"/>
            <a:ext cx="10874349" cy="4649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8" name="Google Shape;28;p58"/>
          <p:cNvSpPr txBox="1">
            <a:spLocks noGrp="1"/>
          </p:cNvSpPr>
          <p:nvPr>
            <p:ph type="title"/>
          </p:nvPr>
        </p:nvSpPr>
        <p:spPr bwMode="auto">
          <a:xfrm>
            <a:off x="478971" y="396000"/>
            <a:ext cx="9313929" cy="611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6" name="Google Shape;36;p61"/>
          <p:cNvPicPr/>
          <p:nvPr/>
        </p:nvPicPr>
        <p:blipFill>
          <a:blip r:embed="rId3">
            <a:alphaModFix/>
          </a:blip>
          <a:srcRect l="6973" t="36964" r="7352" b="36959"/>
          <a:stretch/>
        </p:blipFill>
        <p:spPr bwMode="auto">
          <a:xfrm>
            <a:off x="9945360" y="396000"/>
            <a:ext cx="1781640" cy="53964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61"/>
          <p:cNvSpPr/>
          <p:nvPr/>
        </p:nvSpPr>
        <p:spPr bwMode="auto"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4" tooltip="http://creativecommons.org/licenses/by-nc-sa/3.0"/>
              </a:rPr>
              <a:t>Creative Commons BY-NC-SA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" name="Google Shape;38;p61"/>
          <p:cNvSpPr/>
          <p:nvPr/>
        </p:nvSpPr>
        <p:spPr bwMode="auto">
          <a:xfrm>
            <a:off x="4162320" y="6314760"/>
            <a:ext cx="391428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ООО «</a:t>
            </a:r>
            <a:r>
              <a:rPr lang="ru-RU" sz="1200" b="0" i="0" u="none" strike="noStrike" cap="none" dirty="0" err="1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КиберТех</a:t>
            </a: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»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Санкт-Петербург, 2024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9" name="Google Shape;39;p61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828720" y="6434280"/>
            <a:ext cx="739080" cy="25848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61"/>
          <p:cNvSpPr/>
          <p:nvPr/>
        </p:nvSpPr>
        <p:spPr bwMode="auto">
          <a:xfrm>
            <a:off x="838080" y="360000"/>
            <a:ext cx="8802360" cy="611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" name="Google Shape;41;p61"/>
          <p:cNvSpPr txBox="1">
            <a:spLocks noGrp="1"/>
          </p:cNvSpPr>
          <p:nvPr>
            <p:ph type="sldNum" idx="12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42" name="Google Shape;42;p61"/>
          <p:cNvSpPr/>
          <p:nvPr/>
        </p:nvSpPr>
        <p:spPr bwMode="auto">
          <a:xfrm>
            <a:off x="4785840" y="1648440"/>
            <a:ext cx="6032520" cy="25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Поддержка ТРИК: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6" tooltip="mailto:support@trikset.com"/>
              </a:rPr>
              <a:t>support@trikset.com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Справочный центр ТРИК: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7" tooltip="https://help.trikset.com/"/>
              </a:rPr>
              <a:t>help.trikset.com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" name="Google Shape;43;p61"/>
          <p:cNvSpPr/>
          <p:nvPr/>
        </p:nvSpPr>
        <p:spPr bwMode="auto">
          <a:xfrm flipH="1">
            <a:off x="838080" y="322560"/>
            <a:ext cx="8802720" cy="640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Информация и контакты</a:t>
            </a: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44" name="Google Shape;44;p61"/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375480" y="2214720"/>
            <a:ext cx="3592440" cy="359244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1"/>
          <p:cNvSpPr/>
          <p:nvPr/>
        </p:nvSpPr>
        <p:spPr bwMode="auto">
          <a:xfrm>
            <a:off x="7485120" y="5025960"/>
            <a:ext cx="1005120" cy="45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r>
              <a:rPr lang="ru-RU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trikset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" name="Google Shape;47;p61"/>
          <p:cNvSpPr/>
          <p:nvPr/>
        </p:nvSpPr>
        <p:spPr bwMode="auto">
          <a:xfrm>
            <a:off x="965520" y="1581120"/>
            <a:ext cx="2563200" cy="6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9" tooltip="https://trikset.com/"/>
              </a:rPr>
              <a:t>trikset.com</a:t>
            </a: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276" y="4685211"/>
            <a:ext cx="2198324" cy="123655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</p:sldLayoutIdLst>
  <p:hf sldNum="0"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image" Target="../media/image42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slide" Target="slide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g"/><Relationship Id="rId5" Type="http://schemas.openxmlformats.org/officeDocument/2006/relationships/image" Target="../media/image55.png"/><Relationship Id="rId4" Type="http://schemas.openxmlformats.org/officeDocument/2006/relationships/image" Target="../media/image54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65" name="Google Shape;1065;g232a3a3a922_0_161"/>
          <p:cNvSpPr txBox="1"/>
          <p:nvPr/>
        </p:nvSpPr>
        <p:spPr bwMode="auto">
          <a:xfrm>
            <a:off x="1963211" y="1799499"/>
            <a:ext cx="8265600" cy="12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200" b="1" i="0" u="none" strike="noStrike" cap="none" dirty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Контроллер ТРИК и машинное обучение</a:t>
            </a:r>
            <a:endParaRPr sz="3200" b="0" i="0" u="none" strike="noStrike" cap="none" dirty="0">
              <a:solidFill>
                <a:srgbClr val="000000"/>
              </a:solidFill>
            </a:endParaRPr>
          </a:p>
        </p:txBody>
      </p:sp>
      <p:sp>
        <p:nvSpPr>
          <p:cNvPr id="1066" name="Google Shape;1066;g232a3a3a922_0_161"/>
          <p:cNvSpPr txBox="1"/>
          <p:nvPr/>
        </p:nvSpPr>
        <p:spPr bwMode="auto">
          <a:xfrm>
            <a:off x="8610480" y="6356520"/>
            <a:ext cx="27429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4945" y="347185"/>
            <a:ext cx="67608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Алгоритм обучения модели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84" y="2019774"/>
            <a:ext cx="8328607" cy="26575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71001" y="1719001"/>
            <a:ext cx="2452255" cy="245225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469442" y="4273898"/>
            <a:ext cx="20553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Скачать </a:t>
            </a:r>
            <a:r>
              <a:rPr lang="ru-RU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LobeServer</a:t>
            </a:r>
            <a:endParaRPr lang="ru-RU" sz="18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4942C2B-DA4A-4C6B-B525-DD8D7F7484EA}"/>
              </a:ext>
            </a:extLst>
          </p:cNvPr>
          <p:cNvSpPr/>
          <p:nvPr/>
        </p:nvSpPr>
        <p:spPr>
          <a:xfrm>
            <a:off x="417079" y="1206167"/>
            <a:ext cx="115756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0363" lvl="0" indent="-360363">
              <a:buClr>
                <a:schemeClr val="dk1"/>
              </a:buClr>
              <a:buSzPts val="2400"/>
              <a:buFont typeface="+mj-lt"/>
              <a:buAutoNum type="arabicPeriod" startAt="2"/>
              <a:defRPr/>
            </a:pPr>
            <a:r>
              <a:rPr lang="ru-RU" sz="24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Устанавливаем необходимые программы (</a:t>
            </a:r>
            <a:r>
              <a:rPr lang="ru-RU" sz="2400" dirty="0" err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LobeServer</a:t>
            </a:r>
            <a:r>
              <a:rPr lang="ru-RU" sz="24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распаковать в папку проекта)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738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0286" y="347349"/>
            <a:ext cx="68255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Алгоритм обучения модели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40286" y="1088088"/>
            <a:ext cx="27126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chemeClr val="dk1"/>
              </a:buClr>
              <a:buSzPts val="2400"/>
              <a:defRPr/>
            </a:pP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3.</a:t>
            </a:r>
            <a:r>
              <a:rPr lang="ru-RU" sz="24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Обучаем модель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256144" y="1690646"/>
            <a:ext cx="27154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Нажимаем кнопку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“Import”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и выбираем добавить готовые изображения или сделать новые с помощью веб-камеры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56144" y="1682845"/>
            <a:ext cx="2715491" cy="9850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084292" y="2427592"/>
            <a:ext cx="375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Добавляем метки к фото и 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начинаем обучать модель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084291" y="2427591"/>
            <a:ext cx="3389745" cy="5354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3636" y="2999006"/>
            <a:ext cx="5828632" cy="3283551"/>
          </a:xfrm>
          <a:prstGeom prst="rect">
            <a:avLst/>
          </a:prstGeom>
        </p:spPr>
      </p:pic>
      <p:cxnSp>
        <p:nvCxnSpPr>
          <p:cNvPr id="12" name="Прямая со стрелкой 11"/>
          <p:cNvCxnSpPr>
            <a:stCxn id="4" idx="0"/>
          </p:cNvCxnSpPr>
          <p:nvPr/>
        </p:nvCxnSpPr>
        <p:spPr>
          <a:xfrm flipH="1">
            <a:off x="7583055" y="2999006"/>
            <a:ext cx="1334897" cy="174848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4" idx="0"/>
          </p:cNvCxnSpPr>
          <p:nvPr/>
        </p:nvCxnSpPr>
        <p:spPr>
          <a:xfrm>
            <a:off x="8917952" y="2999006"/>
            <a:ext cx="168279" cy="291226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5" y="2800991"/>
            <a:ext cx="5793279" cy="3177789"/>
          </a:xfrm>
          <a:prstGeom prst="rect">
            <a:avLst/>
          </a:prstGeom>
        </p:spPr>
      </p:pic>
      <p:cxnSp>
        <p:nvCxnSpPr>
          <p:cNvPr id="17" name="Прямая со стрелкой 16"/>
          <p:cNvCxnSpPr>
            <a:stCxn id="6" idx="2"/>
          </p:cNvCxnSpPr>
          <p:nvPr/>
        </p:nvCxnSpPr>
        <p:spPr>
          <a:xfrm>
            <a:off x="2613890" y="2667899"/>
            <a:ext cx="1458010" cy="75072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7735455" y="3151406"/>
            <a:ext cx="1334897" cy="174848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6" idx="2"/>
          </p:cNvCxnSpPr>
          <p:nvPr/>
        </p:nvCxnSpPr>
        <p:spPr>
          <a:xfrm>
            <a:off x="2613890" y="2667899"/>
            <a:ext cx="1465950" cy="115495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733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5780" y="347185"/>
            <a:ext cx="67457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Алгоритм обучения модели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05780" y="1063352"/>
            <a:ext cx="11252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Во время обучения модели, её можно улучшать, исправляя ошибки в определении объектов или неопределенности.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365" y="1709683"/>
            <a:ext cx="8106559" cy="442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71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1580" y="347185"/>
            <a:ext cx="67457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Алгоритм обучения модели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9217" y="1113799"/>
            <a:ext cx="100014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4. Экспортируем обученную модель в виде </a:t>
            </a:r>
            <a:r>
              <a:rPr lang="ru-RU" sz="2400" dirty="0" err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TensorFlow</a:t>
            </a:r>
            <a:r>
              <a:rPr lang="ru-RU" sz="24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Lite в папку проекта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910" y="1785018"/>
            <a:ext cx="7767781" cy="424662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146800" y="3574473"/>
            <a:ext cx="1902691" cy="12007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97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912" y="2419393"/>
            <a:ext cx="7934036" cy="360843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41580" y="347185"/>
            <a:ext cx="67457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Алгоритм обучения модели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6928" y="1125923"/>
            <a:ext cx="46634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chemeClr val="dk1"/>
              </a:buClr>
              <a:buSzPts val="2400"/>
              <a:defRPr/>
            </a:pP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5.</a:t>
            </a:r>
            <a:r>
              <a:rPr lang="ru-RU" sz="24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Пишем программу в TRIK Studio</a:t>
            </a:r>
            <a:endParaRPr lang="ru-RU" dirty="0"/>
          </a:p>
        </p:txBody>
      </p:sp>
      <p:sp>
        <p:nvSpPr>
          <p:cNvPr id="4" name="Google Shape;1165;p45"/>
          <p:cNvSpPr txBox="1"/>
          <p:nvPr/>
        </p:nvSpPr>
        <p:spPr bwMode="auto">
          <a:xfrm>
            <a:off x="541580" y="1661478"/>
            <a:ext cx="11175134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r>
              <a:rPr lang="ru-RU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Пусть для обученной модели имеются </a:t>
            </a:r>
            <a:r>
              <a:rPr lang="en-US" sz="20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3</a:t>
            </a:r>
            <a:r>
              <a:rPr lang="ru-RU" sz="20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ru-RU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метки: «A» и «</a:t>
            </a:r>
            <a:r>
              <a:rPr lang="ru-RU" sz="20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B»</a:t>
            </a: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ru-RU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и «</a:t>
            </a:r>
            <a:r>
              <a:rPr lang="en-US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empty</a:t>
            </a:r>
            <a:r>
              <a:rPr lang="ru-RU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»</a:t>
            </a:r>
            <a:r>
              <a:rPr lang="ru-RU" sz="20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. </a:t>
            </a:r>
            <a:r>
              <a:rPr lang="ru-RU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Контроллер демонстрирует обратную связь в виде двух различных </a:t>
            </a:r>
            <a:r>
              <a:rPr lang="ru-RU" sz="20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смайликов и надписи «пусто».</a:t>
            </a: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oogle Shape;1167;p45"/>
          <p:cNvPicPr/>
          <p:nvPr/>
        </p:nvPicPr>
        <p:blipFill>
          <a:blip r:embed="rId3">
            <a:alphaModFix/>
          </a:blip>
          <a:srcRect l="3364" t="6097" r="13459" b="14634"/>
          <a:stretch/>
        </p:blipFill>
        <p:spPr bwMode="auto">
          <a:xfrm>
            <a:off x="541580" y="2382127"/>
            <a:ext cx="3295650" cy="12382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168;p45"/>
          <p:cNvSpPr/>
          <p:nvPr/>
        </p:nvSpPr>
        <p:spPr bwMode="auto">
          <a:xfrm>
            <a:off x="2427650" y="2572627"/>
            <a:ext cx="1152525" cy="826352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11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8" name="Google Shape;1169;p45"/>
          <p:cNvCxnSpPr>
            <a:cxnSpLocks/>
          </p:cNvCxnSpPr>
          <p:nvPr/>
        </p:nvCxnSpPr>
        <p:spPr bwMode="auto">
          <a:xfrm>
            <a:off x="3580175" y="3251341"/>
            <a:ext cx="1409700" cy="676275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"/>
            <a:headEnd type="none" w="sm" len="sm"/>
            <a:tailEnd type="stealth" w="med" len="med"/>
          </a:ln>
          <a:effectLst>
            <a:outerShdw blurRad="40000" dist="23000" dir="5400000" rotWithShape="0">
              <a:srgbClr val="000000">
                <a:alpha val="34117"/>
              </a:srgbClr>
            </a:outerShdw>
          </a:effectLst>
        </p:spPr>
      </p:cxnSp>
      <p:sp>
        <p:nvSpPr>
          <p:cNvPr id="9" name="Google Shape;1170;p45"/>
          <p:cNvSpPr txBox="1"/>
          <p:nvPr/>
        </p:nvSpPr>
        <p:spPr bwMode="auto">
          <a:xfrm>
            <a:off x="433532" y="5627758"/>
            <a:ext cx="119634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  <a:defRPr/>
            </a:pPr>
            <a:r>
              <a:rPr lang="ru-RU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Переменная </a:t>
            </a:r>
            <a:r>
              <a:rPr lang="en-US" sz="20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x</a:t>
            </a:r>
            <a:r>
              <a:rPr lang="ru-RU" sz="20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ru-RU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– строковая, поэтому используем кавычки: </a:t>
            </a:r>
            <a:r>
              <a:rPr lang="ru-RU" sz="20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‘</a:t>
            </a:r>
            <a:r>
              <a:rPr lang="en-US" sz="20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x</a:t>
            </a:r>
            <a:r>
              <a:rPr lang="ru-RU" sz="20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’</a:t>
            </a: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75454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1580" y="347185"/>
            <a:ext cx="67457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Алгоритм обучения модели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41580" y="1020557"/>
            <a:ext cx="63498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chemeClr val="dk1"/>
              </a:buClr>
              <a:buSzPts val="2400"/>
              <a:defRPr/>
            </a:pP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6</a:t>
            </a:r>
            <a:r>
              <a:rPr lang="en-US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.</a:t>
            </a:r>
            <a:r>
              <a:rPr lang="ru-RU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Соединяем </a:t>
            </a:r>
            <a:r>
              <a:rPr lang="ru-RU" sz="24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компьютер и контроллер по </a:t>
            </a:r>
            <a:r>
              <a:rPr lang="ru-RU" sz="2400" dirty="0" err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wi-fi</a:t>
            </a:r>
            <a:endParaRPr lang="ru-RU" sz="24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000" y="1993961"/>
            <a:ext cx="2853478" cy="416401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445269" y="2008087"/>
            <a:ext cx="2853478" cy="11059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6573" y="1993961"/>
            <a:ext cx="2674051" cy="416750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652225" y="2561069"/>
            <a:ext cx="2438399" cy="4895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427639" y="4525820"/>
            <a:ext cx="2634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Выбираем нужную сеть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557235" y="3617704"/>
            <a:ext cx="2634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Вводим пароль</a:t>
            </a:r>
          </a:p>
        </p:txBody>
      </p:sp>
      <p:cxnSp>
        <p:nvCxnSpPr>
          <p:cNvPr id="11" name="Прямая со стрелкой 10"/>
          <p:cNvCxnSpPr>
            <a:endCxn id="7" idx="2"/>
          </p:cNvCxnSpPr>
          <p:nvPr/>
        </p:nvCxnSpPr>
        <p:spPr>
          <a:xfrm flipH="1" flipV="1">
            <a:off x="9871425" y="3050597"/>
            <a:ext cx="556431" cy="56710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196"/>
          <a:stretch/>
        </p:blipFill>
        <p:spPr>
          <a:xfrm>
            <a:off x="269258" y="1593940"/>
            <a:ext cx="2127899" cy="280610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99" r="35299"/>
          <a:stretch/>
        </p:blipFill>
        <p:spPr>
          <a:xfrm>
            <a:off x="1737183" y="2547796"/>
            <a:ext cx="2031043" cy="280611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96" r="134"/>
          <a:stretch/>
        </p:blipFill>
        <p:spPr>
          <a:xfrm>
            <a:off x="3082540" y="3427166"/>
            <a:ext cx="2142281" cy="2880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14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1580" y="347185"/>
            <a:ext cx="67457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Алгоритм обучения модели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41580" y="1169221"/>
            <a:ext cx="47933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chemeClr val="dk1"/>
              </a:buClr>
              <a:buSzPts val="2400"/>
              <a:defRPr/>
            </a:pP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7</a:t>
            </a:r>
            <a:r>
              <a:rPr lang="en-US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.</a:t>
            </a:r>
            <a:r>
              <a:rPr lang="ru-RU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Устанавливаем </a:t>
            </a:r>
            <a:r>
              <a:rPr lang="ru-RU" sz="24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взаимодействие</a:t>
            </a: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85" y="2129802"/>
            <a:ext cx="3789794" cy="200016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4110" y="2854036"/>
            <a:ext cx="3694545" cy="2758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34109" y="1792374"/>
            <a:ext cx="5440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1.Открываем файл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settings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в папке проекта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038" y="2874429"/>
            <a:ext cx="7501545" cy="291615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378038" y="3354079"/>
            <a:ext cx="7510781" cy="3023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156845" y="2234673"/>
            <a:ext cx="4954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2.В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SERVER IP =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пишем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ip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робота 192.168.77.1</a:t>
            </a:r>
          </a:p>
        </p:txBody>
      </p:sp>
      <p:cxnSp>
        <p:nvCxnSpPr>
          <p:cNvPr id="11" name="Прямая со стрелкой 10"/>
          <p:cNvCxnSpPr>
            <a:stCxn id="9" idx="2"/>
            <a:endCxn id="8" idx="0"/>
          </p:cNvCxnSpPr>
          <p:nvPr/>
        </p:nvCxnSpPr>
        <p:spPr>
          <a:xfrm flipH="1">
            <a:off x="8133429" y="2604005"/>
            <a:ext cx="500666" cy="75007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4378038" y="3656399"/>
            <a:ext cx="4562762" cy="2967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93173" y="4469143"/>
            <a:ext cx="3953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3.В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MY HULL NUMBER =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пишем любой </a:t>
            </a:r>
            <a:r>
              <a:rPr lang="ru-RU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бортномер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не занятый роботом</a:t>
            </a:r>
          </a:p>
        </p:txBody>
      </p:sp>
      <p:cxnSp>
        <p:nvCxnSpPr>
          <p:cNvPr id="16" name="Прямая со стрелкой 15"/>
          <p:cNvCxnSpPr>
            <a:stCxn id="15" idx="0"/>
            <a:endCxn id="14" idx="1"/>
          </p:cNvCxnSpPr>
          <p:nvPr/>
        </p:nvCxnSpPr>
        <p:spPr>
          <a:xfrm flipV="1">
            <a:off x="2069755" y="3804782"/>
            <a:ext cx="2308283" cy="66436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706255" y="5766906"/>
            <a:ext cx="3953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4.Сохраняем файл</a:t>
            </a:r>
          </a:p>
        </p:txBody>
      </p:sp>
    </p:spTree>
    <p:extLst>
      <p:ext uri="{BB962C8B-B14F-4D97-AF65-F5344CB8AC3E}">
        <p14:creationId xmlns:p14="http://schemas.microsoft.com/office/powerpoint/2010/main" val="271737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500"/>
          <a:stretch/>
        </p:blipFill>
        <p:spPr>
          <a:xfrm>
            <a:off x="7002003" y="1887414"/>
            <a:ext cx="4341180" cy="380805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41580" y="347185"/>
            <a:ext cx="67457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Алгоритм обучения модели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41580" y="1104566"/>
            <a:ext cx="64604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chemeClr val="dk1"/>
              </a:buClr>
              <a:buSzPts val="2400"/>
              <a:defRPr/>
            </a:pP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8</a:t>
            </a:r>
            <a:r>
              <a:rPr lang="en-US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.</a:t>
            </a:r>
            <a:r>
              <a:rPr lang="ru-RU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Запускаем </a:t>
            </a:r>
            <a:r>
              <a:rPr lang="ru-RU" sz="24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видеотрансляцию на контроллере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9" r="6802"/>
          <a:stretch/>
        </p:blipFill>
        <p:spPr>
          <a:xfrm>
            <a:off x="452580" y="2364510"/>
            <a:ext cx="6225309" cy="2609994"/>
          </a:xfrm>
          <a:prstGeom prst="rect">
            <a:avLst/>
          </a:prstGeom>
        </p:spPr>
      </p:pic>
      <p:sp>
        <p:nvSpPr>
          <p:cNvPr id="5" name="Google Shape;1158;p44"/>
          <p:cNvSpPr txBox="1"/>
          <p:nvPr/>
        </p:nvSpPr>
        <p:spPr bwMode="auto">
          <a:xfrm>
            <a:off x="8452524" y="4383203"/>
            <a:ext cx="370714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r>
              <a:rPr lang="ru-RU" sz="16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Контролировать видеотрансляцию можно через конфигуратор</a:t>
            </a:r>
            <a:endParaRPr sz="16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87869" y="4389769"/>
            <a:ext cx="3388495" cy="5847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96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1580" y="347185"/>
            <a:ext cx="67457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Алгоритм обучения модели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41580" y="1018263"/>
            <a:ext cx="33409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chemeClr val="dk1"/>
              </a:buClr>
              <a:buSzPts val="2400"/>
              <a:defRPr/>
            </a:pPr>
            <a:r>
              <a:rPr lang="ru-RU" sz="24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9</a:t>
            </a:r>
            <a:r>
              <a:rPr lang="en-US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.</a:t>
            </a:r>
            <a:r>
              <a:rPr lang="ru-RU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Запускаем </a:t>
            </a:r>
            <a:r>
              <a:rPr lang="en-US" sz="2400" dirty="0" err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LobeServer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435" y="1566231"/>
            <a:ext cx="8723090" cy="459442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375563" y="2844798"/>
            <a:ext cx="2890982" cy="19858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467927" y="2983574"/>
            <a:ext cx="27986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Если соединение произошло, то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LobeServer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будет выводить правильную метку при наведении камеры на объект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3306618" y="3759200"/>
            <a:ext cx="2068945" cy="21243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1580" y="347185"/>
            <a:ext cx="674575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Алгоритм обучения модели</a:t>
            </a:r>
            <a:endParaRPr lang="ru-RU" sz="3200" dirty="0"/>
          </a:p>
          <a:p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41580" y="1104566"/>
            <a:ext cx="70503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chemeClr val="dk1"/>
              </a:buClr>
              <a:buSzPts val="2400"/>
              <a:defRPr/>
            </a:pPr>
            <a:r>
              <a:rPr lang="ru-RU" sz="24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10</a:t>
            </a:r>
            <a:r>
              <a:rPr lang="en-US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.</a:t>
            </a:r>
            <a:r>
              <a:rPr lang="ru-RU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Запускаем </a:t>
            </a:r>
            <a:r>
              <a:rPr lang="ru-RU" sz="24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основную программу на контроллере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912" y="1655839"/>
            <a:ext cx="9280451" cy="422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24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9" name="Google Shape;1079;p37"/>
          <p:cNvSpPr/>
          <p:nvPr/>
        </p:nvSpPr>
        <p:spPr bwMode="auto">
          <a:xfrm>
            <a:off x="484041" y="393127"/>
            <a:ext cx="8705851" cy="611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none" strike="noStrike" cap="none" dirty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Машинное обучение</a:t>
            </a:r>
            <a:endParaRPr sz="3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80" name="Google Shape;1080;p37"/>
          <p:cNvSpPr/>
          <p:nvPr/>
        </p:nvSpPr>
        <p:spPr bwMode="auto">
          <a:xfrm>
            <a:off x="86104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81" name="Google Shape;1081;p37"/>
          <p:cNvSpPr txBox="1"/>
          <p:nvPr/>
        </p:nvSpPr>
        <p:spPr bwMode="auto">
          <a:xfrm>
            <a:off x="361950" y="1285875"/>
            <a:ext cx="11249025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Машинное обучение (</a:t>
            </a:r>
            <a:r>
              <a:rPr lang="ru-RU" sz="2400" b="0" i="1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machine</a:t>
            </a:r>
            <a:r>
              <a:rPr lang="ru-RU" sz="24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ru-RU" sz="2400" b="0" i="1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learning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) – класс методов искусственного интеллекта.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Обучение ведется за счет применения решений множества сходных задач. 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082" name="Google Shape;1082;p37" descr="https://vuzopedia.ru/storage/app/uploads/public/5fd/177/022/5fd177022e095275314276.jpg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5489754" y="2221647"/>
            <a:ext cx="5873870" cy="3386328"/>
          </a:xfrm>
          <a:prstGeom prst="rect">
            <a:avLst/>
          </a:prstGeom>
          <a:noFill/>
          <a:ln>
            <a:noFill/>
          </a:ln>
        </p:spPr>
      </p:pic>
      <p:sp>
        <p:nvSpPr>
          <p:cNvPr id="1083" name="Google Shape;1083;p37"/>
          <p:cNvSpPr txBox="1"/>
          <p:nvPr/>
        </p:nvSpPr>
        <p:spPr bwMode="auto">
          <a:xfrm>
            <a:off x="428625" y="2513034"/>
            <a:ext cx="472439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/>
            </a:pPr>
            <a:r>
              <a:rPr lang="ru-RU" sz="4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Метод «Чайника»</a:t>
            </a:r>
            <a:endParaRPr sz="4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084" name="Google Shape;1084;p37" descr="https://avatars.mds.yandex.net/get-zen_doc/222865/pub_5b123f6a7425f5612e25eaac_5b1247ee9b403ce2e4f20261/scale_1200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1368907" y="3374986"/>
            <a:ext cx="2593974" cy="162339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 bwMode="auto">
          <a:xfrm>
            <a:off x="561975" y="5124450"/>
            <a:ext cx="4457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>
                <a:latin typeface="Calibri"/>
                <a:cs typeface="Calibri"/>
              </a:rPr>
              <a:t>В обучении используются уже решенные задачи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1580" y="347185"/>
            <a:ext cx="67457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Алгоритм обучения модели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15177" y="1001711"/>
            <a:ext cx="112457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Clr>
                <a:schemeClr val="dk1"/>
              </a:buClr>
              <a:buSzPts val="2400"/>
              <a:defRPr/>
            </a:pPr>
            <a:r>
              <a:rPr lang="ru-RU" sz="24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При наведении камеры на букву Б на контроллере будет появляться веселый смайлик, при наведении на букву А </a:t>
            </a:r>
            <a:r>
              <a:rPr lang="ru-RU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– грустный</a:t>
            </a:r>
            <a:r>
              <a:rPr lang="en-US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, </a:t>
            </a:r>
            <a:r>
              <a:rPr lang="ru-RU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если в кадре не будет буквы, то будет выводиться слово «Пусто».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80" y="2456431"/>
            <a:ext cx="1995387" cy="26605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9" t="10505"/>
          <a:stretch/>
        </p:blipFill>
        <p:spPr>
          <a:xfrm>
            <a:off x="3990747" y="2456431"/>
            <a:ext cx="2207516" cy="27447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605" y="3071123"/>
            <a:ext cx="1116504" cy="15655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882" y="3071123"/>
            <a:ext cx="1220573" cy="16020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074" y="2456431"/>
            <a:ext cx="2058558" cy="27447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333" y="3071123"/>
            <a:ext cx="1231481" cy="1664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07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1580" y="347185"/>
            <a:ext cx="42979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99CC00"/>
                </a:solidFill>
                <a:latin typeface="Verdana"/>
                <a:ea typeface="Verdana"/>
              </a:rPr>
              <a:t>Поиск предметов</a:t>
            </a:r>
            <a:endParaRPr lang="ru-RU" sz="3200" dirty="0"/>
          </a:p>
        </p:txBody>
      </p:sp>
      <p:sp>
        <p:nvSpPr>
          <p:cNvPr id="3" name="Google Shape;1335;g2588473667d_0_0"/>
          <p:cNvSpPr txBox="1">
            <a:spLocks/>
          </p:cNvSpPr>
          <p:nvPr/>
        </p:nvSpPr>
        <p:spPr bwMode="auto">
          <a:xfrm>
            <a:off x="465220" y="931960"/>
            <a:ext cx="11218780" cy="75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1000"/>
              </a:spcBef>
              <a:buSzPts val="1800"/>
              <a:defRPr/>
            </a:pP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Задача</a:t>
            </a:r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с помощью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Lobe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обучить робота определять объекты в движении и выводить название объекта на дисплей контроллера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Как только робот увидит коробку, он должен остановиться.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53705" y="1865744"/>
            <a:ext cx="2969752" cy="39596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02086" y="1865744"/>
            <a:ext cx="2969752" cy="39596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56866" y="1861716"/>
            <a:ext cx="2969752" cy="395967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27146" y="5847014"/>
            <a:ext cx="1126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Банка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11191" y="5862752"/>
            <a:ext cx="1126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Коробка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878324" y="5862752"/>
            <a:ext cx="1126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Бутылка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56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41580" y="347185"/>
            <a:ext cx="23054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99CC00"/>
                </a:solidFill>
                <a:latin typeface="Verdana"/>
                <a:ea typeface="Verdana"/>
              </a:rPr>
              <a:t>Решение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4108" y="978375"/>
            <a:ext cx="112960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Обучаем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модель распознавать объекты (банку, коробку и бутылку) и сохраняем файл в формате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Tensor Flow light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в папку 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проекта.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2852" y="2268682"/>
            <a:ext cx="6638733" cy="25527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958" y="2179781"/>
            <a:ext cx="6492144" cy="36529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8396" y="4231002"/>
            <a:ext cx="2918244" cy="186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17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1580" y="347185"/>
            <a:ext cx="23054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99CC00"/>
                </a:solidFill>
                <a:latin typeface="Verdana"/>
                <a:ea typeface="Verdana"/>
              </a:rPr>
              <a:t>Решение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430744" y="1006307"/>
            <a:ext cx="111608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Пишем программу для робота в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TRIK Studio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472" y="1480764"/>
            <a:ext cx="8331201" cy="489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47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1580" y="347185"/>
            <a:ext cx="23054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99CC00"/>
                </a:solidFill>
                <a:latin typeface="Verdana"/>
                <a:ea typeface="Verdana"/>
              </a:rPr>
              <a:t>Решение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41580" y="1159102"/>
            <a:ext cx="111424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  <a:defRPr/>
            </a:pPr>
            <a:r>
              <a:rPr lang="ru-RU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hlinkClick r:id="rId2" action="ppaction://hlinksldjump"/>
              </a:rPr>
              <a:t>Соединяем </a:t>
            </a:r>
            <a:r>
              <a:rPr lang="ru-RU" sz="2400" dirty="0">
                <a:solidFill>
                  <a:schemeClr val="dk1"/>
                </a:solidFill>
                <a:latin typeface="Calibri"/>
                <a:ea typeface="Calibri"/>
                <a:cs typeface="Calibri"/>
                <a:hlinkClick r:id="rId2" action="ppaction://hlinksldjump"/>
              </a:rPr>
              <a:t>компьютер и контроллер по </a:t>
            </a:r>
            <a:r>
              <a:rPr lang="ru-RU" sz="24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hlinkClick r:id="rId2" action="ppaction://hlinksldjump"/>
              </a:rPr>
              <a:t>wi-fi</a:t>
            </a:r>
            <a:endParaRPr lang="ru-RU" sz="2400" dirty="0" smtClean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342900" lvl="0" indent="-342900"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  <a:defRPr/>
            </a:pPr>
            <a:r>
              <a:rPr lang="ru-RU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hlinkClick r:id="rId3" action="ppaction://hlinksldjump"/>
              </a:rPr>
              <a:t>Устанавливаем соединение </a:t>
            </a:r>
            <a:r>
              <a:rPr lang="en-US" sz="24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hlinkClick r:id="rId3" action="ppaction://hlinksldjump"/>
              </a:rPr>
              <a:t>LobeServer</a:t>
            </a:r>
            <a:r>
              <a:rPr lang="en-US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hlinkClick r:id="rId3" action="ppaction://hlinksldjump"/>
              </a:rPr>
              <a:t> </a:t>
            </a:r>
            <a:r>
              <a:rPr lang="ru-RU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hlinkClick r:id="rId3" action="ppaction://hlinksldjump"/>
              </a:rPr>
              <a:t>и контроллера</a:t>
            </a:r>
            <a:endParaRPr lang="ru-RU" sz="2400" dirty="0" smtClean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342900" lvl="0" indent="-342900"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  <a:defRPr/>
            </a:pPr>
            <a:r>
              <a:rPr lang="ru-RU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hlinkClick r:id="rId4" action="ppaction://hlinksldjump"/>
              </a:rPr>
              <a:t>Запускаем видеотрансляцию на контроллере</a:t>
            </a:r>
            <a:endParaRPr lang="ru-RU" sz="2400" dirty="0" smtClean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342900" lvl="0" indent="-342900"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  <a:defRPr/>
            </a:pPr>
            <a:endParaRPr lang="ru-RU" sz="2400" dirty="0" smtClean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342900" lvl="0" indent="-342900"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  <a:defRPr/>
            </a:pPr>
            <a:endParaRPr lang="ru-RU" sz="24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88" y="2636717"/>
            <a:ext cx="3058921" cy="305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56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1580" y="347185"/>
            <a:ext cx="23054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99CC00"/>
                </a:solidFill>
                <a:latin typeface="Verdana"/>
                <a:ea typeface="Verdana"/>
              </a:rPr>
              <a:t>Решение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9217" y="980404"/>
            <a:ext cx="75344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chemeClr val="dk1"/>
              </a:buClr>
              <a:buSzPts val="2400"/>
              <a:defRPr/>
            </a:pPr>
            <a:r>
              <a:rPr lang="ru-RU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Запускаем </a:t>
            </a:r>
            <a:r>
              <a:rPr lang="en-US" sz="24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LobeServer</a:t>
            </a:r>
            <a:r>
              <a:rPr lang="en-US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ru-RU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и основную программу на роботе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09" y="1556995"/>
            <a:ext cx="9317607" cy="422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25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1580" y="347185"/>
            <a:ext cx="23054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99CC00"/>
                </a:solidFill>
                <a:latin typeface="Verdana"/>
                <a:ea typeface="Verdana"/>
              </a:rPr>
              <a:t>Решение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6" t="16970" r="18575" b="6801"/>
          <a:stretch/>
        </p:blipFill>
        <p:spPr>
          <a:xfrm>
            <a:off x="541580" y="1155192"/>
            <a:ext cx="3116020" cy="49962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80" y="1155192"/>
            <a:ext cx="1048328" cy="13759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26" t="26869" r="22885"/>
          <a:stretch/>
        </p:blipFill>
        <p:spPr>
          <a:xfrm>
            <a:off x="4585854" y="1145632"/>
            <a:ext cx="3260437" cy="50153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9" r="5106"/>
          <a:stretch/>
        </p:blipFill>
        <p:spPr>
          <a:xfrm>
            <a:off x="4585854" y="1154007"/>
            <a:ext cx="997528" cy="13782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9" t="5781" r="5798"/>
          <a:stretch/>
        </p:blipFill>
        <p:spPr>
          <a:xfrm>
            <a:off x="8774545" y="1152825"/>
            <a:ext cx="2956693" cy="50273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545" y="1145632"/>
            <a:ext cx="1052946" cy="1453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59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Google Shape;1163;p45"/>
          <p:cNvSpPr/>
          <p:nvPr/>
        </p:nvSpPr>
        <p:spPr bwMode="auto">
          <a:xfrm>
            <a:off x="489526" y="395392"/>
            <a:ext cx="8799931" cy="611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none" strike="noStrike" cap="none" dirty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Задания</a:t>
            </a:r>
            <a:endParaRPr sz="3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422442" y="1148666"/>
            <a:ext cx="1071661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>
                <a:latin typeface="Calibri"/>
                <a:cs typeface="Times New Roman"/>
              </a:rPr>
              <a:t>1</a:t>
            </a:r>
            <a:r>
              <a:rPr lang="ru-RU" sz="2400" dirty="0" smtClean="0">
                <a:latin typeface="Calibri"/>
                <a:cs typeface="Times New Roman"/>
              </a:rPr>
              <a:t>. Обучите</a:t>
            </a:r>
            <a:r>
              <a:rPr lang="en-US" sz="2400" dirty="0" smtClean="0">
                <a:latin typeface="Calibri"/>
                <a:cs typeface="Times New Roman"/>
              </a:rPr>
              <a:t> </a:t>
            </a:r>
            <a:r>
              <a:rPr lang="ru-RU" sz="2400" dirty="0">
                <a:latin typeface="Calibri"/>
                <a:cs typeface="Times New Roman"/>
              </a:rPr>
              <a:t>модель с помощью </a:t>
            </a:r>
            <a:r>
              <a:rPr lang="en-US" sz="2400" dirty="0" err="1">
                <a:latin typeface="Calibri"/>
                <a:cs typeface="Times New Roman"/>
              </a:rPr>
              <a:t>LobeServer</a:t>
            </a:r>
            <a:r>
              <a:rPr lang="ru-RU" sz="2400" dirty="0">
                <a:latin typeface="Calibri"/>
                <a:cs typeface="Times New Roman"/>
              </a:rPr>
              <a:t> и запрограммируйте на роботе распознавание цифр от 1 до 5</a:t>
            </a:r>
            <a:endParaRPr dirty="0"/>
          </a:p>
          <a:p>
            <a:pPr>
              <a:defRPr/>
            </a:pPr>
            <a:r>
              <a:rPr lang="ru-RU" sz="2400" dirty="0">
                <a:latin typeface="Calibri"/>
                <a:cs typeface="Times New Roman"/>
              </a:rPr>
              <a:t>2. Обучите модель и реализуйте программу в</a:t>
            </a:r>
            <a:r>
              <a:rPr lang="en-US" sz="2400" dirty="0">
                <a:latin typeface="Calibri"/>
                <a:cs typeface="Times New Roman"/>
              </a:rPr>
              <a:t> TRIK Studio</a:t>
            </a:r>
            <a:r>
              <a:rPr lang="ru-RU" sz="2400" dirty="0">
                <a:latin typeface="Calibri"/>
                <a:cs typeface="Times New Roman"/>
              </a:rPr>
              <a:t> , определяющую выбранный вами цвет.</a:t>
            </a:r>
            <a:endParaRPr dirty="0"/>
          </a:p>
          <a:p>
            <a:pPr>
              <a:defRPr/>
            </a:pPr>
            <a:r>
              <a:rPr lang="ru-RU" sz="2400" dirty="0">
                <a:latin typeface="Calibri"/>
                <a:cs typeface="Times New Roman"/>
              </a:rPr>
              <a:t>3. Обучите модель определять выбранную объемную фигуру и реализуйте программу в </a:t>
            </a:r>
            <a:r>
              <a:rPr lang="en-US" sz="2400" dirty="0">
                <a:latin typeface="Calibri"/>
                <a:cs typeface="Times New Roman"/>
              </a:rPr>
              <a:t>TRIK Studio</a:t>
            </a:r>
            <a:endParaRPr lang="ru-RU" sz="2400" dirty="0">
              <a:latin typeface="Calibri"/>
              <a:cs typeface="Times New Roman"/>
            </a:endParaRPr>
          </a:p>
        </p:txBody>
      </p:sp>
      <p:pic>
        <p:nvPicPr>
          <p:cNvPr id="867687710" name="Рисунок 86768770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295774" y="2847974"/>
            <a:ext cx="3367414" cy="33674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2" name="Google Shape;1242;p55"/>
          <p:cNvSpPr txBox="1"/>
          <p:nvPr/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28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9" name="Google Shape;1089;p38"/>
          <p:cNvSpPr/>
          <p:nvPr/>
        </p:nvSpPr>
        <p:spPr bwMode="auto">
          <a:xfrm>
            <a:off x="496334" y="367684"/>
            <a:ext cx="8802360" cy="611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lvl="0">
              <a:lnSpc>
                <a:spcPct val="90000"/>
              </a:lnSpc>
              <a:buSzPts val="3600"/>
              <a:defRPr/>
            </a:pPr>
            <a:r>
              <a:rPr lang="ru-RU" sz="3600" b="1" dirty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Машинное обучение</a:t>
            </a:r>
            <a:endParaRPr lang="ru-RU" sz="3600" dirty="0">
              <a:solidFill>
                <a:schemeClr val="dk1"/>
              </a:solidFill>
            </a:endParaRPr>
          </a:p>
        </p:txBody>
      </p:sp>
      <p:sp>
        <p:nvSpPr>
          <p:cNvPr id="1090" name="Google Shape;1090;p38"/>
          <p:cNvSpPr/>
          <p:nvPr/>
        </p:nvSpPr>
        <p:spPr bwMode="auto">
          <a:xfrm>
            <a:off x="86104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917" y="1104022"/>
            <a:ext cx="9337774" cy="52524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97" name="Google Shape;1097;p39"/>
          <p:cNvSpPr/>
          <p:nvPr/>
        </p:nvSpPr>
        <p:spPr bwMode="auto">
          <a:xfrm>
            <a:off x="529154" y="417656"/>
            <a:ext cx="9286995" cy="611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1" i="0" u="none" strike="noStrike" cap="none" dirty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Где используются «умные» машины</a:t>
            </a: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98" name="Google Shape;1098;p39"/>
          <p:cNvSpPr/>
          <p:nvPr/>
        </p:nvSpPr>
        <p:spPr bwMode="auto">
          <a:xfrm>
            <a:off x="86104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099" name="Google Shape;1099;p39" descr="https://myslide.ru/documents_3/e53c2d448dbd1141c4ad3b8ba42f2959/img22.jpg"/>
          <p:cNvPicPr/>
          <p:nvPr/>
        </p:nvPicPr>
        <p:blipFill>
          <a:blip r:embed="rId2">
            <a:alphaModFix/>
          </a:blip>
          <a:srcRect l="19086" t="25812" r="18586" b="17212"/>
          <a:stretch/>
        </p:blipFill>
        <p:spPr bwMode="auto">
          <a:xfrm>
            <a:off x="460375" y="2651125"/>
            <a:ext cx="4292601" cy="2433618"/>
          </a:xfrm>
          <a:prstGeom prst="rect">
            <a:avLst/>
          </a:prstGeom>
          <a:noFill/>
          <a:ln>
            <a:noFill/>
          </a:ln>
        </p:spPr>
      </p:pic>
      <p:sp>
        <p:nvSpPr>
          <p:cNvPr id="1100" name="Google Shape;1100;p39" descr="https://miro.medium.com/max/2000/1*UbzELH4y3jLkCVCbgIckcw.png"/>
          <p:cNvSpPr/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179" y="1100830"/>
            <a:ext cx="6891965" cy="51706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06" name="Google Shape;1106;p40"/>
          <p:cNvSpPr/>
          <p:nvPr/>
        </p:nvSpPr>
        <p:spPr bwMode="auto">
          <a:xfrm>
            <a:off x="442072" y="390231"/>
            <a:ext cx="8802360" cy="611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«Черный ящик»</a:t>
            </a: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07" name="Google Shape;1107;p40"/>
          <p:cNvSpPr/>
          <p:nvPr/>
        </p:nvSpPr>
        <p:spPr bwMode="auto">
          <a:xfrm>
            <a:off x="86104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08" name="Google Shape;1108;p40"/>
          <p:cNvSpPr txBox="1"/>
          <p:nvPr/>
        </p:nvSpPr>
        <p:spPr bwMode="auto">
          <a:xfrm>
            <a:off x="460375" y="1079004"/>
            <a:ext cx="10857659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Черный ящик (в информатике) - система, внутреннее устройство которой неизвестно. То есть, мы имеем общее представление о том, что делает эта система, какую информацию на вход нужно подать и то, что система должна вывести, при этом не знаем как она это делает (механизм работы данной системы неизвестен).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109" name="Google Shape;1109;p40" descr="https://hifizona.ru/images/items/3624/5bed411d94f74.jpg"/>
          <p:cNvPicPr/>
          <p:nvPr/>
        </p:nvPicPr>
        <p:blipFill>
          <a:blip r:embed="rId2">
            <a:alphaModFix/>
          </a:blip>
          <a:srcRect l="15502" t="8756" r="15998" b="6575"/>
          <a:stretch/>
        </p:blipFill>
        <p:spPr bwMode="auto">
          <a:xfrm>
            <a:off x="647580" y="3488512"/>
            <a:ext cx="2381251" cy="2207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0" name="Google Shape;1110;p40" descr="https://img.positronica.ru/items/1127302_v04_b.jpg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3559430" y="3031118"/>
            <a:ext cx="2550857" cy="1561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1" name="Google Shape;1111;p40" descr="https://tehnoteca.ru/img/1368/1367859/xiaomi_mi_8_128gb_6gb_cherniy.jpg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4368799" y="4750464"/>
            <a:ext cx="1446213" cy="1446213"/>
          </a:xfrm>
          <a:prstGeom prst="rect">
            <a:avLst/>
          </a:prstGeom>
          <a:noFill/>
          <a:ln>
            <a:noFill/>
          </a:ln>
        </p:spPr>
      </p:pic>
      <p:sp>
        <p:nvSpPr>
          <p:cNvPr id="1112" name="Google Shape;1112;p40" descr="https://alan.ru/wp-content/uploads/2021/02/vesta-1024x768.jpg"/>
          <p:cNvSpPr/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13" name="Google Shape;1113;p40" descr="https://alan.ru/wp-content/uploads/2021/02/vesta-1024x768.jpg"/>
          <p:cNvSpPr/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14" name="Google Shape;1114;p40" descr="Автосервис ВАЗ в Москве"/>
          <p:cNvSpPr/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115" name="Google Shape;1115;p40"/>
          <p:cNvPicPr/>
          <p:nvPr/>
        </p:nvPicPr>
        <p:blipFill>
          <a:blip r:embed="rId5">
            <a:alphaModFix/>
          </a:blip>
          <a:srcRect l="15607" t="7437" r="6932" b="10510"/>
          <a:stretch/>
        </p:blipFill>
        <p:spPr bwMode="auto">
          <a:xfrm>
            <a:off x="6925515" y="2927092"/>
            <a:ext cx="4637835" cy="27688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0" name="Google Shape;1120;p41"/>
          <p:cNvSpPr/>
          <p:nvPr/>
        </p:nvSpPr>
        <p:spPr bwMode="auto">
          <a:xfrm>
            <a:off x="504826" y="367473"/>
            <a:ext cx="8802360" cy="611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none" strike="noStrike" cap="none" dirty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LOBE</a:t>
            </a:r>
            <a:endParaRPr sz="3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21" name="Google Shape;1121;p41"/>
          <p:cNvSpPr/>
          <p:nvPr/>
        </p:nvSpPr>
        <p:spPr bwMode="auto">
          <a:xfrm>
            <a:off x="86104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22" name="Google Shape;1122;p41"/>
          <p:cNvSpPr txBox="1"/>
          <p:nvPr/>
        </p:nvSpPr>
        <p:spPr bwMode="auto">
          <a:xfrm>
            <a:off x="504826" y="1085850"/>
            <a:ext cx="11280774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r>
              <a:rPr lang="ru-RU" sz="24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Lobe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— это бесплатное, простое в использовании приложение </a:t>
            </a:r>
            <a:r>
              <a:rPr lang="ru-RU" sz="2400" b="0" i="0" u="none" strike="noStrike" cap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Microsoft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, 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которое позволяет создавать, управлять и использовать пользовательские модели машинного обучения. С помощью </a:t>
            </a:r>
            <a:r>
              <a:rPr lang="ru-RU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Lobe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вы можете создать модель классификации изображений 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по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 </a:t>
            </a:r>
            <a:r>
              <a:rPr lang="ru-RU" sz="24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меткам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, которые представляют их содержание.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123" name="Google Shape;1123;p41"/>
          <p:cNvPicPr/>
          <p:nvPr/>
        </p:nvPicPr>
        <p:blipFill>
          <a:blip r:embed="rId2">
            <a:alphaModFix/>
          </a:blip>
          <a:srcRect l="1960" t="2511" r="1215" b="2510"/>
          <a:stretch/>
        </p:blipFill>
        <p:spPr bwMode="auto">
          <a:xfrm>
            <a:off x="5511846" y="3152839"/>
            <a:ext cx="6499180" cy="2524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4" name="Google Shape;1124;p41"/>
          <p:cNvPicPr/>
          <p:nvPr/>
        </p:nvPicPr>
        <p:blipFill>
          <a:blip r:embed="rId3">
            <a:alphaModFix/>
          </a:blip>
          <a:srcRect l="7457" t="12133" r="10218" b="23789"/>
          <a:stretch/>
        </p:blipFill>
        <p:spPr bwMode="auto">
          <a:xfrm>
            <a:off x="1515509" y="3276283"/>
            <a:ext cx="3496185" cy="154864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 bwMode="auto">
          <a:xfrm>
            <a:off x="600075" y="4953000"/>
            <a:ext cx="57435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dirty="0">
                <a:latin typeface="Calibri"/>
                <a:cs typeface="Calibri"/>
              </a:rPr>
              <a:t>Все алгоритмы обучения в программе закрыты, то есть </a:t>
            </a:r>
            <a:r>
              <a:rPr lang="en-US" sz="2400" dirty="0">
                <a:latin typeface="Calibri"/>
                <a:cs typeface="Calibri"/>
              </a:rPr>
              <a:t>Lobe</a:t>
            </a:r>
            <a:r>
              <a:rPr lang="ru-RU" sz="2400" dirty="0">
                <a:latin typeface="Calibri"/>
                <a:cs typeface="Calibri"/>
              </a:rPr>
              <a:t> – «черный ящик»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29;p42"/>
          <p:cNvSpPr/>
          <p:nvPr/>
        </p:nvSpPr>
        <p:spPr bwMode="auto">
          <a:xfrm>
            <a:off x="471055" y="396406"/>
            <a:ext cx="8791680" cy="611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none" strike="noStrike" cap="none" dirty="0" smtClean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Задача</a:t>
            </a:r>
            <a:endParaRPr sz="3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1055" y="1007686"/>
            <a:ext cx="112683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Обучить робота определять два объекта А и Б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. Если определяется объект Б, то выводить веселый смайлик на экран контроллера, если объект А, то грустный смайлик, если никаких объектов нет, то будет выводиться надпись «Пусто»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9" t="10505"/>
          <a:stretch/>
        </p:blipFill>
        <p:spPr>
          <a:xfrm>
            <a:off x="2144856" y="2334237"/>
            <a:ext cx="3016221" cy="37502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789" y="2334237"/>
            <a:ext cx="2809009" cy="374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95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9" name="Google Shape;1129;p42"/>
          <p:cNvSpPr/>
          <p:nvPr/>
        </p:nvSpPr>
        <p:spPr bwMode="auto">
          <a:xfrm>
            <a:off x="460375" y="396406"/>
            <a:ext cx="8802360" cy="611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none" strike="noStrike" cap="none" dirty="0" err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LobeServer</a:t>
            </a:r>
            <a:endParaRPr sz="3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30" name="Google Shape;1130;p42"/>
          <p:cNvSpPr/>
          <p:nvPr/>
        </p:nvSpPr>
        <p:spPr bwMode="auto">
          <a:xfrm>
            <a:off x="8610480" y="6356520"/>
            <a:ext cx="2742480" cy="36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8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31" name="Google Shape;1131;p42"/>
          <p:cNvSpPr txBox="1"/>
          <p:nvPr/>
        </p:nvSpPr>
        <p:spPr bwMode="auto">
          <a:xfrm>
            <a:off x="460375" y="1243754"/>
            <a:ext cx="3048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r>
              <a:rPr lang="ru-RU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Что нам потребуется:</a:t>
            </a:r>
            <a:endParaRPr sz="24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32" name="Google Shape;1132;p42"/>
          <p:cNvSpPr txBox="1"/>
          <p:nvPr/>
        </p:nvSpPr>
        <p:spPr bwMode="auto">
          <a:xfrm>
            <a:off x="460375" y="2070298"/>
            <a:ext cx="8382000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r>
              <a:rPr lang="ru-RU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Программы: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342900" marR="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 pitchFamily="34" charset="0"/>
              <a:buChar char="•"/>
              <a:defRPr/>
            </a:pPr>
            <a:r>
              <a:rPr lang="ru-RU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Lobe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(https://www.lobe.ai/)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342900" marR="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 pitchFamily="34" charset="0"/>
              <a:buChar char="•"/>
              <a:defRPr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TRIK </a:t>
            </a:r>
            <a:r>
              <a:rPr lang="ru-RU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Studio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(https://trikset.com/downloads#trikstudio 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342900" marR="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 pitchFamily="34" charset="0"/>
              <a:buChar char="•"/>
              <a:defRPr/>
            </a:pPr>
            <a:r>
              <a:rPr lang="ru-RU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TRIKLobeServer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(https://dl.trikset.com/ts/TRIKLobeServer-1.0.zip) 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33" name="Google Shape;1133;p42"/>
          <p:cNvSpPr txBox="1"/>
          <p:nvPr/>
        </p:nvSpPr>
        <p:spPr bwMode="auto">
          <a:xfrm>
            <a:off x="460375" y="4055542"/>
            <a:ext cx="10658595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r>
              <a:rPr lang="ru-RU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Оборудование: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342900" marR="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 pitchFamily="34" charset="0"/>
              <a:buChar char="•"/>
              <a:defRPr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Контроллер ТРИК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342900" marR="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 pitchFamily="34" charset="0"/>
              <a:buChar char="•"/>
              <a:defRPr/>
            </a:pPr>
            <a:r>
              <a:rPr lang="ru-RU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Видеомодуль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или </a:t>
            </a:r>
            <a:r>
              <a:rPr lang="ru-RU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usb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камера </a:t>
            </a:r>
            <a:r>
              <a:rPr lang="ru-RU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Logitech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C92</a:t>
            </a:r>
          </a:p>
        </p:txBody>
      </p:sp>
      <p:sp>
        <p:nvSpPr>
          <p:cNvPr id="1134" name="Google Shape;1134;p42" descr="контроллер ТРИК"/>
          <p:cNvSpPr/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135" name="Google Shape;1135;p42"/>
          <p:cNvPicPr/>
          <p:nvPr/>
        </p:nvPicPr>
        <p:blipFill>
          <a:blip r:embed="rId2">
            <a:alphaModFix/>
          </a:blip>
          <a:srcRect l="6178" t="23999" r="2221" b="20001"/>
          <a:stretch/>
        </p:blipFill>
        <p:spPr bwMode="auto">
          <a:xfrm>
            <a:off x="8610480" y="1381125"/>
            <a:ext cx="3112019" cy="1943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6" name="Google Shape;1136;p42" descr="C:\Users\licey\Desktop\TSj\splashscreen.png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9595950" y="3684210"/>
            <a:ext cx="1740780" cy="9758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979" y="1827068"/>
            <a:ext cx="9620250" cy="321945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17079" y="1206167"/>
            <a:ext cx="36022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buClr>
                <a:schemeClr val="dk1"/>
              </a:buClr>
              <a:buSzPts val="2400"/>
              <a:buFont typeface="Noto Sans Symbols"/>
              <a:buAutoNum type="arabicPeriod"/>
              <a:defRPr/>
            </a:pPr>
            <a:r>
              <a:rPr lang="ru-RU" sz="24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Создаем папку проекта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44944" y="347185"/>
            <a:ext cx="67423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Алгоритм обучения модели</a:t>
            </a:r>
            <a:endParaRPr lang="ru-RU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6295922" y="1352806"/>
            <a:ext cx="37499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Весь путь на Латинице</a:t>
            </a:r>
          </a:p>
        </p:txBody>
      </p:sp>
      <p:cxnSp>
        <p:nvCxnSpPr>
          <p:cNvPr id="11" name="Прямая со стрелкой 10"/>
          <p:cNvCxnSpPr>
            <a:stCxn id="9" idx="1"/>
          </p:cNvCxnSpPr>
          <p:nvPr/>
        </p:nvCxnSpPr>
        <p:spPr>
          <a:xfrm flipH="1">
            <a:off x="4864286" y="1552861"/>
            <a:ext cx="1431636" cy="27420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Google Shape;1150;p43"/>
          <p:cNvSpPr txBox="1"/>
          <p:nvPr/>
        </p:nvSpPr>
        <p:spPr bwMode="auto">
          <a:xfrm>
            <a:off x="544944" y="4966802"/>
            <a:ext cx="1125912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r>
              <a:rPr lang="ru-RU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Русский язык программа не понимает, в некоторых версиях ОС </a:t>
            </a:r>
            <a:r>
              <a:rPr lang="ru-RU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Windows</a:t>
            </a:r>
            <a:r>
              <a:rPr lang="ru-RU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название папки «Рабочий стол» пишется на русском языке, поэтому проект лучше сохранять в другой папке.</a:t>
            </a: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5682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2253</TotalTime>
  <Words>694</Words>
  <Application>Microsoft Office PowerPoint</Application>
  <DocSecurity>0</DocSecurity>
  <PresentationFormat>Широкоэкранный</PresentationFormat>
  <Paragraphs>91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Arial</vt:lpstr>
      <vt:lpstr>Noto Sans Symbols</vt:lpstr>
      <vt:lpstr>Times New Roman</vt:lpstr>
      <vt:lpstr>Verdana</vt:lpstr>
      <vt:lpstr>Calibri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Анастасия Мерецкая</dc:creator>
  <cp:keywords/>
  <dc:description/>
  <cp:lastModifiedBy>Anton</cp:lastModifiedBy>
  <cp:revision>62</cp:revision>
  <dcterms:created xsi:type="dcterms:W3CDTF">2019-08-14T07:24:59Z</dcterms:created>
  <dcterms:modified xsi:type="dcterms:W3CDTF">2024-08-26T13:17:22Z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55</vt:i4>
  </property>
</Properties>
</file>