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</p:sldMasterIdLst>
  <p:sldIdLst>
    <p:sldId id="256" r:id="rId4"/>
    <p:sldId id="257" r:id="rId5"/>
    <p:sldId id="258" r:id="rId6"/>
    <p:sldId id="275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91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6" r:id="rId34"/>
    <p:sldId id="287" r:id="rId35"/>
    <p:sldId id="288" r:id="rId36"/>
    <p:sldId id="290" r:id="rId37"/>
    <p:sldId id="289" r:id="rId38"/>
  </p:sldIdLst>
  <p:sldSz cx="12192000" cy="6858000"/>
  <p:notesSz cx="12192000" cy="6858000"/>
  <p:embeddedFontLst>
    <p:embeddedFont>
      <p:font typeface="Verdana" panose="020B0604030504040204" pitchFamily="34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4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8.fntdata"/><Relationship Id="rId20" Type="http://schemas.openxmlformats.org/officeDocument/2006/relationships/slide" Target="slides/slide1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 bwMode="auto"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 bwMode="auto">
          <a:xfrm>
            <a:off x="557349" y="401751"/>
            <a:ext cx="9083676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hyperlink" Target="https://trikset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566057" y="396000"/>
            <a:ext cx="9100766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 dirty="0"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566057" y="385629"/>
            <a:ext cx="9074743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4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533520" y="360000"/>
            <a:ext cx="910692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533520" y="322560"/>
            <a:ext cx="910728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9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42" y="4739632"/>
            <a:ext cx="1928793" cy="108494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5" name="Google Shape;1175;g232a3a3a922_0_166"/>
          <p:cNvSpPr txBox="1"/>
          <p:nvPr/>
        </p:nvSpPr>
        <p:spPr bwMode="auto">
          <a:xfrm>
            <a:off x="2037102" y="182720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4000" b="1" dirty="0">
                <a:solidFill>
                  <a:srgbClr val="99CC00"/>
                </a:solidFill>
                <a:latin typeface="Verdana"/>
                <a:ea typeface="Verdana"/>
              </a:rPr>
              <a:t>Текстовое</a:t>
            </a:r>
          </a:p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4000" b="1" dirty="0">
                <a:solidFill>
                  <a:srgbClr val="99CC00"/>
                </a:solidFill>
                <a:latin typeface="Verdana"/>
                <a:ea typeface="Verdana"/>
              </a:rPr>
              <a:t> программирование</a:t>
            </a:r>
            <a:endParaRPr sz="4000" b="0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1176" name="Google Shape;1176;g232a3a3a922_0_166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</a:t>
            </a:fld>
            <a:endParaRPr sz="1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7" name="Google Shape;1547;g25dc5a2920d_0_51"/>
          <p:cNvSpPr txBox="1">
            <a:spLocks noGrp="1"/>
          </p:cNvSpPr>
          <p:nvPr>
            <p:ph type="body" idx="1"/>
          </p:nvPr>
        </p:nvSpPr>
        <p:spPr bwMode="auto">
          <a:xfrm>
            <a:off x="7735109" y="2663384"/>
            <a:ext cx="3945000" cy="131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6.</a:t>
            </a:r>
            <a:endParaRPr b="1"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Напишите программу на языке </a:t>
            </a:r>
            <a:r>
              <a:rPr lang="en-US" dirty="0" smtClean="0"/>
              <a:t>P</a:t>
            </a:r>
            <a:r>
              <a:rPr lang="ru-RU" dirty="0" smtClean="0"/>
              <a:t>ython </a:t>
            </a:r>
            <a:r>
              <a:rPr lang="ru-RU" dirty="0"/>
              <a:t>в редакторе.  </a:t>
            </a:r>
            <a:endParaRPr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endParaRPr dirty="0"/>
          </a:p>
        </p:txBody>
      </p:sp>
      <p:sp>
        <p:nvSpPr>
          <p:cNvPr id="1548" name="Google Shape;1548;g25dc5a2920d_0_51"/>
          <p:cNvSpPr txBox="1">
            <a:spLocks noGrp="1"/>
          </p:cNvSpPr>
          <p:nvPr>
            <p:ph type="title"/>
          </p:nvPr>
        </p:nvSpPr>
        <p:spPr bwMode="auto">
          <a:xfrm>
            <a:off x="562964" y="41403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49" name="Google Shape;1549;g25dc5a2920d_0_5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2964" y="1291627"/>
            <a:ext cx="6839636" cy="4314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5" name="Google Shape;1555;g25dc5a2920d_0_42"/>
          <p:cNvSpPr txBox="1">
            <a:spLocks noGrp="1"/>
          </p:cNvSpPr>
          <p:nvPr>
            <p:ph type="body" idx="1"/>
          </p:nvPr>
        </p:nvSpPr>
        <p:spPr bwMode="auto">
          <a:xfrm>
            <a:off x="7356013" y="2600595"/>
            <a:ext cx="4479000" cy="1606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</a:t>
            </a:r>
            <a:r>
              <a:rPr lang="ru-RU" b="1" dirty="0" smtClean="0"/>
              <a:t>7. </a:t>
            </a:r>
            <a:endParaRPr b="1"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Перейдите в режим работы с виртуальным роботом и переключитесь на окно отладки.</a:t>
            </a:r>
            <a:endParaRPr i="1" dirty="0"/>
          </a:p>
        </p:txBody>
      </p:sp>
      <p:sp>
        <p:nvSpPr>
          <p:cNvPr id="1556" name="Google Shape;1556;g25dc5a2920d_0_42"/>
          <p:cNvSpPr txBox="1">
            <a:spLocks noGrp="1"/>
          </p:cNvSpPr>
          <p:nvPr>
            <p:ph type="title"/>
          </p:nvPr>
        </p:nvSpPr>
        <p:spPr bwMode="auto">
          <a:xfrm>
            <a:off x="561037" y="418664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57" name="Google Shape;1557;g25dc5a2920d_0_4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1037" y="1256175"/>
            <a:ext cx="6517888" cy="4294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g25dc5a2920d_0_42"/>
          <p:cNvSpPr/>
          <p:nvPr/>
        </p:nvSpPr>
        <p:spPr bwMode="auto">
          <a:xfrm>
            <a:off x="3084241" y="1704439"/>
            <a:ext cx="465000" cy="4371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9" name="Google Shape;1559;g25dc5a2920d_0_42"/>
          <p:cNvSpPr/>
          <p:nvPr/>
        </p:nvSpPr>
        <p:spPr bwMode="auto">
          <a:xfrm>
            <a:off x="561037" y="2600595"/>
            <a:ext cx="537293" cy="514062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5" name="Google Shape;1565;g284ea06005a_0_72"/>
          <p:cNvSpPr txBox="1">
            <a:spLocks noGrp="1"/>
          </p:cNvSpPr>
          <p:nvPr>
            <p:ph type="body" idx="1"/>
          </p:nvPr>
        </p:nvSpPr>
        <p:spPr bwMode="auto">
          <a:xfrm>
            <a:off x="7356016" y="2013811"/>
            <a:ext cx="4429584" cy="27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</a:t>
            </a:r>
            <a:r>
              <a:rPr lang="ru-RU" b="1" dirty="0" smtClean="0"/>
              <a:t>8. </a:t>
            </a:r>
            <a:endParaRPr b="1"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Запустить программу. </a:t>
            </a:r>
            <a:endParaRPr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В нижней части TRIK Studio откроется </a:t>
            </a:r>
            <a:r>
              <a:rPr lang="ru-RU" b="1" i="1" dirty="0"/>
              <a:t>окно консоли</a:t>
            </a:r>
            <a:r>
              <a:rPr lang="ru-RU" dirty="0"/>
              <a:t>, куда будет выводиться результат выполнения команды </a:t>
            </a:r>
            <a:r>
              <a:rPr lang="ru-RU" b="1" i="1" dirty="0"/>
              <a:t>print()</a:t>
            </a:r>
            <a:r>
              <a:rPr lang="ru-RU" i="1" dirty="0"/>
              <a:t>.</a:t>
            </a:r>
            <a:endParaRPr i="1" dirty="0"/>
          </a:p>
        </p:txBody>
      </p:sp>
      <p:sp>
        <p:nvSpPr>
          <p:cNvPr id="1566" name="Google Shape;1566;g284ea06005a_0_72"/>
          <p:cNvSpPr txBox="1">
            <a:spLocks noGrp="1"/>
          </p:cNvSpPr>
          <p:nvPr>
            <p:ph type="title"/>
          </p:nvPr>
        </p:nvSpPr>
        <p:spPr bwMode="auto">
          <a:xfrm>
            <a:off x="561705" y="414619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67" name="Google Shape;1567;g284ea06005a_0_7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1705" y="1277606"/>
            <a:ext cx="6576135" cy="4264211"/>
          </a:xfrm>
          <a:prstGeom prst="rect">
            <a:avLst/>
          </a:prstGeom>
          <a:noFill/>
          <a:ln>
            <a:noFill/>
          </a:ln>
        </p:spPr>
      </p:pic>
      <p:sp>
        <p:nvSpPr>
          <p:cNvPr id="1568" name="Google Shape;1568;g284ea06005a_0_72"/>
          <p:cNvSpPr/>
          <p:nvPr/>
        </p:nvSpPr>
        <p:spPr bwMode="auto">
          <a:xfrm>
            <a:off x="886691" y="4479636"/>
            <a:ext cx="1536684" cy="489839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4" name="Google Shape;1574;g2588473667d_0_71"/>
          <p:cNvSpPr txBox="1">
            <a:spLocks noGrp="1"/>
          </p:cNvSpPr>
          <p:nvPr>
            <p:ph type="title"/>
          </p:nvPr>
        </p:nvSpPr>
        <p:spPr bwMode="auto">
          <a:xfrm>
            <a:off x="563875" y="487158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2400" dirty="0"/>
              <a:t>Объектно-ориентированное программирование</a:t>
            </a:r>
            <a:endParaRPr sz="2400" dirty="0"/>
          </a:p>
        </p:txBody>
      </p:sp>
      <p:sp>
        <p:nvSpPr>
          <p:cNvPr id="1575" name="Google Shape;1575;g2588473667d_0_71"/>
          <p:cNvSpPr txBox="1">
            <a:spLocks noGrp="1"/>
          </p:cNvSpPr>
          <p:nvPr>
            <p:ph type="body" idx="1"/>
          </p:nvPr>
        </p:nvSpPr>
        <p:spPr bwMode="auto">
          <a:xfrm>
            <a:off x="563874" y="1152800"/>
            <a:ext cx="5951225" cy="44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ru-RU" b="1" dirty="0"/>
              <a:t>Объектно-ориентированное программирование </a:t>
            </a:r>
            <a:r>
              <a:rPr lang="ru-RU" dirty="0"/>
              <a:t> — это подход, при котором программа рассматривается как набор объектов, взаимодействующих друг с другом.</a:t>
            </a:r>
            <a:endParaRPr dirty="0"/>
          </a:p>
          <a:p>
            <a:pPr marL="457200" lvl="0" indent="-342900" algn="just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dirty="0"/>
              <a:t>каждый объект принадлежит определенному классу;</a:t>
            </a:r>
            <a:endParaRPr dirty="0"/>
          </a:p>
          <a:p>
            <a:pPr marL="457200" lvl="0" indent="-34290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b="1" dirty="0"/>
              <a:t>классы</a:t>
            </a:r>
            <a:r>
              <a:rPr lang="ru-RU" dirty="0"/>
              <a:t> иерархически связаны друг с другом;</a:t>
            </a:r>
            <a:endParaRPr dirty="0"/>
          </a:p>
          <a:p>
            <a:pPr marL="457200" lvl="0" indent="-34290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 dirty="0"/>
              <a:t>для объектов каждого класса существуют </a:t>
            </a:r>
            <a:r>
              <a:rPr lang="ru-RU" b="1" dirty="0"/>
              <a:t>методы</a:t>
            </a:r>
            <a:r>
              <a:rPr lang="ru-RU" dirty="0"/>
              <a:t> (функции), работающие только на объектах этого класса.</a:t>
            </a:r>
            <a:endParaRPr dirty="0"/>
          </a:p>
        </p:txBody>
      </p:sp>
      <p:pic>
        <p:nvPicPr>
          <p:cNvPr id="1576" name="Google Shape;1576;g2588473667d_0_7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612600" y="1358836"/>
            <a:ext cx="5175650" cy="365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1" name="Google Shape;1581;g25ffcc5bdc1_0_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14</a:t>
            </a:fld>
            <a:endParaRPr dirty="0"/>
          </a:p>
        </p:txBody>
      </p:sp>
      <p:sp>
        <p:nvSpPr>
          <p:cNvPr id="1582" name="Google Shape;1582;g25ffcc5bdc1_0_8"/>
          <p:cNvSpPr txBox="1">
            <a:spLocks noGrp="1"/>
          </p:cNvSpPr>
          <p:nvPr>
            <p:ph type="title"/>
          </p:nvPr>
        </p:nvSpPr>
        <p:spPr bwMode="auto">
          <a:xfrm>
            <a:off x="570528" y="457586"/>
            <a:ext cx="90750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2800" dirty="0"/>
              <a:t>Обращение к подключенным устройствам</a:t>
            </a:r>
            <a:endParaRPr sz="2800" dirty="0"/>
          </a:p>
        </p:txBody>
      </p:sp>
      <p:sp>
        <p:nvSpPr>
          <p:cNvPr id="1583" name="Google Shape;1583;g25ffcc5bdc1_0_8"/>
          <p:cNvSpPr txBox="1">
            <a:spLocks noGrp="1"/>
          </p:cNvSpPr>
          <p:nvPr>
            <p:ph type="body" idx="1"/>
          </p:nvPr>
        </p:nvSpPr>
        <p:spPr bwMode="auto">
          <a:xfrm>
            <a:off x="4793606" y="1845618"/>
            <a:ext cx="5832900" cy="3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buNone/>
              <a:defRPr/>
            </a:pPr>
            <a:r>
              <a:rPr lang="ru-RU" b="1" dirty="0" err="1"/>
              <a:t>brick</a:t>
            </a:r>
            <a:r>
              <a:rPr lang="ru-RU" dirty="0"/>
              <a:t> — объект, который представляет контроллер ТРИК и предоставляет доступ ко всем устройствам робота (датчики, моторы, дисплеи, кнопки и т</a:t>
            </a:r>
            <a:r>
              <a:rPr lang="en-US" dirty="0"/>
              <a:t>.</a:t>
            </a:r>
            <a:r>
              <a:rPr lang="ru-RU" dirty="0"/>
              <a:t>д</a:t>
            </a:r>
            <a:r>
              <a:rPr lang="en-US" dirty="0"/>
              <a:t>.</a:t>
            </a:r>
            <a:r>
              <a:rPr lang="ru-RU" dirty="0"/>
              <a:t>) </a:t>
            </a:r>
            <a:endParaRPr dirty="0"/>
          </a:p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b="1" dirty="0"/>
              <a:t>Общая схема любой команды:</a:t>
            </a:r>
            <a:endParaRPr b="1" dirty="0"/>
          </a:p>
          <a:p>
            <a:pPr marL="457200" lvl="0" indent="-298450" algn="l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Char char="●"/>
              <a:defRPr/>
            </a:pPr>
            <a:r>
              <a:rPr lang="ru-RU" i="1" dirty="0"/>
              <a:t>объект.класс.функция()</a:t>
            </a:r>
            <a:endParaRPr i="1" dirty="0"/>
          </a:p>
          <a:p>
            <a:pPr marL="457200" lvl="0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pPr>
            <a:r>
              <a:rPr lang="ru-RU" i="1" dirty="0"/>
              <a:t>объект.функция()</a:t>
            </a:r>
            <a:endParaRPr i="1" dirty="0"/>
          </a:p>
          <a:p>
            <a:pPr marL="457200" lvl="0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pPr>
            <a:r>
              <a:rPr lang="ru-RU" i="1" dirty="0"/>
              <a:t>функция()</a:t>
            </a:r>
            <a:endParaRPr i="1" dirty="0"/>
          </a:p>
          <a:p>
            <a:pPr marL="0" lvl="0" indent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pPr>
            <a:endParaRPr dirty="0"/>
          </a:p>
        </p:txBody>
      </p:sp>
      <p:pic>
        <p:nvPicPr>
          <p:cNvPr id="1584" name="Google Shape;1584;g25ffcc5bdc1_0_8"/>
          <p:cNvPicPr/>
          <p:nvPr/>
        </p:nvPicPr>
        <p:blipFill>
          <a:blip r:embed="rId2">
            <a:alphaModFix/>
          </a:blip>
          <a:stretch/>
        </p:blipFill>
        <p:spPr bwMode="auto">
          <a:xfrm rot="5400000">
            <a:off x="367450" y="2227920"/>
            <a:ext cx="4886325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9" name="Google Shape;1589;g25ffcc5bdc1_0_3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15</a:t>
            </a:fld>
            <a:endParaRPr dirty="0"/>
          </a:p>
        </p:txBody>
      </p:sp>
      <p:sp>
        <p:nvSpPr>
          <p:cNvPr id="1590" name="Google Shape;1590;g25ffcc5bdc1_0_32"/>
          <p:cNvSpPr txBox="1">
            <a:spLocks noGrp="1"/>
          </p:cNvSpPr>
          <p:nvPr>
            <p:ph type="title"/>
          </p:nvPr>
        </p:nvSpPr>
        <p:spPr bwMode="auto">
          <a:xfrm>
            <a:off x="558886" y="409272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Класс motor</a:t>
            </a:r>
            <a:endParaRPr dirty="0"/>
          </a:p>
        </p:txBody>
      </p:sp>
      <p:sp>
        <p:nvSpPr>
          <p:cNvPr id="1591" name="Google Shape;1591;g25ffcc5bdc1_0_32"/>
          <p:cNvSpPr txBox="1">
            <a:spLocks noGrp="1"/>
          </p:cNvSpPr>
          <p:nvPr>
            <p:ph type="body" idx="1"/>
          </p:nvPr>
        </p:nvSpPr>
        <p:spPr bwMode="auto">
          <a:xfrm>
            <a:off x="558886" y="1035900"/>
            <a:ext cx="11090107" cy="15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ru-RU" b="1" dirty="0"/>
              <a:t>Класс </a:t>
            </a:r>
            <a:r>
              <a:rPr lang="ru-RU" b="1" dirty="0" err="1"/>
              <a:t>motor</a:t>
            </a:r>
            <a:r>
              <a:rPr lang="ru-RU" b="1" dirty="0"/>
              <a:t> —</a:t>
            </a:r>
            <a:r>
              <a:rPr lang="ru-RU" dirty="0" smtClean="0"/>
              <a:t> </a:t>
            </a:r>
            <a:r>
              <a:rPr lang="ru-RU" dirty="0"/>
              <a:t>это моторы робота</a:t>
            </a:r>
            <a:endParaRPr dirty="0"/>
          </a:p>
          <a:p>
            <a:pPr marL="0" lvl="0" indent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Моторы подключаются к портам </a:t>
            </a:r>
            <a:r>
              <a:rPr lang="ru-RU" b="1" dirty="0"/>
              <a:t>М1, М2, М3, М4 </a:t>
            </a:r>
            <a:r>
              <a:rPr lang="ru-RU" dirty="0"/>
              <a:t>контроллера ТРИК. </a:t>
            </a:r>
            <a:endParaRPr dirty="0"/>
          </a:p>
          <a:p>
            <a:pPr marL="0" lvl="0" indent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  <a:defRPr/>
            </a:pPr>
            <a:r>
              <a:rPr lang="ru-RU" dirty="0"/>
              <a:t>Обычно используем:</a:t>
            </a:r>
            <a:r>
              <a:rPr lang="ru-RU" b="1" dirty="0"/>
              <a:t> M4 + M3</a:t>
            </a:r>
            <a:endParaRPr b="1" dirty="0"/>
          </a:p>
        </p:txBody>
      </p:sp>
      <p:pic>
        <p:nvPicPr>
          <p:cNvPr id="1592" name="Google Shape;1592;g25ffcc5bdc1_0_3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54450" y="3411800"/>
            <a:ext cx="320040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3" name="Google Shape;1593;g25ffcc5bdc1_0_32"/>
          <p:cNvPicPr/>
          <p:nvPr/>
        </p:nvPicPr>
        <p:blipFill>
          <a:blip r:embed="rId3">
            <a:alphaModFix/>
          </a:blip>
          <a:srcRect t="23262" b="11594"/>
          <a:stretch/>
        </p:blipFill>
        <p:spPr bwMode="auto">
          <a:xfrm>
            <a:off x="5874300" y="3492400"/>
            <a:ext cx="5372250" cy="22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4" name="Google Shape;1594;g25ffcc5bdc1_0_32"/>
          <p:cNvSpPr txBox="1"/>
          <p:nvPr/>
        </p:nvSpPr>
        <p:spPr bwMode="auto">
          <a:xfrm>
            <a:off x="882200" y="2831350"/>
            <a:ext cx="314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i="1" u="sng" dirty="0">
                <a:latin typeface="Calibri"/>
                <a:ea typeface="Calibri"/>
                <a:cs typeface="Calibri"/>
              </a:rPr>
              <a:t>Определение</a:t>
            </a: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мотора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95" name="Google Shape;1595;g25ffcc5bdc1_0_32"/>
          <p:cNvSpPr txBox="1"/>
          <p:nvPr/>
        </p:nvSpPr>
        <p:spPr bwMode="auto">
          <a:xfrm>
            <a:off x="5874300" y="2832600"/>
            <a:ext cx="314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Включение мотора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96" name="Google Shape;1596;g25ffcc5bdc1_0_32"/>
          <p:cNvSpPr txBox="1"/>
          <p:nvPr/>
        </p:nvSpPr>
        <p:spPr bwMode="auto">
          <a:xfrm>
            <a:off x="640074" y="3974400"/>
            <a:ext cx="4941575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setPower()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включает моторы с указанной мощностью. Мощность указывается в процентах и может быть как положительной, так и отрицательной.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90;g25ffcc5bdc1_0_3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Класс motor</a:t>
            </a:r>
            <a:endParaRPr dirty="0"/>
          </a:p>
        </p:txBody>
      </p:sp>
      <p:sp>
        <p:nvSpPr>
          <p:cNvPr id="7" name="Google Shape;1596;g25ffcc5bdc1_0_32"/>
          <p:cNvSpPr txBox="1"/>
          <p:nvPr/>
        </p:nvSpPr>
        <p:spPr bwMode="auto">
          <a:xfrm>
            <a:off x="5759004" y="2015671"/>
            <a:ext cx="5038305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2000"/>
              <a:defRPr/>
            </a:pPr>
            <a:r>
              <a:rPr lang="ru-RU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Для резкой остановки моторов используется 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метод </a:t>
            </a:r>
            <a:r>
              <a:rPr lang="en-US" sz="2400" b="1" dirty="0" smtClean="0">
                <a:highlight>
                  <a:srgbClr val="99CC00"/>
                </a:highlight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brake()</a:t>
            </a:r>
            <a:r>
              <a:rPr lang="ru-RU" sz="2400" dirty="0" smtClean="0">
                <a:highlight>
                  <a:srgbClr val="99CC00"/>
                </a:highlight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 </a:t>
            </a:r>
            <a:r>
              <a:rPr lang="ru-RU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Метод </a:t>
            </a:r>
            <a:r>
              <a:rPr lang="ru-RU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блокирует моторы в течение указанного времени</a:t>
            </a:r>
            <a:r>
              <a:rPr lang="ru-RU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 Время указывается в миллисекундах. </a:t>
            </a:r>
            <a:r>
              <a:rPr lang="ru-RU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Значение по умолчанию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— 300 </a:t>
            </a:r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мс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highlight>
                <a:srgbClr val="99CC00"/>
              </a:highlight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386" y="4832151"/>
            <a:ext cx="4522651" cy="782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97" y="4832152"/>
            <a:ext cx="4545732" cy="782220"/>
          </a:xfrm>
          <a:prstGeom prst="rect">
            <a:avLst/>
          </a:prstGeom>
        </p:spPr>
      </p:pic>
      <p:sp>
        <p:nvSpPr>
          <p:cNvPr id="10" name="Google Shape;1596;g25ffcc5bdc1_0_32"/>
          <p:cNvSpPr txBox="1"/>
          <p:nvPr/>
        </p:nvSpPr>
        <p:spPr bwMode="auto">
          <a:xfrm>
            <a:off x="769697" y="2015671"/>
            <a:ext cx="4545732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2000"/>
              <a:defRPr/>
            </a:pPr>
            <a:r>
              <a:rPr lang="ru-RU" sz="2400" dirty="0" smtClean="0">
                <a:latin typeface="Calibri"/>
                <a:ea typeface="Calibri"/>
                <a:cs typeface="Calibri"/>
              </a:rPr>
              <a:t>Первый способ остановки моторов </a:t>
            </a:r>
            <a:r>
              <a:rPr lang="ru-RU" sz="2400" b="1" dirty="0" smtClean="0"/>
              <a:t>—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en-US" sz="2400" b="1" dirty="0" err="1" smtClean="0"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powerOff</a:t>
            </a:r>
            <a:r>
              <a:rPr lang="en-US" sz="2400" b="1" dirty="0" smtClean="0"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()</a:t>
            </a:r>
            <a:r>
              <a:rPr lang="ru-RU" sz="2400" dirty="0" smtClean="0"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.</a:t>
            </a:r>
            <a:r>
              <a:rPr lang="ru-RU" sz="2400" b="1" dirty="0"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Calibri"/>
                <a:cs typeface="Calibri"/>
              </a:rPr>
              <a:t>Метод </a:t>
            </a:r>
            <a:r>
              <a:rPr lang="ru-RU" sz="2400" dirty="0">
                <a:latin typeface="Calibri"/>
                <a:ea typeface="Calibri"/>
                <a:cs typeface="Calibri"/>
              </a:rPr>
              <a:t>отключает питание моторов</a:t>
            </a:r>
            <a:r>
              <a:rPr lang="ru-RU" sz="2400" dirty="0" smtClean="0">
                <a:latin typeface="Calibri"/>
                <a:ea typeface="Calibri"/>
                <a:cs typeface="Calibri"/>
              </a:rPr>
              <a:t>. Робот продолжит двигаться по инерции незначительное время.</a:t>
            </a:r>
            <a:endParaRPr sz="2400" b="1" dirty="0">
              <a:highlight>
                <a:srgbClr val="99CC00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441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1" name="Google Shape;1601;g25ffcc5bdc1_0_5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17</a:t>
            </a:fld>
            <a:endParaRPr dirty="0"/>
          </a:p>
        </p:txBody>
      </p:sp>
      <p:sp>
        <p:nvSpPr>
          <p:cNvPr id="1602" name="Google Shape;1602;g25ffcc5bdc1_0_53"/>
          <p:cNvSpPr txBox="1">
            <a:spLocks noGrp="1"/>
          </p:cNvSpPr>
          <p:nvPr>
            <p:ph type="title"/>
          </p:nvPr>
        </p:nvSpPr>
        <p:spPr bwMode="auto">
          <a:xfrm>
            <a:off x="558886" y="409402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Класс display</a:t>
            </a:r>
            <a:endParaRPr dirty="0"/>
          </a:p>
        </p:txBody>
      </p:sp>
      <p:sp>
        <p:nvSpPr>
          <p:cNvPr id="1603" name="Google Shape;1603;g25ffcc5bdc1_0_53"/>
          <p:cNvSpPr txBox="1">
            <a:spLocks noGrp="1"/>
          </p:cNvSpPr>
          <p:nvPr>
            <p:ph type="body" idx="1"/>
          </p:nvPr>
        </p:nvSpPr>
        <p:spPr bwMode="auto">
          <a:xfrm>
            <a:off x="568122" y="1070302"/>
            <a:ext cx="5943514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-RU" b="1" dirty="0"/>
              <a:t>Класс </a:t>
            </a:r>
            <a:r>
              <a:rPr lang="ru-RU" b="1" dirty="0" err="1"/>
              <a:t>display</a:t>
            </a:r>
            <a:r>
              <a:rPr lang="ru-RU" b="1" dirty="0"/>
              <a:t> —</a:t>
            </a:r>
            <a:r>
              <a:rPr lang="ru-RU" dirty="0" smtClean="0"/>
              <a:t> </a:t>
            </a:r>
            <a:r>
              <a:rPr lang="ru-RU" dirty="0"/>
              <a:t>это дисплей контроллера</a:t>
            </a:r>
            <a:endParaRPr b="1" dirty="0"/>
          </a:p>
        </p:txBody>
      </p:sp>
      <p:sp>
        <p:nvSpPr>
          <p:cNvPr id="1604" name="Google Shape;1604;g25ffcc5bdc1_0_53"/>
          <p:cNvSpPr txBox="1"/>
          <p:nvPr/>
        </p:nvSpPr>
        <p:spPr bwMode="auto">
          <a:xfrm>
            <a:off x="6033625" y="2007686"/>
            <a:ext cx="5422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Печатаем на дисплее “Привет, мир!”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05" name="Google Shape;1605;g25ffcc5bdc1_0_53"/>
          <p:cNvSpPr txBox="1"/>
          <p:nvPr/>
        </p:nvSpPr>
        <p:spPr bwMode="auto">
          <a:xfrm>
            <a:off x="585800" y="2007686"/>
            <a:ext cx="51942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addLabel()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формирует строку для вывода на дисплей. У него 4 аргумента: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строка, которую можно указать в виде переменной или текстом. Текст указывается в кавычках;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координата Х;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координата Y;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высота шрифта в пикселях.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chemeClr val="dk1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redraw()</a:t>
            </a:r>
            <a:r>
              <a:rPr lang="ru-RU" sz="20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обновляет изображение на дисплее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06" name="Google Shape;1606;g25ffcc5bdc1_0_53"/>
          <p:cNvPicPr/>
          <p:nvPr/>
        </p:nvPicPr>
        <p:blipFill>
          <a:blip r:embed="rId2">
            <a:alphaModFix/>
          </a:blip>
          <a:srcRect l="1086" r="1891"/>
          <a:stretch/>
        </p:blipFill>
        <p:spPr bwMode="auto">
          <a:xfrm>
            <a:off x="6096000" y="2500286"/>
            <a:ext cx="5581750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7" name="Google Shape;1607;g25ffcc5bdc1_0_53"/>
          <p:cNvSpPr txBox="1"/>
          <p:nvPr/>
        </p:nvSpPr>
        <p:spPr bwMode="auto">
          <a:xfrm>
            <a:off x="6096000" y="4566338"/>
            <a:ext cx="5581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Порядок вывода сообщения на дисплей: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сформировать строку(и)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обновить дисплей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2" name="Google Shape;1612;g25ffcc5bdc1_0_6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18</a:t>
            </a:fld>
            <a:endParaRPr dirty="0"/>
          </a:p>
        </p:txBody>
      </p:sp>
      <p:sp>
        <p:nvSpPr>
          <p:cNvPr id="1613" name="Google Shape;1613;g25ffcc5bdc1_0_66"/>
          <p:cNvSpPr txBox="1">
            <a:spLocks noGrp="1"/>
          </p:cNvSpPr>
          <p:nvPr>
            <p:ph type="title"/>
          </p:nvPr>
        </p:nvSpPr>
        <p:spPr bwMode="auto">
          <a:xfrm>
            <a:off x="558887" y="417158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Класс sensor</a:t>
            </a:r>
            <a:endParaRPr dirty="0"/>
          </a:p>
        </p:txBody>
      </p:sp>
      <p:sp>
        <p:nvSpPr>
          <p:cNvPr id="1614" name="Google Shape;1614;g25ffcc5bdc1_0_66"/>
          <p:cNvSpPr txBox="1">
            <a:spLocks noGrp="1"/>
          </p:cNvSpPr>
          <p:nvPr>
            <p:ph type="body" idx="1"/>
          </p:nvPr>
        </p:nvSpPr>
        <p:spPr bwMode="auto">
          <a:xfrm>
            <a:off x="558887" y="1096488"/>
            <a:ext cx="11346786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-RU" sz="2400" b="1" dirty="0"/>
              <a:t>Класс </a:t>
            </a:r>
            <a:r>
              <a:rPr lang="ru-RU" sz="2400" b="1" dirty="0" err="1"/>
              <a:t>sensor</a:t>
            </a:r>
            <a:r>
              <a:rPr lang="ru-RU" sz="2400" b="1" dirty="0"/>
              <a:t> —</a:t>
            </a:r>
            <a:r>
              <a:rPr lang="ru-RU" sz="2400" dirty="0" smtClean="0"/>
              <a:t> </a:t>
            </a:r>
            <a:r>
              <a:rPr lang="ru-RU" sz="2400" dirty="0"/>
              <a:t>это датчики, подключенные к контроллеру через порты А1 - А6, D1 - D3</a:t>
            </a:r>
            <a:endParaRPr sz="2400" b="1" dirty="0"/>
          </a:p>
        </p:txBody>
      </p:sp>
      <p:sp>
        <p:nvSpPr>
          <p:cNvPr id="1615" name="Google Shape;1615;g25ffcc5bdc1_0_66"/>
          <p:cNvSpPr txBox="1"/>
          <p:nvPr/>
        </p:nvSpPr>
        <p:spPr bwMode="auto">
          <a:xfrm>
            <a:off x="6020398" y="2040431"/>
            <a:ext cx="5422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Считываем показания датчика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16" name="Google Shape;1616;g25ffcc5bdc1_0_66"/>
          <p:cNvSpPr txBox="1"/>
          <p:nvPr/>
        </p:nvSpPr>
        <p:spPr bwMode="auto">
          <a:xfrm>
            <a:off x="558887" y="2922824"/>
            <a:ext cx="51942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read()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считывает показания датчика. Можно использовать двумя способами: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сохранять результат в переменную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55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использовать метод в арифметических выражениях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17" name="Google Shape;1617;g25ffcc5bdc1_0_6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020398" y="2824669"/>
            <a:ext cx="5201312" cy="1920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2" name="Google Shape;1622;g284ea06005a_0_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19</a:t>
            </a:fld>
            <a:endParaRPr dirty="0"/>
          </a:p>
        </p:txBody>
      </p:sp>
      <p:sp>
        <p:nvSpPr>
          <p:cNvPr id="1623" name="Google Shape;1623;g284ea06005a_0_0"/>
          <p:cNvSpPr txBox="1">
            <a:spLocks noGrp="1"/>
          </p:cNvSpPr>
          <p:nvPr>
            <p:ph type="title"/>
          </p:nvPr>
        </p:nvSpPr>
        <p:spPr bwMode="auto">
          <a:xfrm>
            <a:off x="564610" y="419904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Класс encoder</a:t>
            </a:r>
            <a:endParaRPr dirty="0"/>
          </a:p>
        </p:txBody>
      </p:sp>
      <p:sp>
        <p:nvSpPr>
          <p:cNvPr id="1624" name="Google Shape;1624;g284ea06005a_0_0"/>
          <p:cNvSpPr txBox="1">
            <a:spLocks noGrp="1"/>
          </p:cNvSpPr>
          <p:nvPr>
            <p:ph type="body" idx="1"/>
          </p:nvPr>
        </p:nvSpPr>
        <p:spPr bwMode="auto">
          <a:xfrm>
            <a:off x="564610" y="1058508"/>
            <a:ext cx="10713725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  <a:defRPr/>
            </a:pPr>
            <a:r>
              <a:rPr lang="ru-RU" dirty="0"/>
              <a:t>Для обращения к энкодерам используется класс </a:t>
            </a:r>
            <a:r>
              <a:rPr lang="ru-RU" b="1" dirty="0"/>
              <a:t>encoder.</a:t>
            </a:r>
            <a:endParaRPr b="1" dirty="0"/>
          </a:p>
        </p:txBody>
      </p:sp>
      <p:sp>
        <p:nvSpPr>
          <p:cNvPr id="1625" name="Google Shape;1625;g284ea06005a_0_0"/>
          <p:cNvSpPr txBox="1"/>
          <p:nvPr/>
        </p:nvSpPr>
        <p:spPr bwMode="auto">
          <a:xfrm>
            <a:off x="564610" y="1913046"/>
            <a:ext cx="314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Подключение мотора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6" name="Google Shape;1626;g284ea06005a_0_0"/>
          <p:cNvSpPr txBox="1"/>
          <p:nvPr/>
        </p:nvSpPr>
        <p:spPr bwMode="auto">
          <a:xfrm>
            <a:off x="6837300" y="1936627"/>
            <a:ext cx="314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Сброс энкодера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7" name="Google Shape;1627;g284ea06005a_0_0"/>
          <p:cNvSpPr txBox="1"/>
          <p:nvPr/>
        </p:nvSpPr>
        <p:spPr bwMode="auto">
          <a:xfrm>
            <a:off x="564610" y="2965855"/>
            <a:ext cx="4649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reset()</a:t>
            </a:r>
            <a:r>
              <a:rPr lang="ru-RU" sz="2000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сбрасывает значение указанного энкодера.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28" name="Google Shape;1628;g284ea06005a_0_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4610" y="2419521"/>
            <a:ext cx="2795297" cy="36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9" name="Google Shape;1629;g284ea06005a_0_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837300" y="2429227"/>
            <a:ext cx="3144900" cy="159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630" name="Google Shape;1630;g284ea06005a_0_0"/>
          <p:cNvSpPr txBox="1"/>
          <p:nvPr/>
        </p:nvSpPr>
        <p:spPr bwMode="auto">
          <a:xfrm>
            <a:off x="6837300" y="4140427"/>
            <a:ext cx="3906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Получение значения энкодера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31" name="Google Shape;1631;g284ea06005a_0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837300" y="4666877"/>
            <a:ext cx="3450528" cy="14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2" name="Google Shape;1632;g284ea06005a_0_0"/>
          <p:cNvSpPr txBox="1"/>
          <p:nvPr/>
        </p:nvSpPr>
        <p:spPr bwMode="auto">
          <a:xfrm>
            <a:off x="564610" y="4027662"/>
            <a:ext cx="4208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000" b="1" i="0" u="none" strike="noStrike" cap="none" dirty="0">
                <a:solidFill>
                  <a:schemeClr val="dk1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read()</a:t>
            </a:r>
            <a:r>
              <a:rPr lang="ru-RU" sz="2000" b="1" i="0" u="none" strike="noStrike" cap="none" dirty="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считывает значение указанного энкодера.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1" name="Google Shape;1481;g2588473667d_0_6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</a:t>
            </a:fld>
            <a:endParaRPr dirty="0"/>
          </a:p>
        </p:txBody>
      </p:sp>
      <p:sp>
        <p:nvSpPr>
          <p:cNvPr id="1482" name="Google Shape;1482;g2588473667d_0_65"/>
          <p:cNvSpPr txBox="1">
            <a:spLocks noGrp="1"/>
          </p:cNvSpPr>
          <p:nvPr>
            <p:ph type="title"/>
          </p:nvPr>
        </p:nvSpPr>
        <p:spPr bwMode="auto">
          <a:xfrm>
            <a:off x="570271" y="413900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Текстовое программирование</a:t>
            </a:r>
            <a:endParaRPr dirty="0"/>
          </a:p>
        </p:txBody>
      </p:sp>
      <p:sp>
        <p:nvSpPr>
          <p:cNvPr id="1483" name="Google Shape;1483;g2588473667d_0_65"/>
          <p:cNvSpPr txBox="1">
            <a:spLocks noGrp="1"/>
          </p:cNvSpPr>
          <p:nvPr>
            <p:ph type="body" idx="1"/>
          </p:nvPr>
        </p:nvSpPr>
        <p:spPr bwMode="auto">
          <a:xfrm>
            <a:off x="570271" y="1025900"/>
            <a:ext cx="11174054" cy="1624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1200"/>
              </a:spcBef>
              <a:buSzPts val="688"/>
              <a:buNone/>
              <a:defRPr/>
            </a:pPr>
            <a:r>
              <a:rPr lang="en-US" dirty="0" smtClean="0"/>
              <a:t>C</a:t>
            </a:r>
            <a:r>
              <a:rPr lang="ru-RU" dirty="0" err="1" smtClean="0"/>
              <a:t>реда</a:t>
            </a:r>
            <a:r>
              <a:rPr lang="ru-RU" dirty="0" smtClean="0"/>
              <a:t> </a:t>
            </a:r>
            <a:r>
              <a:rPr lang="ru-RU" dirty="0"/>
              <a:t>разработки TRIK </a:t>
            </a:r>
            <a:r>
              <a:rPr lang="ru-RU" dirty="0" err="1"/>
              <a:t>Studio</a:t>
            </a:r>
            <a:r>
              <a:rPr lang="ru-RU" dirty="0"/>
              <a:t> позволяет программировать контроллер ТРИК на текстовых языках программирования. Одним из таких языков является Python.</a:t>
            </a:r>
            <a:endParaRPr lang="en-US" dirty="0"/>
          </a:p>
          <a:p>
            <a:pPr marL="0" lvl="0" indent="0">
              <a:lnSpc>
                <a:spcPct val="80000"/>
              </a:lnSpc>
              <a:spcBef>
                <a:spcPts val="1200"/>
              </a:spcBef>
              <a:buSzPts val="688"/>
              <a:buNone/>
              <a:defRPr/>
            </a:pPr>
            <a:r>
              <a:rPr lang="ru-RU" b="1" i="1" dirty="0" err="1"/>
              <a:t>Python</a:t>
            </a:r>
            <a:r>
              <a:rPr lang="ru-RU" dirty="0"/>
              <a:t> — это язык программирования высокого уровня</a:t>
            </a:r>
            <a:r>
              <a:rPr lang="ru-RU" dirty="0" smtClean="0"/>
              <a:t>.</a:t>
            </a:r>
            <a:endParaRPr dirty="0"/>
          </a:p>
        </p:txBody>
      </p:sp>
      <p:pic>
        <p:nvPicPr>
          <p:cNvPr id="1484" name="Google Shape;1484;g2588473667d_0_65"/>
          <p:cNvPicPr/>
          <p:nvPr/>
        </p:nvPicPr>
        <p:blipFill>
          <a:blip r:embed="rId2">
            <a:alphaModFix/>
          </a:blip>
          <a:srcRect l="19322"/>
          <a:stretch/>
        </p:blipFill>
        <p:spPr bwMode="auto">
          <a:xfrm>
            <a:off x="4785817" y="1637900"/>
            <a:ext cx="4139107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7" name="Google Shape;1637;g284ea06005a_0_2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20</a:t>
            </a:fld>
            <a:endParaRPr dirty="0"/>
          </a:p>
        </p:txBody>
      </p:sp>
      <p:sp>
        <p:nvSpPr>
          <p:cNvPr id="1638" name="Google Shape;1638;g284ea06005a_0_21"/>
          <p:cNvSpPr txBox="1">
            <a:spLocks noGrp="1"/>
          </p:cNvSpPr>
          <p:nvPr>
            <p:ph type="title"/>
          </p:nvPr>
        </p:nvSpPr>
        <p:spPr bwMode="auto">
          <a:xfrm>
            <a:off x="568124" y="401333"/>
            <a:ext cx="87939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Остановка устройств робота</a:t>
            </a:r>
            <a:endParaRPr dirty="0"/>
          </a:p>
        </p:txBody>
      </p:sp>
      <p:sp>
        <p:nvSpPr>
          <p:cNvPr id="1639" name="Google Shape;1639;g284ea06005a_0_21"/>
          <p:cNvSpPr txBox="1">
            <a:spLocks noGrp="1"/>
          </p:cNvSpPr>
          <p:nvPr>
            <p:ph type="body" idx="1"/>
          </p:nvPr>
        </p:nvSpPr>
        <p:spPr bwMode="auto">
          <a:xfrm>
            <a:off x="568124" y="1037481"/>
            <a:ext cx="963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  <a:defRPr/>
            </a:pPr>
            <a:r>
              <a:rPr lang="ru-RU" sz="2400" dirty="0"/>
              <a:t>Для остановки всех устройств робота используется метод </a:t>
            </a:r>
            <a:r>
              <a:rPr lang="ru-RU" sz="2400" b="1" dirty="0"/>
              <a:t>stop()</a:t>
            </a:r>
            <a:endParaRPr sz="2400" b="1" dirty="0"/>
          </a:p>
        </p:txBody>
      </p:sp>
      <p:sp>
        <p:nvSpPr>
          <p:cNvPr id="1640" name="Google Shape;1640;g284ea06005a_0_21"/>
          <p:cNvSpPr txBox="1"/>
          <p:nvPr/>
        </p:nvSpPr>
        <p:spPr bwMode="auto">
          <a:xfrm>
            <a:off x="7285800" y="2376876"/>
            <a:ext cx="40680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8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Остановка всех устройств робота</a:t>
            </a:r>
            <a:endParaRPr sz="28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1" name="Google Shape;1641;g284ea06005a_0_21"/>
          <p:cNvSpPr txBox="1"/>
          <p:nvPr/>
        </p:nvSpPr>
        <p:spPr bwMode="auto">
          <a:xfrm>
            <a:off x="568124" y="2369247"/>
            <a:ext cx="5712605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Метод </a:t>
            </a:r>
            <a:r>
              <a:rPr lang="ru-RU" sz="24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Calibri"/>
                <a:ea typeface="Calibri"/>
                <a:cs typeface="Calibri"/>
              </a:rPr>
              <a:t>stop()</a:t>
            </a:r>
            <a:r>
              <a:rPr lang="ru-RU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400" b="0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</a:rPr>
              <a:t>останавливает все моторы и активные датчики, убирает нарисованное на дисплее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42" name="Google Shape;1642;g284ea06005a_0_21"/>
          <p:cNvPicPr/>
          <p:nvPr/>
        </p:nvPicPr>
        <p:blipFill rotWithShape="1">
          <a:blip r:embed="rId2">
            <a:alphaModFix/>
          </a:blip>
          <a:srcRect r="28131"/>
          <a:stretch/>
        </p:blipFill>
        <p:spPr bwMode="auto">
          <a:xfrm>
            <a:off x="7368857" y="3661878"/>
            <a:ext cx="3058998" cy="1030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7" name="Google Shape;1647;g2588473667d_0_7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21</a:t>
            </a:fld>
            <a:endParaRPr dirty="0"/>
          </a:p>
        </p:txBody>
      </p:sp>
      <p:sp>
        <p:nvSpPr>
          <p:cNvPr id="1648" name="Google Shape;1648;g2588473667d_0_77"/>
          <p:cNvSpPr txBox="1">
            <a:spLocks noGrp="1"/>
          </p:cNvSpPr>
          <p:nvPr>
            <p:ph type="title"/>
          </p:nvPr>
        </p:nvSpPr>
        <p:spPr bwMode="auto">
          <a:xfrm>
            <a:off x="570270" y="40988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Ожидание</a:t>
            </a:r>
            <a:endParaRPr dirty="0"/>
          </a:p>
        </p:txBody>
      </p:sp>
      <p:sp>
        <p:nvSpPr>
          <p:cNvPr id="1649" name="Google Shape;1649;g2588473667d_0_77"/>
          <p:cNvSpPr txBox="1">
            <a:spLocks noGrp="1"/>
          </p:cNvSpPr>
          <p:nvPr>
            <p:ph type="body" idx="1"/>
          </p:nvPr>
        </p:nvSpPr>
        <p:spPr bwMode="auto">
          <a:xfrm>
            <a:off x="570270" y="1070557"/>
            <a:ext cx="11178385" cy="11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Объект </a:t>
            </a:r>
            <a:r>
              <a:rPr lang="ru-RU" b="1" dirty="0">
                <a:highlight>
                  <a:srgbClr val="99CC00"/>
                </a:highlight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script()</a:t>
            </a: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представляет методы управления выполнением скрипта и предоставляет доступ к функциям операционной систем. </a:t>
            </a:r>
            <a:endParaRPr dirty="0"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1650" name="Google Shape;1650;g2588473667d_0_77"/>
          <p:cNvPicPr/>
          <p:nvPr/>
        </p:nvPicPr>
        <p:blipFill>
          <a:blip r:embed="rId2">
            <a:alphaModFix/>
          </a:blip>
          <a:srcRect l="3195" r="3650"/>
          <a:stretch/>
        </p:blipFill>
        <p:spPr bwMode="auto">
          <a:xfrm>
            <a:off x="5444638" y="3539525"/>
            <a:ext cx="590920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g2588473667d_0_77"/>
          <p:cNvSpPr txBox="1"/>
          <p:nvPr/>
        </p:nvSpPr>
        <p:spPr bwMode="auto">
          <a:xfrm>
            <a:off x="570270" y="3476868"/>
            <a:ext cx="4449000" cy="153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Метод </a:t>
            </a:r>
            <a:r>
              <a:rPr lang="ru-RU" sz="2200" b="1" i="0" u="none" strike="noStrike" cap="none" dirty="0">
                <a:solidFill>
                  <a:srgbClr val="000000"/>
                </a:solidFill>
                <a:highlight>
                  <a:srgbClr val="99CC00"/>
                </a:highlight>
                <a:latin typeface="Arial"/>
                <a:ea typeface="Arial"/>
                <a:cs typeface="Arial"/>
              </a:rPr>
              <a:t>wait()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приостанавливает выполнение программы на заданное количество миллисекунд.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52" name="Google Shape;1652;g2588473667d_0_77"/>
          <p:cNvSpPr txBox="1"/>
          <p:nvPr/>
        </p:nvSpPr>
        <p:spPr bwMode="auto">
          <a:xfrm>
            <a:off x="5444650" y="3046925"/>
            <a:ext cx="5909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Задержка на 1000 миллисекунд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7" name="Google Shape;1667;g284af3a0df3_0_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22</a:t>
            </a:fld>
            <a:endParaRPr dirty="0"/>
          </a:p>
        </p:txBody>
      </p:sp>
      <p:sp>
        <p:nvSpPr>
          <p:cNvPr id="1668" name="Google Shape;1668;g284af3a0df3_0_5"/>
          <p:cNvSpPr txBox="1">
            <a:spLocks noGrp="1"/>
          </p:cNvSpPr>
          <p:nvPr>
            <p:ph type="title"/>
          </p:nvPr>
        </p:nvSpPr>
        <p:spPr bwMode="auto">
          <a:xfrm>
            <a:off x="570270" y="40480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Примеры программ</a:t>
            </a:r>
            <a:endParaRPr dirty="0"/>
          </a:p>
        </p:txBody>
      </p:sp>
      <p:sp>
        <p:nvSpPr>
          <p:cNvPr id="1669" name="Google Shape;1669;g284af3a0df3_0_5"/>
          <p:cNvSpPr txBox="1">
            <a:spLocks noGrp="1"/>
          </p:cNvSpPr>
          <p:nvPr>
            <p:ph type="body" idx="1"/>
          </p:nvPr>
        </p:nvSpPr>
        <p:spPr bwMode="auto">
          <a:xfrm>
            <a:off x="570270" y="1237077"/>
            <a:ext cx="9850500" cy="73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Пример 1.</a:t>
            </a: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Робот выводит на дисплей “Привет, мир!” на 5 сек и выключается</a:t>
            </a:r>
            <a:endParaRPr dirty="0"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1670" name="Google Shape;1670;g284af3a0df3_0_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0270" y="2194151"/>
            <a:ext cx="11100828" cy="2507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" name="Google Shape;1675;g284af3a0df3_0_1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23</a:t>
            </a:fld>
            <a:endParaRPr dirty="0"/>
          </a:p>
        </p:txBody>
      </p:sp>
      <p:sp>
        <p:nvSpPr>
          <p:cNvPr id="1676" name="Google Shape;1676;g284af3a0df3_0_13"/>
          <p:cNvSpPr txBox="1">
            <a:spLocks noGrp="1"/>
          </p:cNvSpPr>
          <p:nvPr>
            <p:ph type="title"/>
          </p:nvPr>
        </p:nvSpPr>
        <p:spPr bwMode="auto">
          <a:xfrm>
            <a:off x="570270" y="40398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Примеры программ</a:t>
            </a:r>
            <a:endParaRPr dirty="0"/>
          </a:p>
        </p:txBody>
      </p:sp>
      <p:sp>
        <p:nvSpPr>
          <p:cNvPr id="1677" name="Google Shape;1677;g284af3a0df3_0_13"/>
          <p:cNvSpPr txBox="1">
            <a:spLocks noGrp="1"/>
          </p:cNvSpPr>
          <p:nvPr>
            <p:ph type="body" idx="1"/>
          </p:nvPr>
        </p:nvSpPr>
        <p:spPr bwMode="auto">
          <a:xfrm>
            <a:off x="570270" y="1148971"/>
            <a:ext cx="11150675" cy="73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Пример 2.</a:t>
            </a: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Робот едет вперед 2 секунды, останавливается и выключается через 3 секунды</a:t>
            </a:r>
            <a:endParaRPr dirty="0"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50" y="2087418"/>
            <a:ext cx="9065309" cy="330200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" name="Google Shape;1684;g284ea06005a_0_131"/>
          <p:cNvSpPr txBox="1">
            <a:spLocks noGrp="1"/>
          </p:cNvSpPr>
          <p:nvPr>
            <p:ph type="title"/>
          </p:nvPr>
        </p:nvSpPr>
        <p:spPr bwMode="auto">
          <a:xfrm>
            <a:off x="561034" y="412303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Справочный центр ТРИК</a:t>
            </a:r>
            <a:endParaRPr dirty="0"/>
          </a:p>
        </p:txBody>
      </p:sp>
      <p:pic>
        <p:nvPicPr>
          <p:cNvPr id="1685" name="Google Shape;1685;g284ea06005a_0_131"/>
          <p:cNvPicPr/>
          <p:nvPr/>
        </p:nvPicPr>
        <p:blipFill>
          <a:blip r:embed="rId2">
            <a:alphaModFix/>
          </a:blip>
          <a:srcRect l="2075" r="1379"/>
          <a:stretch/>
        </p:blipFill>
        <p:spPr bwMode="auto">
          <a:xfrm>
            <a:off x="713625" y="1183050"/>
            <a:ext cx="5272950" cy="289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g284ea06005a_0_13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053825" y="3831125"/>
            <a:ext cx="3123601" cy="21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7" name="Google Shape;1687;g284ea06005a_0_13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8348225" y="3831125"/>
            <a:ext cx="3059174" cy="227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8" name="Google Shape;1688;g284ea06005a_0_131"/>
          <p:cNvSpPr txBox="1"/>
          <p:nvPr/>
        </p:nvSpPr>
        <p:spPr bwMode="auto">
          <a:xfrm>
            <a:off x="6096000" y="1576850"/>
            <a:ext cx="5311500" cy="1108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Больше информации о программировании на текстовом языке можно найти на сайте 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help.trikset.com</a:t>
            </a:r>
            <a:endParaRPr sz="20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89" name="Google Shape;1689;g284ea06005a_0_131"/>
          <p:cNvSpPr txBox="1"/>
          <p:nvPr/>
        </p:nvSpPr>
        <p:spPr bwMode="auto">
          <a:xfrm>
            <a:off x="713625" y="4463325"/>
            <a:ext cx="4169400" cy="1415742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Здесь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можно найти информацию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 управлении всеми устройствами робота, а также примеры использования команд.</a:t>
            </a:r>
            <a:endParaRPr sz="20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4" name="Google Shape;1694;g2588473667d_0_9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25</a:t>
            </a:fld>
            <a:endParaRPr dirty="0"/>
          </a:p>
        </p:txBody>
      </p:sp>
      <p:sp>
        <p:nvSpPr>
          <p:cNvPr id="1695" name="Google Shape;1695;g2588473667d_0_95"/>
          <p:cNvSpPr txBox="1">
            <a:spLocks noGrp="1"/>
          </p:cNvSpPr>
          <p:nvPr>
            <p:ph type="title"/>
          </p:nvPr>
        </p:nvSpPr>
        <p:spPr bwMode="auto">
          <a:xfrm>
            <a:off x="570271" y="404801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 around the corner</a:t>
            </a:r>
            <a:endParaRPr dirty="0"/>
          </a:p>
        </p:txBody>
      </p:sp>
      <p:sp>
        <p:nvSpPr>
          <p:cNvPr id="1696" name="Google Shape;1696;g2588473667d_0_95"/>
          <p:cNvSpPr txBox="1">
            <a:spLocks noGrp="1"/>
          </p:cNvSpPr>
          <p:nvPr>
            <p:ph type="body" idx="1"/>
          </p:nvPr>
        </p:nvSpPr>
        <p:spPr bwMode="auto">
          <a:xfrm>
            <a:off x="570046" y="1053850"/>
            <a:ext cx="10783754" cy="1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  <a:defRPr/>
            </a:pPr>
            <a:r>
              <a:rPr lang="ru-RU" dirty="0"/>
              <a:t>Разберем пример программы, которую мы написали ранее — </a:t>
            </a:r>
            <a:r>
              <a:rPr lang="ru-RU" b="1" i="1" dirty="0"/>
              <a:t>around the corner</a:t>
            </a:r>
            <a:r>
              <a:rPr lang="ru-RU" dirty="0"/>
              <a:t>.</a:t>
            </a:r>
            <a:endParaRPr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Задача</a:t>
            </a:r>
            <a:r>
              <a:rPr lang="ru-RU" dirty="0"/>
              <a:t>: написать программу для перемещения робота из красного круга в зеленый. Робот должен проехать вдоль стены. Для точных перемещений необходимо использовать тайм-модель.</a:t>
            </a:r>
            <a:endParaRPr dirty="0"/>
          </a:p>
        </p:txBody>
      </p:sp>
      <p:pic>
        <p:nvPicPr>
          <p:cNvPr id="1697" name="Google Shape;1697;g2588473667d_0_9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8125" y="2781700"/>
            <a:ext cx="4869250" cy="343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8" name="Google Shape;1698;g2588473667d_0_95"/>
          <p:cNvSpPr txBox="1"/>
          <p:nvPr/>
        </p:nvSpPr>
        <p:spPr bwMode="auto">
          <a:xfrm>
            <a:off x="6239700" y="2744650"/>
            <a:ext cx="51141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Составим алгоритм программы: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Проехать прямо до угла. 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Остановить моторы.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Сделать поворот направо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Остановить моторы.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marR="0" lvl="0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Проехать вперед до зеленого круга.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87" y="1618299"/>
            <a:ext cx="4848611" cy="3860142"/>
          </a:xfrm>
          <a:prstGeom prst="rect">
            <a:avLst/>
          </a:prstGeom>
        </p:spPr>
      </p:pic>
      <p:sp>
        <p:nvSpPr>
          <p:cNvPr id="1703" name="Google Shape;1703;g284ea06005a_0_3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26</a:t>
            </a:fld>
            <a:endParaRPr dirty="0"/>
          </a:p>
        </p:txBody>
      </p:sp>
      <p:sp>
        <p:nvSpPr>
          <p:cNvPr id="1704" name="Google Shape;1704;g284ea06005a_0_39"/>
          <p:cNvSpPr txBox="1">
            <a:spLocks noGrp="1"/>
          </p:cNvSpPr>
          <p:nvPr>
            <p:ph type="title"/>
          </p:nvPr>
        </p:nvSpPr>
        <p:spPr bwMode="auto">
          <a:xfrm>
            <a:off x="568978" y="404119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 around the corner</a:t>
            </a:r>
            <a:endParaRPr dirty="0"/>
          </a:p>
        </p:txBody>
      </p:sp>
      <p:sp>
        <p:nvSpPr>
          <p:cNvPr id="1706" name="Google Shape;1706;g284ea06005a_0_39"/>
          <p:cNvSpPr txBox="1"/>
          <p:nvPr/>
        </p:nvSpPr>
        <p:spPr bwMode="auto">
          <a:xfrm>
            <a:off x="5068749" y="1335303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8" name="Google Shape;1708;g284ea06005a_0_39"/>
          <p:cNvSpPr txBox="1"/>
          <p:nvPr/>
        </p:nvSpPr>
        <p:spPr bwMode="auto">
          <a:xfrm>
            <a:off x="5147275" y="2548934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0" name="Google Shape;1710;g284ea06005a_0_39"/>
          <p:cNvSpPr txBox="1"/>
          <p:nvPr/>
        </p:nvSpPr>
        <p:spPr bwMode="auto">
          <a:xfrm>
            <a:off x="5140690" y="3725573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1" name="Google Shape;1711;g284ea06005a_0_39"/>
          <p:cNvSpPr txBox="1"/>
          <p:nvPr/>
        </p:nvSpPr>
        <p:spPr bwMode="auto">
          <a:xfrm>
            <a:off x="5900456" y="3845469"/>
            <a:ext cx="60867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Включаем моторы на вращение вперед с мощностью 100%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2" name="Google Shape;1712;g284ea06005a_0_39"/>
          <p:cNvSpPr txBox="1"/>
          <p:nvPr/>
        </p:nvSpPr>
        <p:spPr bwMode="auto">
          <a:xfrm>
            <a:off x="6105300" y="2149500"/>
            <a:ext cx="6086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Ждем, пока робот доедет до угла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4" name="Google Shape;1714;g284ea06005a_0_39"/>
          <p:cNvSpPr txBox="1"/>
          <p:nvPr/>
        </p:nvSpPr>
        <p:spPr bwMode="auto">
          <a:xfrm>
            <a:off x="5900456" y="2621221"/>
            <a:ext cx="60867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Включаем 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моторы на вращение вперед с разной мощностью, чтобы повернуть вправо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5" name="Google Shape;1715;g284ea06005a_0_39"/>
          <p:cNvSpPr txBox="1"/>
          <p:nvPr/>
        </p:nvSpPr>
        <p:spPr bwMode="auto">
          <a:xfrm>
            <a:off x="6105300" y="3318396"/>
            <a:ext cx="6086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Ждем, пока робот повернет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6" name="Google Shape;1716;g284ea06005a_0_39"/>
          <p:cNvSpPr txBox="1"/>
          <p:nvPr/>
        </p:nvSpPr>
        <p:spPr bwMode="auto">
          <a:xfrm>
            <a:off x="5900456" y="4518859"/>
            <a:ext cx="6086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Ждем, пока робот доедет до зеленого круга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7" name="Google Shape;1717;g284ea06005a_0_39"/>
          <p:cNvSpPr txBox="1"/>
          <p:nvPr/>
        </p:nvSpPr>
        <p:spPr bwMode="auto">
          <a:xfrm>
            <a:off x="5970568" y="5030844"/>
            <a:ext cx="6086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Выключаем все устройства робота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9" name="Google Shape;1719;g284ea06005a_0_39"/>
          <p:cNvSpPr txBox="1"/>
          <p:nvPr/>
        </p:nvSpPr>
        <p:spPr bwMode="auto">
          <a:xfrm>
            <a:off x="5970568" y="1393433"/>
            <a:ext cx="60867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Включаем моторы на вращение вперед с мощностью 100%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20" name="Google Shape;1720;g284ea06005a_0_39"/>
          <p:cNvCxnSpPr>
            <a:cxnSpLocks/>
            <a:stCxn id="1719" idx="1"/>
            <a:endCxn id="1706" idx="3"/>
          </p:cNvCxnSpPr>
          <p:nvPr/>
        </p:nvCxnSpPr>
        <p:spPr bwMode="auto">
          <a:xfrm flipH="1">
            <a:off x="5470449" y="1824305"/>
            <a:ext cx="500119" cy="1889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1" name="Google Shape;1721;g284ea06005a_0_39"/>
          <p:cNvCxnSpPr>
            <a:cxnSpLocks/>
            <a:stCxn id="1712" idx="1"/>
          </p:cNvCxnSpPr>
          <p:nvPr/>
        </p:nvCxnSpPr>
        <p:spPr bwMode="auto">
          <a:xfrm flipH="1" flipV="1">
            <a:off x="3602182" y="2402145"/>
            <a:ext cx="2503118" cy="895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3" name="Google Shape;1723;g284ea06005a_0_39"/>
          <p:cNvCxnSpPr>
            <a:cxnSpLocks/>
            <a:stCxn id="1714" idx="1"/>
            <a:endCxn id="1708" idx="3"/>
          </p:cNvCxnSpPr>
          <p:nvPr/>
        </p:nvCxnSpPr>
        <p:spPr bwMode="auto">
          <a:xfrm flipH="1">
            <a:off x="5548975" y="3052093"/>
            <a:ext cx="351481" cy="474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5" name="Google Shape;1725;g284ea06005a_0_39"/>
          <p:cNvCxnSpPr>
            <a:cxnSpLocks/>
            <a:stCxn id="1711" idx="1"/>
            <a:endCxn id="1710" idx="3"/>
          </p:cNvCxnSpPr>
          <p:nvPr/>
        </p:nvCxnSpPr>
        <p:spPr bwMode="auto">
          <a:xfrm flipH="1" flipV="1">
            <a:off x="5542390" y="4233473"/>
            <a:ext cx="358066" cy="4286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6" name="Google Shape;1726;g284ea06005a_0_39"/>
          <p:cNvCxnSpPr>
            <a:cxnSpLocks/>
          </p:cNvCxnSpPr>
          <p:nvPr/>
        </p:nvCxnSpPr>
        <p:spPr bwMode="auto">
          <a:xfrm flipH="1">
            <a:off x="3549601" y="3552254"/>
            <a:ext cx="2555699" cy="13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7" name="Google Shape;1727;g284ea06005a_0_39"/>
          <p:cNvCxnSpPr>
            <a:cxnSpLocks/>
          </p:cNvCxnSpPr>
          <p:nvPr/>
        </p:nvCxnSpPr>
        <p:spPr bwMode="auto">
          <a:xfrm flipH="1" flipV="1">
            <a:off x="3575892" y="4755312"/>
            <a:ext cx="2324564" cy="371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28" name="Google Shape;1728;g284ea06005a_0_39"/>
          <p:cNvCxnSpPr>
            <a:cxnSpLocks/>
          </p:cNvCxnSpPr>
          <p:nvPr/>
        </p:nvCxnSpPr>
        <p:spPr bwMode="auto">
          <a:xfrm flipH="1">
            <a:off x="2853268" y="5309393"/>
            <a:ext cx="3117300" cy="8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3" name="Google Shape;1733;g2588473667d_0_8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27</a:t>
            </a:fld>
            <a:endParaRPr dirty="0"/>
          </a:p>
        </p:txBody>
      </p:sp>
      <p:sp>
        <p:nvSpPr>
          <p:cNvPr id="1734" name="Google Shape;1734;g2588473667d_0_83"/>
          <p:cNvSpPr txBox="1">
            <a:spLocks noGrp="1"/>
          </p:cNvSpPr>
          <p:nvPr>
            <p:ph type="title"/>
          </p:nvPr>
        </p:nvSpPr>
        <p:spPr bwMode="auto">
          <a:xfrm>
            <a:off x="570674" y="4286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Условный оператор</a:t>
            </a:r>
            <a:endParaRPr dirty="0"/>
          </a:p>
        </p:txBody>
      </p:sp>
      <p:pic>
        <p:nvPicPr>
          <p:cNvPr id="1735" name="Google Shape;1735;g2588473667d_0_8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263024" y="3732475"/>
            <a:ext cx="5665950" cy="15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6" name="Google Shape;1736;g2588473667d_0_83"/>
          <p:cNvSpPr txBox="1"/>
          <p:nvPr/>
        </p:nvSpPr>
        <p:spPr bwMode="auto">
          <a:xfrm>
            <a:off x="4044075" y="2100825"/>
            <a:ext cx="2873962" cy="1108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слова 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пишем условие, которое нужно проверить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37" name="Google Shape;1737;g2588473667d_0_83"/>
          <p:cNvSpPr txBox="1"/>
          <p:nvPr/>
        </p:nvSpPr>
        <p:spPr bwMode="auto">
          <a:xfrm>
            <a:off x="7445119" y="2188067"/>
            <a:ext cx="2679200" cy="800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условия ставим 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двоеточие</a:t>
            </a:r>
            <a:endParaRPr sz="20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38" name="Google Shape;1738;g2588473667d_0_83"/>
          <p:cNvSpPr txBox="1"/>
          <p:nvPr/>
        </p:nvSpPr>
        <p:spPr bwMode="auto">
          <a:xfrm>
            <a:off x="708951" y="2254713"/>
            <a:ext cx="2754686" cy="800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Условие начинается со слова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if</a:t>
            </a:r>
            <a:endParaRPr sz="20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39" name="Google Shape;1739;g2588473667d_0_83"/>
          <p:cNvCxnSpPr>
            <a:cxnSpLocks/>
            <a:stCxn id="1736" idx="2"/>
          </p:cNvCxnSpPr>
          <p:nvPr/>
        </p:nvCxnSpPr>
        <p:spPr bwMode="auto">
          <a:xfrm flipH="1">
            <a:off x="4345576" y="3209025"/>
            <a:ext cx="1135480" cy="702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40" name="Google Shape;1740;g2588473667d_0_83"/>
          <p:cNvCxnSpPr>
            <a:cxnSpLocks/>
            <a:stCxn id="1737" idx="2"/>
          </p:cNvCxnSpPr>
          <p:nvPr/>
        </p:nvCxnSpPr>
        <p:spPr bwMode="auto">
          <a:xfrm flipH="1">
            <a:off x="4888645" y="2988467"/>
            <a:ext cx="3896074" cy="957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41" name="Google Shape;1741;g2588473667d_0_83"/>
          <p:cNvSpPr txBox="1"/>
          <p:nvPr/>
        </p:nvSpPr>
        <p:spPr bwMode="auto">
          <a:xfrm>
            <a:off x="8992848" y="3117812"/>
            <a:ext cx="3067963" cy="1723518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Список действий, если условие выполняется, пишется 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отступом вправо на 3 пробела или нажатие клавиши </a:t>
            </a:r>
            <a:r>
              <a:rPr lang="ru-RU" sz="2000" b="1" i="1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</a:t>
            </a:r>
            <a:endParaRPr sz="20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42" name="Google Shape;1742;g2588473667d_0_83"/>
          <p:cNvCxnSpPr>
            <a:cxnSpLocks/>
            <a:stCxn id="1741" idx="1"/>
          </p:cNvCxnSpPr>
          <p:nvPr/>
        </p:nvCxnSpPr>
        <p:spPr bwMode="auto">
          <a:xfrm flipH="1">
            <a:off x="7536998" y="3979571"/>
            <a:ext cx="1455850" cy="21364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43" name="Google Shape;1743;g2588473667d_0_83"/>
          <p:cNvSpPr txBox="1"/>
          <p:nvPr/>
        </p:nvSpPr>
        <p:spPr bwMode="auto">
          <a:xfrm>
            <a:off x="147550" y="3584300"/>
            <a:ext cx="3051600" cy="1877407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Слово </a:t>
            </a:r>
            <a:r>
              <a:rPr lang="ru-RU" sz="2200" b="1" i="1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else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указывает на список действий на случай,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условие не выполняется. 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Пишется под </a:t>
            </a:r>
            <a:r>
              <a:rPr lang="ru-RU" sz="2200" b="1" i="1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4" name="Google Shape;1744;g2588473667d_0_83"/>
          <p:cNvSpPr txBox="1"/>
          <p:nvPr/>
        </p:nvSpPr>
        <p:spPr bwMode="auto">
          <a:xfrm>
            <a:off x="4131836" y="5453426"/>
            <a:ext cx="5881200" cy="861744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Список действий, если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условие не выполняется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также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пишется с отступом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45" name="Google Shape;1745;g2588473667d_0_83"/>
          <p:cNvCxnSpPr>
            <a:cxnSpLocks/>
            <a:stCxn id="1744" idx="0"/>
          </p:cNvCxnSpPr>
          <p:nvPr/>
        </p:nvCxnSpPr>
        <p:spPr bwMode="auto">
          <a:xfrm flipH="1" flipV="1">
            <a:off x="3604425" y="4908329"/>
            <a:ext cx="3468011" cy="545097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46" name="Google Shape;1746;g2588473667d_0_83"/>
          <p:cNvCxnSpPr>
            <a:cxnSpLocks/>
          </p:cNvCxnSpPr>
          <p:nvPr/>
        </p:nvCxnSpPr>
        <p:spPr bwMode="auto">
          <a:xfrm>
            <a:off x="3199150" y="4124150"/>
            <a:ext cx="556800" cy="354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47" name="Google Shape;1747;g2588473667d_0_83"/>
          <p:cNvCxnSpPr>
            <a:cxnSpLocks/>
          </p:cNvCxnSpPr>
          <p:nvPr/>
        </p:nvCxnSpPr>
        <p:spPr bwMode="auto">
          <a:xfrm>
            <a:off x="1939125" y="2878325"/>
            <a:ext cx="1665300" cy="1038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48" name="Google Shape;1748;g2588473667d_0_83"/>
          <p:cNvSpPr txBox="1"/>
          <p:nvPr/>
        </p:nvSpPr>
        <p:spPr bwMode="auto">
          <a:xfrm>
            <a:off x="511626" y="1135619"/>
            <a:ext cx="11264737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Условный оператор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используется для выбора подходящего алгоритма действий в зависимости от выполнения заданного условия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2" y="1780420"/>
            <a:ext cx="5029200" cy="3295650"/>
          </a:xfrm>
          <a:prstGeom prst="rect">
            <a:avLst/>
          </a:prstGeom>
        </p:spPr>
      </p:pic>
      <p:sp>
        <p:nvSpPr>
          <p:cNvPr id="1753" name="Google Shape;1753;g284ea06005a_0_10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28</a:t>
            </a:fld>
            <a:endParaRPr/>
          </a:p>
        </p:txBody>
      </p:sp>
      <p:sp>
        <p:nvSpPr>
          <p:cNvPr id="1754" name="Google Shape;1754;g284ea06005a_0_100"/>
          <p:cNvSpPr txBox="1">
            <a:spLocks noGrp="1"/>
          </p:cNvSpPr>
          <p:nvPr>
            <p:ph type="title"/>
          </p:nvPr>
        </p:nvSpPr>
        <p:spPr bwMode="auto">
          <a:xfrm>
            <a:off x="570272" y="411125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Пример: условный оператор</a:t>
            </a:r>
            <a:endParaRPr dirty="0"/>
          </a:p>
        </p:txBody>
      </p:sp>
      <p:sp>
        <p:nvSpPr>
          <p:cNvPr id="1756" name="Google Shape;1756;g284ea06005a_0_100"/>
          <p:cNvSpPr txBox="1"/>
          <p:nvPr/>
        </p:nvSpPr>
        <p:spPr bwMode="auto">
          <a:xfrm>
            <a:off x="4996922" y="1463220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7" name="Google Shape;1757;g284ea06005a_0_100"/>
          <p:cNvSpPr txBox="1"/>
          <p:nvPr/>
        </p:nvSpPr>
        <p:spPr bwMode="auto">
          <a:xfrm>
            <a:off x="5398622" y="2699358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8" name="Google Shape;1758;g284ea06005a_0_100"/>
          <p:cNvSpPr txBox="1"/>
          <p:nvPr/>
        </p:nvSpPr>
        <p:spPr bwMode="auto">
          <a:xfrm>
            <a:off x="5545358" y="3524457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59" name="Google Shape;1759;g284ea06005a_0_100"/>
          <p:cNvSpPr txBox="1"/>
          <p:nvPr/>
        </p:nvSpPr>
        <p:spPr bwMode="auto">
          <a:xfrm>
            <a:off x="5433197" y="1578874"/>
            <a:ext cx="46464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Сохраняем показания датчика расстояния А1 в переменную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0" name="Google Shape;1760;g284ea06005a_0_100"/>
          <p:cNvSpPr txBox="1"/>
          <p:nvPr/>
        </p:nvSpPr>
        <p:spPr bwMode="auto">
          <a:xfrm>
            <a:off x="5433197" y="2485108"/>
            <a:ext cx="464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Если расстояние меньше 40, 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1" name="Google Shape;1761;g284ea06005a_0_100"/>
          <p:cNvSpPr txBox="1"/>
          <p:nvPr/>
        </p:nvSpPr>
        <p:spPr bwMode="auto">
          <a:xfrm>
            <a:off x="5848647" y="3065800"/>
            <a:ext cx="46464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останавливаем моторы,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2" name="Google Shape;1762;g284ea06005a_0_100"/>
          <p:cNvSpPr txBox="1"/>
          <p:nvPr/>
        </p:nvSpPr>
        <p:spPr bwMode="auto">
          <a:xfrm>
            <a:off x="5836455" y="3481815"/>
            <a:ext cx="4574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иначе,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3" name="Google Shape;1763;g284ea06005a_0_100"/>
          <p:cNvSpPr txBox="1"/>
          <p:nvPr/>
        </p:nvSpPr>
        <p:spPr bwMode="auto">
          <a:xfrm>
            <a:off x="5871684" y="3891785"/>
            <a:ext cx="39357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включаем моторы.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8" name="Google Shape;1768;g2588473667d_0_8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29</a:t>
            </a:fld>
            <a:endParaRPr/>
          </a:p>
        </p:txBody>
      </p:sp>
      <p:sp>
        <p:nvSpPr>
          <p:cNvPr id="1769" name="Google Shape;1769;g2588473667d_0_89"/>
          <p:cNvSpPr txBox="1">
            <a:spLocks noGrp="1"/>
          </p:cNvSpPr>
          <p:nvPr>
            <p:ph type="title"/>
          </p:nvPr>
        </p:nvSpPr>
        <p:spPr bwMode="auto">
          <a:xfrm>
            <a:off x="563418" y="414036"/>
            <a:ext cx="908684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Цикл с условием</a:t>
            </a:r>
            <a:endParaRPr dirty="0"/>
          </a:p>
        </p:txBody>
      </p:sp>
      <p:pic>
        <p:nvPicPr>
          <p:cNvPr id="1770" name="Google Shape;1770;g2588473667d_0_8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845900" y="3249778"/>
            <a:ext cx="5738000" cy="1481205"/>
          </a:xfrm>
          <a:prstGeom prst="rect">
            <a:avLst/>
          </a:prstGeom>
          <a:noFill/>
          <a:ln>
            <a:noFill/>
          </a:ln>
        </p:spPr>
      </p:pic>
      <p:sp>
        <p:nvSpPr>
          <p:cNvPr id="1771" name="Google Shape;1771;g2588473667d_0_89"/>
          <p:cNvSpPr txBox="1"/>
          <p:nvPr/>
        </p:nvSpPr>
        <p:spPr bwMode="auto">
          <a:xfrm>
            <a:off x="563418" y="1115450"/>
            <a:ext cx="98484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Цикл с условием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используется для повторения алгоритма при выполнении заданного условия.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2" name="Google Shape;1772;g2588473667d_0_89"/>
          <p:cNvSpPr txBox="1"/>
          <p:nvPr/>
        </p:nvSpPr>
        <p:spPr bwMode="auto">
          <a:xfrm>
            <a:off x="708950" y="2137600"/>
            <a:ext cx="2539800" cy="861744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Цикл начинается со слова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i="1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3" name="Google Shape;1773;g2588473667d_0_89"/>
          <p:cNvSpPr txBox="1"/>
          <p:nvPr/>
        </p:nvSpPr>
        <p:spPr bwMode="auto">
          <a:xfrm>
            <a:off x="3382338" y="1983699"/>
            <a:ext cx="5664836" cy="1108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слова </a:t>
            </a:r>
            <a:r>
              <a:rPr lang="ru-RU" sz="2000" b="1" i="1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</a:t>
            </a:r>
            <a:r>
              <a:rPr lang="ru-RU" sz="20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пишем условие, которое нужно проверить. При выполнении этого условия будет повторяться алгоритм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4" name="Google Shape;1774;g2588473667d_0_89"/>
          <p:cNvSpPr txBox="1"/>
          <p:nvPr/>
        </p:nvSpPr>
        <p:spPr bwMode="auto">
          <a:xfrm>
            <a:off x="9420638" y="1983699"/>
            <a:ext cx="2045400" cy="1200298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условия цикла ставим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двоеточие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75" name="Google Shape;1775;g2588473667d_0_89"/>
          <p:cNvCxnSpPr>
            <a:cxnSpLocks/>
          </p:cNvCxnSpPr>
          <p:nvPr/>
        </p:nvCxnSpPr>
        <p:spPr bwMode="auto">
          <a:xfrm>
            <a:off x="2173375" y="2824100"/>
            <a:ext cx="287400" cy="59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76" name="Google Shape;1776;g2588473667d_0_89"/>
          <p:cNvCxnSpPr>
            <a:cxnSpLocks/>
            <a:stCxn id="1773" idx="2"/>
          </p:cNvCxnSpPr>
          <p:nvPr/>
        </p:nvCxnSpPr>
        <p:spPr bwMode="auto">
          <a:xfrm flipH="1">
            <a:off x="3525550" y="3091899"/>
            <a:ext cx="2689206" cy="34972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77" name="Google Shape;1777;g2588473667d_0_89"/>
          <p:cNvCxnSpPr>
            <a:cxnSpLocks/>
            <a:stCxn id="1774" idx="1"/>
          </p:cNvCxnSpPr>
          <p:nvPr/>
        </p:nvCxnSpPr>
        <p:spPr bwMode="auto">
          <a:xfrm flipH="1">
            <a:off x="4489738" y="2583848"/>
            <a:ext cx="4930900" cy="985702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78" name="Google Shape;1778;g2588473667d_0_89"/>
          <p:cNvSpPr txBox="1"/>
          <p:nvPr/>
        </p:nvSpPr>
        <p:spPr bwMode="auto">
          <a:xfrm>
            <a:off x="7854638" y="3268570"/>
            <a:ext cx="3611400" cy="1538853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который будет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повторяться в цикле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пишем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следующей строке с отступом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9" name="Google Shape;1779;g2588473667d_0_89"/>
          <p:cNvSpPr txBox="1"/>
          <p:nvPr/>
        </p:nvSpPr>
        <p:spPr bwMode="auto">
          <a:xfrm>
            <a:off x="1431974" y="5029173"/>
            <a:ext cx="7379517" cy="861744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который будет выполняться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завершения цикла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пишем </a:t>
            </a:r>
            <a:r>
              <a:rPr lang="ru-RU" sz="22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следующей строке без отступом</a:t>
            </a:r>
            <a:endParaRPr sz="2200" b="1" i="1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80" name="Google Shape;1780;g2588473667d_0_89"/>
          <p:cNvCxnSpPr>
            <a:cxnSpLocks/>
            <a:stCxn id="1779" idx="0"/>
          </p:cNvCxnSpPr>
          <p:nvPr/>
        </p:nvCxnSpPr>
        <p:spPr bwMode="auto">
          <a:xfrm flipH="1" flipV="1">
            <a:off x="2439701" y="4442651"/>
            <a:ext cx="2682032" cy="586522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9" name="Google Shape;1489;g2588473667d_0_5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</a:t>
            </a:fld>
            <a:endParaRPr dirty="0"/>
          </a:p>
        </p:txBody>
      </p:sp>
      <p:sp>
        <p:nvSpPr>
          <p:cNvPr id="1490" name="Google Shape;1490;g2588473667d_0_59"/>
          <p:cNvSpPr txBox="1">
            <a:spLocks noGrp="1"/>
          </p:cNvSpPr>
          <p:nvPr>
            <p:ph type="title"/>
          </p:nvPr>
        </p:nvSpPr>
        <p:spPr bwMode="auto">
          <a:xfrm>
            <a:off x="570270" y="412675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Текстовое программирование</a:t>
            </a:r>
            <a:endParaRPr dirty="0"/>
          </a:p>
        </p:txBody>
      </p:sp>
      <p:sp>
        <p:nvSpPr>
          <p:cNvPr id="1491" name="Google Shape;1491;g2588473667d_0_59"/>
          <p:cNvSpPr txBox="1">
            <a:spLocks noGrp="1"/>
          </p:cNvSpPr>
          <p:nvPr>
            <p:ph type="body" idx="1"/>
          </p:nvPr>
        </p:nvSpPr>
        <p:spPr bwMode="auto">
          <a:xfrm>
            <a:off x="570270" y="1437387"/>
            <a:ext cx="5172900" cy="11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  <a:defRPr/>
            </a:pPr>
            <a:r>
              <a:rPr lang="ru-RU" dirty="0"/>
              <a:t>Познакомимся с нашей первой командой языка </a:t>
            </a:r>
            <a:r>
              <a:rPr lang="en-US" dirty="0" smtClean="0"/>
              <a:t>P</a:t>
            </a:r>
            <a:r>
              <a:rPr lang="ru-RU" dirty="0" smtClean="0"/>
              <a:t>ython</a:t>
            </a:r>
            <a:r>
              <a:rPr lang="ru-RU" dirty="0"/>
              <a:t>: </a:t>
            </a:r>
            <a:r>
              <a:rPr lang="ru-RU" b="1" i="1" dirty="0"/>
              <a:t>print() </a:t>
            </a:r>
            <a:r>
              <a:rPr lang="ru-RU" dirty="0"/>
              <a:t>— печать в консоль</a:t>
            </a:r>
            <a:endParaRPr dirty="0"/>
          </a:p>
        </p:txBody>
      </p:sp>
      <p:pic>
        <p:nvPicPr>
          <p:cNvPr id="1492" name="Google Shape;1492;g2588473667d_0_5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260900" y="1545367"/>
            <a:ext cx="5429250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3" name="Google Shape;1493;g2588473667d_0_5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260900" y="4233525"/>
            <a:ext cx="5429250" cy="1342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94" name="Google Shape;1494;g2588473667d_0_59"/>
          <p:cNvSpPr txBox="1">
            <a:spLocks noGrp="1"/>
          </p:cNvSpPr>
          <p:nvPr>
            <p:ph type="body" idx="1"/>
          </p:nvPr>
        </p:nvSpPr>
        <p:spPr bwMode="auto">
          <a:xfrm>
            <a:off x="570270" y="4233525"/>
            <a:ext cx="5365289" cy="11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Создание переменных выглядит так же, как в блочном программировании через блок </a:t>
            </a:r>
            <a:r>
              <a:rPr lang="ru-RU" b="1" i="1" dirty="0"/>
              <a:t>Выражение</a:t>
            </a:r>
            <a:endParaRPr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0270" y="3048121"/>
            <a:ext cx="5172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После знака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#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идет неисполняемый текст (комментарий).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85" name="Google Shape;1785;g284ea06005a_0_9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80400" y="1467676"/>
            <a:ext cx="5284325" cy="42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6" name="Google Shape;1786;g284ea06005a_0_9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30</a:t>
            </a:fld>
            <a:endParaRPr/>
          </a:p>
        </p:txBody>
      </p:sp>
      <p:sp>
        <p:nvSpPr>
          <p:cNvPr id="1787" name="Google Shape;1787;g284ea06005a_0_94"/>
          <p:cNvSpPr txBox="1">
            <a:spLocks noGrp="1"/>
          </p:cNvSpPr>
          <p:nvPr>
            <p:ph type="title"/>
          </p:nvPr>
        </p:nvSpPr>
        <p:spPr bwMode="auto">
          <a:xfrm>
            <a:off x="570270" y="423675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Пример: цикл</a:t>
            </a:r>
            <a:endParaRPr dirty="0"/>
          </a:p>
        </p:txBody>
      </p:sp>
      <p:sp>
        <p:nvSpPr>
          <p:cNvPr id="1788" name="Google Shape;1788;g284ea06005a_0_94"/>
          <p:cNvSpPr txBox="1"/>
          <p:nvPr/>
        </p:nvSpPr>
        <p:spPr bwMode="auto">
          <a:xfrm>
            <a:off x="5750150" y="1432625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9" name="Google Shape;1789;g284ea06005a_0_94"/>
          <p:cNvSpPr txBox="1"/>
          <p:nvPr/>
        </p:nvSpPr>
        <p:spPr bwMode="auto">
          <a:xfrm>
            <a:off x="6586925" y="1540325"/>
            <a:ext cx="46464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Сохраняем показания датчика расстояния А1 в переменную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90" name="Google Shape;1790;g284ea06005a_0_94"/>
          <p:cNvSpPr txBox="1"/>
          <p:nvPr/>
        </p:nvSpPr>
        <p:spPr bwMode="auto">
          <a:xfrm>
            <a:off x="6001625" y="2266200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1" name="Google Shape;1791;g284ea06005a_0_94"/>
          <p:cNvSpPr txBox="1"/>
          <p:nvPr/>
        </p:nvSpPr>
        <p:spPr bwMode="auto">
          <a:xfrm>
            <a:off x="6586925" y="2557725"/>
            <a:ext cx="46464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Включаем моторы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92" name="Google Shape;1792;g284ea06005a_0_94"/>
          <p:cNvSpPr txBox="1"/>
          <p:nvPr/>
        </p:nvSpPr>
        <p:spPr bwMode="auto">
          <a:xfrm>
            <a:off x="6586925" y="3119627"/>
            <a:ext cx="46464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Пока расстояние больше 40, 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93" name="Google Shape;1793;g284ea06005a_0_94"/>
          <p:cNvSpPr txBox="1"/>
          <p:nvPr/>
        </p:nvSpPr>
        <p:spPr bwMode="auto">
          <a:xfrm>
            <a:off x="6586925" y="3642817"/>
            <a:ext cx="46464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повторяем: ждем 100 </a:t>
            </a:r>
            <a:r>
              <a:rPr lang="ru-RU" sz="22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</a:t>
            </a: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продолжаем ехать вперед, затем повторяем измерения. 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94" name="Google Shape;1794;g284ea06005a_0_94"/>
          <p:cNvSpPr txBox="1"/>
          <p:nvPr/>
        </p:nvSpPr>
        <p:spPr bwMode="auto">
          <a:xfrm>
            <a:off x="6586925" y="4725180"/>
            <a:ext cx="46464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Когда условие перестанет выполняться, выключаем моторы</a:t>
            </a:r>
            <a:endParaRPr sz="2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95" name="Google Shape;1795;g284ea06005a_0_94"/>
          <p:cNvSpPr txBox="1"/>
          <p:nvPr/>
        </p:nvSpPr>
        <p:spPr bwMode="auto">
          <a:xfrm>
            <a:off x="5599925" y="4399150"/>
            <a:ext cx="401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/>
            </a:pPr>
            <a:r>
              <a:rPr lang="ru-RU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5" name="Google Shape;1815;g2588473667d_0_12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31</a:t>
            </a:fld>
            <a:endParaRPr/>
          </a:p>
        </p:txBody>
      </p:sp>
      <p:sp>
        <p:nvSpPr>
          <p:cNvPr id="1816" name="Google Shape;1816;g2588473667d_0_125"/>
          <p:cNvSpPr txBox="1">
            <a:spLocks noGrp="1"/>
          </p:cNvSpPr>
          <p:nvPr>
            <p:ph type="title"/>
          </p:nvPr>
        </p:nvSpPr>
        <p:spPr bwMode="auto">
          <a:xfrm>
            <a:off x="570271" y="411264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400" dirty="0"/>
              <a:t>Движение по </a:t>
            </a:r>
            <a:r>
              <a:rPr lang="ru-RU" sz="3400" dirty="0" err="1"/>
              <a:t>энкодеру</a:t>
            </a:r>
            <a:r>
              <a:rPr lang="ru-RU" sz="3400" dirty="0"/>
              <a:t> на </a:t>
            </a:r>
            <a:r>
              <a:rPr lang="ru-RU" sz="3400" dirty="0" err="1"/>
              <a:t>python</a:t>
            </a:r>
            <a:endParaRPr sz="3400" dirty="0"/>
          </a:p>
        </p:txBody>
      </p:sp>
      <p:sp>
        <p:nvSpPr>
          <p:cNvPr id="1817" name="Google Shape;1817;g2588473667d_0_125"/>
          <p:cNvSpPr txBox="1">
            <a:spLocks noGrp="1"/>
          </p:cNvSpPr>
          <p:nvPr>
            <p:ph type="body" idx="1"/>
          </p:nvPr>
        </p:nvSpPr>
        <p:spPr bwMode="auto">
          <a:xfrm>
            <a:off x="570271" y="1179007"/>
            <a:ext cx="9193500" cy="4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Напишем фрагмент программы для перемещения по </a:t>
            </a:r>
            <a:r>
              <a:rPr lang="ru-RU" dirty="0" err="1"/>
              <a:t>энкодеру</a:t>
            </a:r>
            <a:r>
              <a:rPr lang="ru-RU" dirty="0"/>
              <a:t>.</a:t>
            </a:r>
            <a:endParaRPr dirty="0"/>
          </a:p>
        </p:txBody>
      </p:sp>
      <p:pic>
        <p:nvPicPr>
          <p:cNvPr id="1818" name="Google Shape;1818;g2588473667d_0_1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0271" y="2008050"/>
            <a:ext cx="3874275" cy="339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0" name="Google Shape;1820;g2588473667d_0_125"/>
          <p:cNvCxnSpPr>
            <a:cxnSpLocks/>
            <a:stCxn id="1818" idx="3"/>
            <a:endCxn id="3" idx="1"/>
          </p:cNvCxnSpPr>
          <p:nvPr/>
        </p:nvCxnSpPr>
        <p:spPr bwMode="auto">
          <a:xfrm flipV="1">
            <a:off x="4444546" y="3669848"/>
            <a:ext cx="1590118" cy="3659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21" name="Google Shape;1821;g2588473667d_0_125"/>
          <p:cNvSpPr txBox="1"/>
          <p:nvPr/>
        </p:nvSpPr>
        <p:spPr bwMode="auto">
          <a:xfrm>
            <a:off x="663475" y="5506425"/>
            <a:ext cx="314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Программа из блоков</a:t>
            </a:r>
            <a:endParaRPr sz="2000" b="0" i="1" u="sng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22" name="Google Shape;1822;g2588473667d_0_125"/>
          <p:cNvSpPr txBox="1"/>
          <p:nvPr/>
        </p:nvSpPr>
        <p:spPr bwMode="auto">
          <a:xfrm>
            <a:off x="5794481" y="5557457"/>
            <a:ext cx="4108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Программа на языке </a:t>
            </a:r>
            <a:r>
              <a:rPr lang="ru-RU" sz="2000" b="0" i="1" u="sng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python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664" y="2007735"/>
            <a:ext cx="5724525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7" name="Google Shape;1827;g284ea06005a_0_19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32</a:t>
            </a:fld>
            <a:endParaRPr/>
          </a:p>
        </p:txBody>
      </p:sp>
      <p:sp>
        <p:nvSpPr>
          <p:cNvPr id="1828" name="Google Shape;1828;g284ea06005a_0_197"/>
          <p:cNvSpPr txBox="1">
            <a:spLocks noGrp="1"/>
          </p:cNvSpPr>
          <p:nvPr>
            <p:ph type="title"/>
          </p:nvPr>
        </p:nvSpPr>
        <p:spPr bwMode="auto">
          <a:xfrm>
            <a:off x="570271" y="426761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400" dirty="0"/>
              <a:t>Пример </a:t>
            </a:r>
            <a:r>
              <a:rPr lang="ru-RU" sz="3400" dirty="0" err="1"/>
              <a:t>around</a:t>
            </a:r>
            <a:r>
              <a:rPr lang="ru-RU" sz="3400" dirty="0"/>
              <a:t> </a:t>
            </a:r>
            <a:r>
              <a:rPr lang="ru-RU" sz="3400" dirty="0" err="1"/>
              <a:t>the</a:t>
            </a:r>
            <a:r>
              <a:rPr lang="ru-RU" sz="3400" dirty="0"/>
              <a:t> </a:t>
            </a:r>
            <a:r>
              <a:rPr lang="ru-RU" sz="3400" dirty="0" err="1"/>
              <a:t>corner</a:t>
            </a:r>
            <a:r>
              <a:rPr lang="ru-RU" sz="3400" dirty="0"/>
              <a:t> </a:t>
            </a:r>
            <a:r>
              <a:rPr lang="ru-RU" sz="3400" dirty="0" err="1"/>
              <a:t>encoder</a:t>
            </a:r>
            <a:endParaRPr sz="3400" dirty="0"/>
          </a:p>
        </p:txBody>
      </p:sp>
      <p:sp>
        <p:nvSpPr>
          <p:cNvPr id="1829" name="Google Shape;1829;g284ea06005a_0_197"/>
          <p:cNvSpPr txBox="1">
            <a:spLocks noGrp="1"/>
          </p:cNvSpPr>
          <p:nvPr>
            <p:ph type="body" idx="1"/>
          </p:nvPr>
        </p:nvSpPr>
        <p:spPr bwMode="auto">
          <a:xfrm>
            <a:off x="6182625" y="1899300"/>
            <a:ext cx="5065500" cy="30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buNone/>
              <a:defRPr/>
            </a:pPr>
            <a:r>
              <a:rPr lang="ru-RU" dirty="0"/>
              <a:t>Разберем пример программы, которую мы написали ранее — </a:t>
            </a:r>
            <a:r>
              <a:rPr lang="ru-RU" b="1" i="1" dirty="0" err="1"/>
              <a:t>around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corner</a:t>
            </a:r>
            <a:r>
              <a:rPr lang="ru-RU" b="1" i="1" dirty="0"/>
              <a:t> </a:t>
            </a:r>
            <a:r>
              <a:rPr lang="ru-RU" b="1" i="1" dirty="0" err="1"/>
              <a:t>encoder</a:t>
            </a:r>
            <a:r>
              <a:rPr lang="ru-RU" dirty="0"/>
              <a:t>.</a:t>
            </a:r>
            <a:endParaRPr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Задача</a:t>
            </a:r>
            <a:r>
              <a:rPr lang="ru-RU" dirty="0"/>
              <a:t>: написать программу для перемещения робота из красного круга в зеленый. Робот должен проехать вдоль стены. Для точных перемещений необходимо использовать </a:t>
            </a:r>
            <a:r>
              <a:rPr lang="ru-RU" dirty="0" err="1"/>
              <a:t>энкодерную</a:t>
            </a:r>
            <a:r>
              <a:rPr lang="ru-RU" dirty="0"/>
              <a:t> модель.</a:t>
            </a:r>
            <a:endParaRPr dirty="0"/>
          </a:p>
        </p:txBody>
      </p:sp>
      <p:pic>
        <p:nvPicPr>
          <p:cNvPr id="1830" name="Google Shape;1830;g284ea06005a_0_19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33225" y="1728350"/>
            <a:ext cx="4826975" cy="340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24" y="1219838"/>
            <a:ext cx="5924550" cy="5610225"/>
          </a:xfrm>
          <a:prstGeom prst="rect">
            <a:avLst/>
          </a:prstGeom>
        </p:spPr>
      </p:pic>
      <p:sp>
        <p:nvSpPr>
          <p:cNvPr id="1835" name="Google Shape;1835;g2588473667d_0_107"/>
          <p:cNvSpPr txBox="1">
            <a:spLocks noGrp="1"/>
          </p:cNvSpPr>
          <p:nvPr>
            <p:ph type="sldNum" idx="12"/>
          </p:nvPr>
        </p:nvSpPr>
        <p:spPr bwMode="auto">
          <a:xfrm>
            <a:off x="8642550" y="63563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33</a:t>
            </a:fld>
            <a:endParaRPr/>
          </a:p>
        </p:txBody>
      </p:sp>
      <p:sp>
        <p:nvSpPr>
          <p:cNvPr id="1836" name="Google Shape;1836;g2588473667d_0_107"/>
          <p:cNvSpPr txBox="1">
            <a:spLocks noGrp="1"/>
          </p:cNvSpPr>
          <p:nvPr>
            <p:ph type="title"/>
          </p:nvPr>
        </p:nvSpPr>
        <p:spPr bwMode="auto">
          <a:xfrm>
            <a:off x="574163" y="432444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400" dirty="0"/>
              <a:t>Пример </a:t>
            </a:r>
            <a:r>
              <a:rPr lang="ru-RU" sz="3400" dirty="0" err="1"/>
              <a:t>around</a:t>
            </a:r>
            <a:r>
              <a:rPr lang="ru-RU" sz="3400" dirty="0"/>
              <a:t> </a:t>
            </a:r>
            <a:r>
              <a:rPr lang="ru-RU" sz="3400" dirty="0" err="1"/>
              <a:t>the</a:t>
            </a:r>
            <a:r>
              <a:rPr lang="ru-RU" sz="3400" dirty="0"/>
              <a:t> </a:t>
            </a:r>
            <a:r>
              <a:rPr lang="ru-RU" sz="3400" dirty="0" err="1"/>
              <a:t>corner</a:t>
            </a:r>
            <a:r>
              <a:rPr lang="ru-RU" sz="3400" dirty="0"/>
              <a:t> </a:t>
            </a:r>
            <a:r>
              <a:rPr lang="ru-RU" sz="3400" dirty="0" err="1"/>
              <a:t>encoder</a:t>
            </a:r>
            <a:endParaRPr sz="3400" dirty="0"/>
          </a:p>
        </p:txBody>
      </p:sp>
      <p:sp>
        <p:nvSpPr>
          <p:cNvPr id="1838" name="Google Shape;1838;g2588473667d_0_107"/>
          <p:cNvSpPr txBox="1"/>
          <p:nvPr/>
        </p:nvSpPr>
        <p:spPr bwMode="auto">
          <a:xfrm>
            <a:off x="4524011" y="1535366"/>
            <a:ext cx="4017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2" name="Google Shape;1842;g2588473667d_0_107"/>
          <p:cNvSpPr txBox="1"/>
          <p:nvPr/>
        </p:nvSpPr>
        <p:spPr bwMode="auto">
          <a:xfrm>
            <a:off x="4774763" y="5202595"/>
            <a:ext cx="4017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43" name="Google Shape;1843;g2588473667d_0_107"/>
          <p:cNvSpPr txBox="1"/>
          <p:nvPr/>
        </p:nvSpPr>
        <p:spPr bwMode="auto">
          <a:xfrm>
            <a:off x="6587543" y="1129586"/>
            <a:ext cx="333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Сбросить </a:t>
            </a:r>
            <a:r>
              <a:rPr lang="ru-RU" sz="1400" b="0" i="0" u="none" strike="noStrike" cap="none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энкодер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4" name="Google Shape;1844;g2588473667d_0_107"/>
          <p:cNvSpPr txBox="1"/>
          <p:nvPr/>
        </p:nvSpPr>
        <p:spPr bwMode="auto">
          <a:xfrm>
            <a:off x="6634182" y="1682020"/>
            <a:ext cx="324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Моторы вперед с мощностью 100%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6" name="Google Shape;1846;g2588473667d_0_107"/>
          <p:cNvSpPr txBox="1"/>
          <p:nvPr/>
        </p:nvSpPr>
        <p:spPr bwMode="auto">
          <a:xfrm>
            <a:off x="4475042" y="3266696"/>
            <a:ext cx="4017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51" name="Google Shape;1851;g2588473667d_0_107"/>
          <p:cNvSpPr txBox="1"/>
          <p:nvPr/>
        </p:nvSpPr>
        <p:spPr bwMode="auto">
          <a:xfrm>
            <a:off x="6607392" y="3427753"/>
            <a:ext cx="333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Поворот на месте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52" name="Google Shape;1852;g2588473667d_0_107"/>
          <p:cNvSpPr txBox="1"/>
          <p:nvPr/>
        </p:nvSpPr>
        <p:spPr bwMode="auto">
          <a:xfrm>
            <a:off x="6607392" y="2030817"/>
            <a:ext cx="38973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1400"/>
              <a:defRPr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Ждём увеличения значения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на 2500 для поворота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55" name="Google Shape;1855;g2588473667d_0_107"/>
          <p:cNvSpPr txBox="1"/>
          <p:nvPr/>
        </p:nvSpPr>
        <p:spPr bwMode="auto">
          <a:xfrm>
            <a:off x="6695836" y="5355699"/>
            <a:ext cx="399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Моторы вперед с мощностью 100%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57" name="Google Shape;1857;g2588473667d_0_107"/>
          <p:cNvCxnSpPr>
            <a:cxnSpLocks/>
            <a:stCxn id="1843" idx="1"/>
          </p:cNvCxnSpPr>
          <p:nvPr/>
        </p:nvCxnSpPr>
        <p:spPr bwMode="auto">
          <a:xfrm flipH="1">
            <a:off x="4168329" y="1329686"/>
            <a:ext cx="2419214" cy="52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60" name="Google Shape;1860;g2588473667d_0_107"/>
          <p:cNvCxnSpPr>
            <a:cxnSpLocks/>
            <a:stCxn id="1844" idx="1"/>
            <a:endCxn id="1838" idx="3"/>
          </p:cNvCxnSpPr>
          <p:nvPr/>
        </p:nvCxnSpPr>
        <p:spPr bwMode="auto">
          <a:xfrm flipH="1">
            <a:off x="4925711" y="1882120"/>
            <a:ext cx="1708471" cy="2256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61" name="Google Shape;1861;g2588473667d_0_107"/>
          <p:cNvCxnSpPr>
            <a:cxnSpLocks/>
            <a:stCxn id="1851" idx="1"/>
            <a:endCxn id="1846" idx="3"/>
          </p:cNvCxnSpPr>
          <p:nvPr/>
        </p:nvCxnSpPr>
        <p:spPr bwMode="auto">
          <a:xfrm flipH="1">
            <a:off x="4876742" y="3627853"/>
            <a:ext cx="1730650" cy="816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62" name="Google Shape;1862;g2588473667d_0_107"/>
          <p:cNvCxnSpPr>
            <a:cxnSpLocks/>
            <a:stCxn id="1855" idx="1"/>
            <a:endCxn id="1842" idx="3"/>
          </p:cNvCxnSpPr>
          <p:nvPr/>
        </p:nvCxnSpPr>
        <p:spPr bwMode="auto">
          <a:xfrm flipH="1">
            <a:off x="5176463" y="5555799"/>
            <a:ext cx="1519373" cy="161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9" name="Google Shape;1860;g2588473667d_0_107"/>
          <p:cNvCxnSpPr>
            <a:cxnSpLocks/>
            <a:stCxn id="1852" idx="1"/>
            <a:endCxn id="51" idx="3"/>
          </p:cNvCxnSpPr>
          <p:nvPr/>
        </p:nvCxnSpPr>
        <p:spPr bwMode="auto">
          <a:xfrm flipH="1">
            <a:off x="6158568" y="2338579"/>
            <a:ext cx="448824" cy="360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" name="Google Shape;1843;g2588473667d_0_107"/>
          <p:cNvSpPr txBox="1"/>
          <p:nvPr/>
        </p:nvSpPr>
        <p:spPr bwMode="auto">
          <a:xfrm>
            <a:off x="6695836" y="5002556"/>
            <a:ext cx="52615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Запоминаем текущее значение </a:t>
            </a:r>
            <a:r>
              <a:rPr lang="ru-RU" sz="1400" b="0" i="0" u="none" strike="noStrike" cap="none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переменную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2" name="Google Shape;1860;g2588473667d_0_107"/>
          <p:cNvCxnSpPr>
            <a:cxnSpLocks/>
            <a:stCxn id="41" idx="1"/>
          </p:cNvCxnSpPr>
          <p:nvPr/>
        </p:nvCxnSpPr>
        <p:spPr bwMode="auto">
          <a:xfrm flipH="1">
            <a:off x="4524011" y="5202596"/>
            <a:ext cx="2171825" cy="5745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9" name="Google Shape;1843;g2588473667d_0_107"/>
          <p:cNvSpPr txBox="1"/>
          <p:nvPr/>
        </p:nvSpPr>
        <p:spPr bwMode="auto">
          <a:xfrm>
            <a:off x="6674736" y="3957011"/>
            <a:ext cx="5194165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Ждём пока разница между текущим значением </a:t>
            </a:r>
            <a:r>
              <a:rPr lang="ru-RU" sz="1400" b="0" i="0" u="none" strike="noStrike" cap="none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показаниями, записанными в переменной не станет больше или равна 235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Google Shape;1838;g2588473667d_0_107"/>
          <p:cNvSpPr txBox="1"/>
          <p:nvPr/>
        </p:nvSpPr>
        <p:spPr bwMode="auto">
          <a:xfrm>
            <a:off x="5805791" y="1972863"/>
            <a:ext cx="352777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838;g2588473667d_0_107"/>
          <p:cNvSpPr txBox="1"/>
          <p:nvPr/>
        </p:nvSpPr>
        <p:spPr bwMode="auto">
          <a:xfrm>
            <a:off x="6105525" y="3993429"/>
            <a:ext cx="352777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56" name="Google Shape;1861;g2588473667d_0_107"/>
          <p:cNvCxnSpPr>
            <a:cxnSpLocks/>
            <a:stCxn id="49" idx="1"/>
            <a:endCxn id="55" idx="3"/>
          </p:cNvCxnSpPr>
          <p:nvPr/>
        </p:nvCxnSpPr>
        <p:spPr bwMode="auto">
          <a:xfrm flipH="1" flipV="1">
            <a:off x="6458302" y="4362746"/>
            <a:ext cx="216434" cy="974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3" name="Google Shape;1843;g2588473667d_0_107"/>
          <p:cNvSpPr txBox="1"/>
          <p:nvPr/>
        </p:nvSpPr>
        <p:spPr bwMode="auto">
          <a:xfrm>
            <a:off x="6607392" y="3080792"/>
            <a:ext cx="52615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Запоминаем текущее значение </a:t>
            </a:r>
            <a:r>
              <a:rPr lang="ru-RU" sz="1400" b="0" i="0" u="none" strike="noStrike" cap="none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переменную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4" name="Google Shape;1860;g2588473667d_0_107"/>
          <p:cNvCxnSpPr>
            <a:cxnSpLocks/>
            <a:stCxn id="63" idx="1"/>
          </p:cNvCxnSpPr>
          <p:nvPr/>
        </p:nvCxnSpPr>
        <p:spPr bwMode="auto">
          <a:xfrm flipH="1">
            <a:off x="4475042" y="3280832"/>
            <a:ext cx="2132350" cy="3069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3" name="Google Shape;1843;g2588473667d_0_107"/>
          <p:cNvSpPr txBox="1"/>
          <p:nvPr/>
        </p:nvSpPr>
        <p:spPr bwMode="auto">
          <a:xfrm>
            <a:off x="6882725" y="5647126"/>
            <a:ext cx="5194165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Ждём пока разница между текущим значением </a:t>
            </a:r>
            <a:r>
              <a:rPr lang="ru-RU" sz="1400" b="0" i="0" u="none" strike="noStrike" cap="none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14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показаниями, записанными в переменной не станет больше или равна 1550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Google Shape;1838;g2588473667d_0_107"/>
          <p:cNvSpPr txBox="1"/>
          <p:nvPr/>
        </p:nvSpPr>
        <p:spPr bwMode="auto">
          <a:xfrm>
            <a:off x="6286786" y="5699940"/>
            <a:ext cx="352777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/>
            </a:pPr>
            <a:r>
              <a:rPr lang="ru-RU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}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75" name="Google Shape;1862;g2588473667d_0_107"/>
          <p:cNvCxnSpPr>
            <a:cxnSpLocks/>
            <a:stCxn id="73" idx="1"/>
            <a:endCxn id="74" idx="3"/>
          </p:cNvCxnSpPr>
          <p:nvPr/>
        </p:nvCxnSpPr>
        <p:spPr bwMode="auto">
          <a:xfrm flipH="1">
            <a:off x="6639563" y="6062609"/>
            <a:ext cx="243162" cy="664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7165" y="1013751"/>
            <a:ext cx="11416144" cy="2932200"/>
          </a:xfrm>
        </p:spPr>
        <p:txBody>
          <a:bodyPr/>
          <a:lstStyle/>
          <a:p>
            <a:pPr marL="114300" indent="0" algn="just">
              <a:buNone/>
            </a:pPr>
            <a:r>
              <a:rPr lang="ru-RU" sz="2400" dirty="0"/>
              <a:t>Напишите программы на языке </a:t>
            </a:r>
            <a:r>
              <a:rPr lang="en-US" sz="2400" dirty="0"/>
              <a:t>Python </a:t>
            </a:r>
            <a:r>
              <a:rPr lang="ru-RU" sz="2400" dirty="0"/>
              <a:t>для </a:t>
            </a:r>
            <a:r>
              <a:rPr lang="ru-RU" sz="2400" dirty="0" smtClean="0"/>
              <a:t>примеров </a:t>
            </a:r>
            <a:r>
              <a:rPr lang="en-US" sz="2400" dirty="0" err="1" smtClean="0"/>
              <a:t>touchObstacle_distanceSensor</a:t>
            </a:r>
            <a:r>
              <a:rPr lang="ru-RU" sz="2400" dirty="0" smtClean="0"/>
              <a:t> </a:t>
            </a:r>
            <a:r>
              <a:rPr lang="ru-RU" sz="2400" dirty="0"/>
              <a:t>с датчиком расстояния и </a:t>
            </a:r>
            <a:r>
              <a:rPr lang="en-US" sz="2400" dirty="0" err="1"/>
              <a:t>touchObstacle_touchSensor</a:t>
            </a:r>
            <a:r>
              <a:rPr lang="ru-RU" sz="2400" dirty="0"/>
              <a:t> с датчиком касания</a:t>
            </a:r>
            <a:endParaRPr lang="en-US" sz="2400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7349" y="410987"/>
            <a:ext cx="9083676" cy="612000"/>
          </a:xfrm>
        </p:spPr>
        <p:txBody>
          <a:bodyPr/>
          <a:lstStyle/>
          <a:p>
            <a:r>
              <a:rPr lang="ru-RU" dirty="0"/>
              <a:t>Задания</a:t>
            </a:r>
          </a:p>
        </p:txBody>
      </p:sp>
      <p:sp>
        <p:nvSpPr>
          <p:cNvPr id="4" name="AutoShape 2" descr="data:image/png;base64,iVBORw0KGgoAAAANSUhEUgAAAU8AAAG8CAYAAABeyydFAAAAAXNSR0IArs4c6QAAIABJREFUeF7tvQmYFdW19/2vOqebSWYUAZkEBBGZVAbRKCKgiIYWRGRoyGUSEIcQb5Lnzc197833fsn3PNd7sRsBEaG7AYeI0byaRMUoYyPGqMRZHHAMDigKPZ5TVd+zdlWdbkW6V3OqD8vj2s9zFJrdq3r/9uLPXrX3XsvyPM/DCWz79u1Dnz59TuBP8P15tLLiz5WyUlZ8Avyetf3KUvHkgzvRPVUQ+DOgrJQVnwC/p4onn5WonioI/OlQVsqKT4DfU8WTz0pUTxUE/nQoK2XFJ8DvqeLJZyWqpwoCfzqUlbLiE+D3VPHksxLVUwWBPx3KSlnxCfB7qnjyWYnqqYLAnw5lpaz4BPg9VTz5rET1VEHgT4eyUlZ8AvyeKp58VqJ6qiDwp0NZKSs+AX5PFU8+K1E9VRD406GslBWfAL+niieflaieKgj86VBWyopPgN9TxZPPSlRPFQT+dCir7GH16dO/x2dbH4DnumZQnmXDq642v7Zitvk9NfPfmP9rl26dJ5PoOGaa+UTVVDyjIplhOyoIfODKKntYqXgeYy7VybPHyfkjafye6ld8xtJZffTEJnz4+CbYtr+qNKvPMJ2RBVjBypNWoW4y6f+548CKxdBl3HR0GTudD6OenrryjAxlZg1Jd/LM0qj7acqKPxvSWb3/2EZ88NjGlGLaOTnwXMcM0AhnIKpuMgELlj/wWAyek0TX8TPR7bKZfBgqnpGxEmVIupNLgqWs+LMhnZWKp4btfG9WVsoqbQJ8A9LF890/leDdP5cglXiYVppOsPKkFWY4VNetWXnmxE2fnpfPQs8Js/gwGrLyfPPNN09oMuT9+/ejR48ekQ0umw0pK/7sKqvsYXWw9BF8sfsRuMFueywWhxuIJ4mXZQWhOslo6l0ofc1D+/OvRPvzr+LDqKdnbb/SZMiRYW18Q9JXCI1PgP8EZZU9rPY9Wox9jxYdl3ieceUc9Jk4hw+jIStPzSQfGddGN6SCwEesrLKH1WsP343XH16XWmF6tNIMVqG0QeTZ/srTpl974VlQy4Tt/SbNxZl5c/kwVDwjYyXKkAoCfzqUVfawevkPa/HKQ2vDfXQYeQzE01dN/wiT5bqpI0zUx7YsDLh6HgZMns+HoeIZGStRhlQQ+NOhrLKHlYrnMeZSnTx7nJw/ksbvqX7FZyyd1d7Na/DiA2vgBiE5rSjDQ/KxeCz1LpSub9bUAvYQi8cxaMoCDNKVJ98ZsrWndCeXxF1Z8WdDOqu/37cSz9+/KnVI3orHYYUqaVlwXH+L3fJIPP1f03vRuG1jyNTrMfTaRXwYGrZHxkqUIelOLgmWsuLPhnRWKp4atvO9WVkpq7QJ8A1IF89dRctRWrQc4Y4RLTTDW+5mnRlsGNkmrPd33mkHPgZgZP5NGDn7Jj4MXXlGxkqUIelOLgmWsuLPhnRW20tWY1vxKlQdPGQGldO0WeowPIlnmKrOti0EETyC00u4eP5SXDTvBj4MFc/IWIkyJN3JJcFSVvzZkM5KxVNDUb43KytllTYBvgHp4rmreCVKi1dh8qzr/JVnohpBFjrze9cJNowsD1aYYcn1YFkeWg0djdbnjObD0JVnZKxEGZLu5JJgKSv+bEhntbtkBZ7ZsALn9+5kBlVddhh2cIndjsX8rPHmkLxXc5wpNxdeIoGueQvQLW8hH4aKZ2SsRBmS7uSSYCkr/mxIZ6XiqaEo35uVlbJKmwDfgHTxLC1ZgV3FhRjWy195OpUVsIIdIbPoDA7Pu64H2jSiZsf9zEs98+aj56R5fBi68oyMlShD0p1cEixlxZ8N6ax2FRWgtLgQg7p3NINKVJXDS/r5POlQfFgALk7F4EIh9agWnI0+UxaaT1StNitNSRcV1QzYke7kGUDAfoSyYqOCdFYqnhqK8r1ZWSmrtAnwDXwfxJMEtG+ndv7Ks7oSCFaedCaeahr58byTusJJ61I6SH/mtYvRf9piPgwN2yNjJcqQdCeXBEtZ8WdDOit637mzuBDd2rc0g0pWltUMrlb1zG+PmDLMD5y2BGerePKdIVt7SndySdyVFX82pLNS8dRQlO/NykpZpU2Ab0C6eO4sKjC77Z3atjCDqqosgx3cw6QznlSfnZqp1R7uwlu2SY48dOaN5hNV0w2jqEhm2I50J88wjjofp6z4syGd1Y6iAuwsKkSHlk188awoS6Wko9DcL7xBKelqallSSrqYZeHcWTfhvHxNDML3hiztKd3JJWFXVvzZkM5KxVNDUb43KytllTYBvgHp4rltXQG2ry9AmxZ+eF5ZXoacIDyng/FhSjo6FB+WIU44LprmxjFi9i0YMecWPox6emrYHhnKzBqS7uSZpVH305QVfzaks9q69nZsXbscLYOwvfLIV7BjfkZPJ+kiFg9+7YQBvH9iKWZbuHDuMvOJqql4RkUyw3akO3mGcdT5OGXFnw3prFQ8NRTle7OyUlZpE+AbkC6e24tXY0fJnSg/+E8zqGR1BYKFp6lfFI8F2eNrDZkqE9Mm/CWLfoExi37Jh6Fhe2SsRBmS7uSSYCkr/mxIZ7X3kc3Y++iDqfeZdJedjiFRo/31MIcnBe9u+HW6eQQLAydejYETJ/NhqHhGxkqUIelOLgmWsuLPhnRWKp4aivK9WVkpq7QJ8A1IF89Dzz6BQ88+nhpQ7dWmORgfHJKnnfZaFYnhJpNoO3w82gwbz4ehK8/IWIkyJN3JJcFSVvzZkM7qwJZ7cODJe1OVMRGP1RyI9wAnCNUteKlicCSw8ZwcdBwzDaeOmcaHoeIZGStRhqQ7uSRYyoo/G9JZqXhqKMr3ZmWlrNImwDcgXTw/euIefLzl3ppEx5YNv0a7v1nkBOc7bctK3W03V99dF13GTcdp42fwYejKMzJWogxJd3JJsJQVfzaks3rv8U3Y/9immneelD0+EEzaXafw3FdSC66TDPpZ8FwHPSfko+eEWXwYKp6RsRJlSLqTS4KlrPizIZ2ViqeGonxvVlbKKm0CfAPSxfOtR4rw9iPFpl6RafE4LNevYWRZNlz/jDztHNHi0zQXFiiM7zUxH70nzubD0JVnZKxEGZLu5JJgKSv+bEhn9cYf1+GNP65PHZJHLA4vmUiF52HddnPDPVBP17Jgex76/vgn5hNV07vtUZHMsB3pTp5hHHU+TlnxZ0M6KxVPDUX53qyslFXaBPgGpIvnKw/djZcfWmvqsJuoPTcHyWp/5WmyKwXRvB2L1YT2tKnkeRhw9Tyclad12/nekKU9pTu5JOzKij8b0ln9Y/MavPTgXakBUZb48DWnbdupTPKmemb40tO2TTXNsyfPx8ApC/gw9J1nZKxEGZLu5JJgKSv+bEhnpeKpoSjfm5WVskqbAN+AdPF84f7VeOH3q1MDsuIxeEn/PCfdzPSCZSjtrttBhvmk4yIei2HwNQsxZOpCPgxdeUbGSpQh6U4uCZay4s+GdFbP3bcKz923siYlndlU9xXT/D/4NR2ct4JEn+b9qAecO22R+UTVdLc9KpIZtiPdyTOMo87HKSv+bEhnpeKpoSjfm5WVskqbAN+AdPF8avVteOrO2+BUlZtBUTLkpONvsVOdonAV6gX33U0fz1+VXrrk5xi75Od8GBq2R8ZKlCHpTi4JlrLiz4Z0VtuLV2FHySoMGjbKDKp1h1NgW8H5JFJJO26+7joJ0O67EU+X3n8CXUdejK4jR/NhqHhGxkqUIelOLgmWsuLPhnRWKp4aivK9WVkpq7QJ8A1IF8/dG1di94aVuHT4YDOo6i8OgDLIm2ZZiAVZlTzXTR2kd2m3PTeOzhPy0enyfD4MXXlGxkqUIelOLgmWsuLPhnRWpUUFKC0uxIjTTw1C8iS8IPWcOS4fltJ0vVQ+T6qqacNDt0nz0T1vPh+GimdkrEQZku7kkmApK/5sSGel4qmhKN+blZWySpsA34B48SxZgdKSQgzt4a88ExVl/nY63W2Px1P32SlsDzeMKEmyHY+hV958nD5J77bzvSFLe0p3cknYlRV/NqSzopCdxLNfxza+eFZVmNtD1FzXMUeXqMXonnvwLpSKdNBlo77XLEK/qXpInu8NWdpTupNLwq6s+LMhnZWKp4aifG9WVsoqbQJ8A9LFc2dRAXYVFaB3sPKsrqqAHRzzNAXggtLDMXNV0x+32TCyLZx17WIMmLaYD6Oenno9MzKUmTUk3ckzS6Pupykr/mxIZ0XiubOoEF3btzSDqq4sq6nbbuJ1P4Q3ZTiCYXsxG5brYdD0GzB4xg18GCqekbESZUi6k0uCpaz4syGdlYqnhqJ8b1ZWyiptAnwD0sVzR1EhthcV4JSWTc2gaLedwnW/eXBNkXZ/wyhcetK9difp4rz8m3Be/o18GLryjIyVKEPSnVwSLGXFnw3prHZQ2F5ciDbN/frs1ZXlqbrtJJZWuPOeSMIJ6rnnNMk1h+SH5d+M4bNv5sNQ8YyMlShD0p1cEixlxZ8N6axUPDUU5XuzslJWaRPgG/g+iCcJaNO4vx2UrKpIbRhRwE47634E78HsuNP5T0pV53oYNXcZLpi7jA9DV56RsRJlSLqTS4KlrPizIZ3VzuI7sbPkTgw5f4QZ1Emt2/hVM33FRKoCHKWpC24eeVbMpK07bcQlOG3kGD4MFc/IWIkyJN3JJcFSVvzZkM5KxVNDUb43KytllTYBvgHp4rln00rs2bQKl5xzthlUxcEDiIUrT8uCG6w2qRpceM4z6Xomy3znCbPR+YrZfBi68oyMlShD0p1cEixlxZ8N6axKTWKQFRjes6MZVLKyHLFgh93z620EEbwHyuNJLZYTMxF8j0nz0F0Tg/CdIVt7SndySdyVFX82pLNS8dRQlO/NykpZpU2Ab0C6eO4qKjTJkIf2OMUMKlFdCSu4z/6Nu+10SD7cMKJfJx30mrIQvado3Xa+N2RpT+lOLgm7suLPhnRWYVal/p3b+eJZWWkOwFMjrXSDqD1uWcFX/fIc9OUzpizEGddcz4eh7zwjYyXKkHQnlwRLWfFnQzorFU8NRfnerKyUVdoE+AbEi2fJCuwqKUSPDn5WpaojhxGP+5mUguPx/q9rZZKncJ42kwZMW4IB12pKOr43ZGlP6U4uCbuy4s+GdFaUy3NXcSE6t2luBkX5PK3g3SYlAPHC80mOmzo8T0eVbM/D4Jk3YshMTQzC94Ys7SndySVhV1b82ZDOSsVTQ1G+NysrZZU2Ab4B6eJpEoMUFaJT23DlWQ43kUwN0AvOeYYXNk0IT4fnk0mcl38zzpt9Cx9GPT1rs7I8c8r0xDXpE3fiyBz9ZGXFnw1llT2stq0vwNZ1t6NDy1wzqERlec25+DApSGq4fgzv0dtQz8PIOT/FiDkqnnxvyNKeKgj8iVVW2cNKxVNDUb43KytllTYBvgHp/9BsX1+A7UWFaBZUfUsmas55JhIOcpr4SZLdpFOz/ozZJmFyo6ake/PNN09o2L5//3706NGDP9M/4J7Kij/5yip7WP3joXuw9w/3oEVzPySvPPJlTQE4eusYJAnxHC+VGMSK++J59uS5GDD5X/gw6ulZ26/0nWdkWBvfkPQVQuMT4D9BWWUPq6fXFuLptSuOSzwvmn8rLlpwKx9GPT11wygylJk1pILA562ssofVtqI7sW39alR89pkZlKnJTomPg6JvYSZ52vu2g8JwtEZ14eHSJctw6ZKf8mGoeEbGSpQhFQT+dCir7GH11SvP4KtX98C2/MNIruOk0tDRYfnUIXnKThemqnMdWFYMrfoPQ+uzhvNhqHhGxkqUIRUE/nQoq+xhpeJ5jLlUJ88eJ+ePpPF7ql/xGUtndeDJe/DJk/emNoO8WAxeImEGSNczEYTqnuPADleetgXanD9lzDR0HHMdH4auPCNjJcqQdCeXBEtZ8WdDOquPttyLj7bc4wslCSYl/QjyedJmu+f52eNJOMNM8lQgjvp0GTsdXcaqePK9IUt7SndySdiVFX82pLNS8dSwne/NykpZpU2Ab0C6eL73lw14/y8bUyE5KDR3grvtJgFycCWzVthOa1FKmNx1/Ax0Gz+DD0PD9shYiTIk3cklwVJW/NmQzuqdPxXjnT+VpEJ1xOKpMhwmZA/eeVJROCdIGGLF44Dj4PQr8nH6RK2eyfeGLO0p3cklYVdW/NmQzkrFU0NRvjcrK2WVNgG+Aeniue/REux7pDh1tpM2gpLBbjttEoUH400meVpxBmdB6dB836vm4Iyr5vBhaNgeGStRhqQ7uSRYyoo/G9JZvfbwOrz+8DqEZ5USSQe5QRkO1605JG/T+88gRR2F7U51FfrnzUP/q+fxYah4RsZKlCHpTi4JlrLiz4Z0ViqeGoryvVlZKau0CfANSBfPlx+8C/Sh852m2RboQDw1s0kU5nOnVWeqbruFuG2jf95cnJWnK0++N2RpT+lOLgm7suLPhnRWezevwYub16QOyVMaeSqxQY0OzruBYJKQJoPd9hgdkqcCcNcsNJ+oWm1WmpIuKqoZsCPdyTOAgP0IZcVGBemsVDw1FOV7s7JSVmkT4BuQLp7P378Kz9+/umblads1K09Q6WH/kLyfEzk4MG9ZJmHykKkLMWTq9XwY9fTUlWdkKDNrSLqTZ5ZG3U9TVvzZkM5qx923Yefd/43c5n4BOFLJVPVMEs6gbrtNQhoOmwQ2kcSo2TdjlBaA4ztDtvaU7uSSuCsr/mxIZ6XiqaEo35uVlbJKmwDfgHjx3HgXdmxYg+TXFWZQTZq3otrCptH/7GDlmXDc1IF52nWnL18wZx4umD2XD0PD9shYiTIk3cklwVJW/NmQzqq05A7s3rASV02ZYgZlV1fWDtDhJv2UdFYsUFESVZdS13loO3wc2g0fx4eh4hkZK1GGpDu5JFjKij8b0lmpeGooyvdmZaWs0ibANyBdPJ/ZsAJ7Nt6B83t3MYNKVh5BUP8NruuksirBoeWmP246L0+b710nzUfXvAV8GLryjIyVKEPSnVwSLGXFnw3prHZvWIHSkhU4p3tHMyinqhyWHfMHSAXggkzyVPwtvHlkwnjLQs+8+eYTVdOjSlGRzLAd6U6eYRx1Pk5Z8WdDOisVTw1F+d6srJRV2gT4BqSLZ2lxIXaXFGJA15PNoBKVFakddlpdhofka6866Wt07rPP5AXoM0WvZ/K9IUt7SndySdiVFX82pLPaVVSA0uIC9O3S3gwqWV0JBAXgqIa7yRpPEXwyCSuo7U613GOWhX5TF+HMqYv5MOrpqWF7ZCgza0i6k2eWRt1PU1b82ZDOSsVTQ1G+NysrZZU2Ab4B6eK5s7gQO4sK0L1DS3/lWVWRSj1HGZbC5meU90/PO3T20wIGTb8Bg667gQ9DV56RsRJlSLqTS4KlrPizIZ3VjvW3Y8f6AnRpd5IvnomqWmG7CwrRqVGY7obhvAfE4zEMmbEUQ2cu5cNQ8YyMlShD0p1cEixlxZ8N6axUPDUU5XuzslJWaRPgG5AuntuLCrB9fQFOad3MDKq6oqzmbru5h+kvPc3Oe5hVnq5x2haGzboJ5826iQ9DV56RsRJlSLqTS4KlrPizIZ0Vhew7igrQool/ML6yvAzBEXk4rgvLT+QJm6pwBO886RA91XAfNXcZLpi3jA9DxTMyVqIMSXdySbCUFX82pLNS8dRQlO/NykpZpU2Ab0C6eG5ftxzb1y9HbtxPhpyoPAwn6ReAo00hP6cSzGrUCUoPx3JiSFQlcNH8W3HRglv5MHTlGRkrUYakO7kkWMqKPxvSWW0p+C2eKPgtcpr6u+2JqjLEgySedDApfM1Z69SSH7x7HsYu/SUuXfoLPgwVz8hYiTIk3cklwVJW/NmQzkrFU0NRvjcrK2WVNgG+AenieeiVPTj06p5UJiVKQ2eHWZXgwQ1CddouovLD1OhLVNGo9ZnD0Kb/MD4MXXlGxkqUIelOLgmWsuLPhnRWnz79e3y29QF4wQF4z7LhVVebAdJOO/2emvlvsPNuarknk+g4Zpr5RNX0bntUJDNsR7qTZxhHnY9TVvzZkM5KxVNDUb43KytllTYBvgHp4vnRE5vw4eObaoq71dokovvrYSYlWoW6yaQZOKWno+TIXcZNR5ex0/kwNGyPjJUoQ9KdXBIsZcWfDems3n9sIz54bGNqW93OyYFH5TfMrSI7VYbDTSZghXU4TFb5JLqOn4lul83kw1DxjIyVKEPSnVwSLGXFnw3prFQ8NRTle7OyUlZpE+AbkC6e7/6pBO/+uSQs1e6vNJ1g5UkrzHCodFUzXHnmxE2fnpfPQs8Js/gwdOUZGStRhqQ7uSRYyoo/G9JZ7Xu0GPseLUqlm4vF4qAM8ubdZpAQxB+tudzuN3Ni3sMZV85Bn4lz+DBUPCNjJcqQdCeXBEtZ8WdDOisVTw1F+d6srJRV2gT4BqSL52sP343XH15nUs6Z9SX9PzjzSWG6F1zVpIJvYRli08dx0G/SXJyZN5cPQ1eekbESZUi6k0uCpaz4syGd1ct/WItXHlobvs30E4EE4mlGacpvAJbrpu65Ux/bsjDg6nkYMFnrtvO9IUt7SndySdiVFX82pLNS8dRQlO/NykpZpU2Ab0C6eO7dvAYvPrAGLmWND1aUYSalGKWkC69t1lp5mnvu8TgGTVmAQbry5DtDtvaU7uSSuCsr/mxIZ/X3+1bi+ftXpQ7JU512q1YeujCHp+VR2O5vt9M7z7htY8jU6zH02kV8GPrOMzJWogxJd3JJsJQVfzaks1Lx1FCU783KSlmlTYBvQLp47ipajtKi5aYOOzVKN+dvEQXHOoMNI9uE9cGOvG2ZzPIj82/CyNlaAI7vDVnaU7qTS8KurPizIZ3V9pLV2Fa8ClUHD5lB5TRtVlM9kwQ0eOdJ1TLD1J7B6SVcPH8pLpp3Ax+Ghu2RsRJlSLqTS4KlrPizIZ2ViqeGonxvVlbKKm0CfAPSxXNX8UqUFq/C5FnX+SvPRDWC/Md+GO/4m0SW5cEKQnjKLk+/bzV0NFqfM5oPQ1eekbESZUi6k0uCpaz4syGd1e6SFXhmwwqc37uTGVR12WHYwSV2OxaDyRpvDsl7NceZcnPhJRLomrcA3fIW8mGoeEbGSpQh6U4uCZay4s+GdFYqnhqK8r1ZWSmrtAnwDUgXz9KSFdhVXIhhvfyVp1NZASssPWxqD/uH5ylUp00janbcz7zUM28+ek6ax4ehK8/IWIkyJN3JJcFSVvzZkM5qV1EBSosLMah7RzOoRFU5vGSQks7zUgXg4lQMLhRSj2rB2egzZaH5RNVqs7K88Eh+VNYbaEf6xDVwOI3aXVnx8Sqr7GGl4qmhKN+blZWySpsA34D0f2hIPOnTt1M7f+VZXQkEK086E081jfx43kld4aR1KR2kP/Paxeg/bTEfhobtkbESZUi6k0uCpaz4syGdFb3v3FlciG7tW5pBJSvLagZXq3rmt0dM+T8HTluCs1U8+c6QrT2lO7kk7sqKPxvSWal4aijK92ZlpazSJsA3IF08d1LYXlyITm1bmEFVVZbBDu5h0hlPqs9OzdRqD3fhLdskRx4680bziarphlFUJDNsR7qTZxhHnY9TVvzZkM5qR1EBdhYVokPLJr54VpSlUtJRaO4fVEJNmrogJV3MsnDurJtwXr4mBuF7Q5b2lO7kkrArK/5sSGel4qmhKN+blZWySpsA34B08dy2rgDb1xegTQs/PK8sL0NOEJ7TwfiwhhEdig+LxCUcF01z4xgx+xaMmHMLH0Y9PTVsjwxlZg1Jd/LM0qj7acqKPxvSWW1dezu2rl2OlkHYXnnkK9gxP6Onk3QRiwe/dsIA3j+xFLMtXDh3mflE1VQ8oyKZYTvSnTzDOOp8nLLiz4Z0Viqe5u6piz/84Q94+umn8dZbb6GqqgqO4yAW7Jbxp7umZ9u2bdG3b1/MmDEDZ5999vGY+N58j3QnlwRSWfFnQzqr7cWrsaPkTpQf/KcZVLK6AsHCE1S/KB4LssfXGjLlRyZZuWTRLzBm0S/5MCSG7dXV1Vi0aBGef/75yAZS2xC961i6dCl+8pOfNIp9CUalO7kERuHPoKz4syGd1d5HNmPvow+m3md6wTEkGiHlBQlzeFLwnqqkSTePYGHgxKsxcOJkPgyJ4vlf//Vf2LRpU2SD+C5DJKBr167F0KFDG/U5J8q4dCc/UVy+67nKij8b0ln9oMWT/jW4+OKLcfjwYf6MHmfPvLw8/PrXvz7O75b9bdKdXBI9ZcWfDemsDj37BA49+3hqQLVXm+ZgfPDajxZPtSoSw00m0Xb4eLQZNp4PoyErzzfffNNPw9yI7dNPP8UNN0RXhKmuH/X000/H7373u0YczYkzvX//fvTo0ePE/QDfoycrK/5kSWeVeP5xVD9P4hmUz4zHag7Ee4ATFICz4KWKwZGoxXNykDNkHHIGj+XDqKdnbVYZSUlHD6QVYSZar169sHnz5kw8KuPPkL5CyDiQOh6orPizIZ3VgS334MCT9x6XeHYcMw2njpnGh9GQlWcm8nl++OGHuPLKKyMbQF2GaOf9vvvuy8izMv0Q6U6eaR51PU9Z8WdDOquPnrgHH2+5tybRsWXDr9HubxY5wflO27JSd9vN1XfXRZdx03Ha+Bl8GNLEk955/uhHP0JZWa1UUpEN55uGrrrqKvzHf/xHI1k/sWalO/mJpfPNpysr/mxIZ/Xe45uw/7GazWbK3+4FgknaQuG5r6QWXCcZDNyC5zroOSEfPSfM4sOQJp7085CgPfzww5EN4liG7rjjDpx//vmN/pwT8QDpTn4imBzrmcqKPxvSWf3gxZNWnXPmzDGH4xur0RnPG2+MLv1UY/2cx2tXupMf77ga4/uUFZ+qdFZvPVKEtx8pRqpiUDwOy/VrGFmWDTfYR4Lj0uLTNBcWKIzvNTEfvSfO5sOQuPKkn4kOyhcXF2Pr1q1GROn36bY2bdqYG0azZs3CqFGj0jUn+vulO7kkeMqKPxvSWb3xx3V444/99zAGAAAgAElEQVTrU4fkEYvDSyZS4XlYt93ccA/U07Us2J6Hvj/+iflE1Wqzyshue10/+LEmburUa/DqK6/gZz+7FXOy+NZQQyZVupM3ZCyN3VdZ8QlLZ/WDFk9abr/77rv46quvjprRDz74AF27dj3q6yvvuAMfffQhLrv8clx44Y/4nvA96dmyZUvQmVTb9jPCcJp0J+eMIVN9lBWftHRWrzx0N15+aK2pw04tnpuDZLW/8jTZlYKT6nYsVhPa06aS52HA1fNwVt73tG47HVOaP38+XnvtNf5s/kB69u7dG3fddRd69uzJGrF0J2cNIkOdlBUftHRW/9i8Bi89eFdqQB4dSQp+R4uPVCI6EtfwpSctShwHZ0+ej4FTFvBh1NMzo2E7ZTvatWtXZD98thkaNGgQHnroIdYKVLqTS5obZcWfDemsfpDi+cUXX6SSdBw5cgQVFRX8Gc3yns2aNcNJJ51kRrl9+3Z069at3hFLd/J6B5DBDsqKD1s6qxfuX40Xfr86NSArHoOX9M9z0s1ML1iG0u66HWSYTzou4rEYBl+zEEOmLuTDkLLyfOmll1I3i7788kt8/fXXkQ2CDLVv397k8KSlO73fePXVV/HJJ5+YXTkKhcN74JQ39IUXXkB5ebnJHTpw4EDQLj31o5/rH//4h8krmslG7zzbtWtnHknZpjgnBaQ7eSb51fcsZVUfoZo/l87quftW4bn7VtakpDOb6r5imv8Hv6aD81aQ6NO8H/WAc6ctMp+oWsbCdhIluvFDLWrxbNKkiTnTSYmVk8G/Qq1atcLrr79uRGnEiBHYu3dv6gXyySefjKe3bsVVV14JWgVTspIQPv3ZE088ERVflp3a4rlx40ZccMEF9X6fdCevdwAZ7KCs+LCls1LxjHjlSWFuv379UiIYukpOTg5IDD/++OOjvIdWpWPHjjUrzdqNVq6vv/EGyjNwfTR8roon/y/38fSULgjHM6bG+h7prJ5afRueuvM2OFXlBgElQ046/hY71SkKV6FecN/d9PH8VenYG36OSxf/PDJ0WbHyJPHs06cPDh48+A0wubm5Jpz/5z/9lP212+cHD2L0xReDXid8u7399tsZyTeq4hmZH9dpSLogZIYC7ynSWW0vXoUdJaswaJh/CaZ1h1NgW8H5JFJJO26+7jqJ1Mar59L7T6DryIvRdeRoHghGr6wQz9atW5s77N8WSXr3SZsx9J4zdZ0rgPLZZ59h5MiRR10Rpfegb7zxhgnnM9V05dm4pKULQuOOvmHWpbNS8Yw4bCf3ICGkkJuEkhplV3nnnXdw8PPPccmYMfj6q6/MRlD4UpluLNHKlMp00OYViWssHkdVZSVeevllOMG704a53vH1VvE8Pm7c75IuCNxxZKKfdFa7N67E7g0rcenwwQZH9RcHQBnkTbMsxIKsSp7rpg7Su7TbnhtH5wn56HR5fmQYs2LlGdKIx+Og95zUSChr35cnoQwrcyYSidTGEvVt0rSpSRxAjcQ3LBwVGeV6DKl4Ni5p6YLQuKNvmHXprEqLClBaXIgRp59qBua5SXhB6jlzXD4spel6qXyeVFXThoduk+aje978hgGpo3dWiWdkVDJsSMWzcYFLF4TGHX3DrEtnpeLZCGF7w1xEVm8Vz8adD+mC0Lijb5h16axKS1agtKQQQ3v4K89ERZm/nU532+Px1N4Ghe1hrgiKJO14DL3y5uP0Sd/Du+2Nec4TzU4BYs0a5iWN0dtNAOVHH4uq71EqnvURSu/PpQtCeqOL9ruls6KQncSzX8c2vnhWVZjbQ9Rc1zFHl6jF6J578C6U7rvTZaO+1yxCv6l6SP6bHtNuENC0fbRedDzWkmXAp3sa/J0qng1G1qBvkC4IDRpMI3eWzkrFM+qwXcWzkf9Kfb/NSxcESXSls9pZVIBdRQXoHaw8q6sqYAfHPE0BuKD0cMxc1fTJmg0j28JZ1y7GgGmLI8OdHRtGKp6ROUQ2GpIuCJKYS2dF4rmzqBBd27c02Kory2rqtpt43Q/hTRmOAKwXs2G5HgZNvwGDZ9wQGW4Vz8hQAviehe1///vfzdEsOuIVXmsLcXiw4Ho2KEOi5VXBgoPOXc9A587+i/rvU5MuCJJYSmel4qlh+zf+vmTinSclRnnzzTfNbuT7779vMvmfeuqpRjgpmcq3s9iTeFqxZnASFWgWr4JtJfH2+0dw5pl90KRpE5zVrx/OPOssSX/vj/mzSBcESRCls9pRVIjtRQU4pWVTg4122ylc95sH1xRp9zeMwqUnLQycpIvz8m/CefnRFYXUlWeUnit05fmv//qvRjgpZ6hxJMfBz372M3Np4NilPyzQJat4HLDcKliWh4TdBAvnzUef3mcg+dUn+JeZkzHu2ugyc0c5FbVtSReExhr38diVzmoHhe3FhWjT3L8MU11ZnqrbTmJphTvviSScoJ57TpNcc0h+WP7NGD775uPB8p3fo+IZGUqZYfvzzz+PX//61ybBMgklrTLp5tWyZcvM9dTwa+Htq2/gMDUNPNAqlN7Ku3YSc+csQP++A3Fy/AuM6pFAr8uWwY23wJlnDYySZKS2pAtCpINN05h0ViqejRi2t2iZwPW/fAmxWLAFV8uZ3nqtDXJzHXTrddhf8ids/PP9FtjycDeUHYlj8f96CfF4qgoKHMfG7qdOxcUTPsQ//tYBj97bE33P/hITpu5HTq6LF585GU88VCvru8CVJ+U4LSgoMMmg6bAwieThw4dxyy23mKQpYeLno1agHpBjA9VJB1a8CRwK463DmDVjAYYOHoZuOf/EiA7v4qHST3Ew2QQ5rdvht8tL0LFLrzT/+kb/7dIFIfoRH79F6axIPOnTNO5vByWrKlIbRvQ3nnbW/Qjeg9lxp/OflKrO9TBq7jJcMHfZ8cP51ndm3cqzw6kV+D9rdn/3MvuVNmjWPInTen4zY9LXh3JR8L8H4VfL/3bU9z396GkYPfFD7N3TAbuf6oR5P3sF8RwXz5eegrv/qz+SyVoVLwWK59atW3HnnXemSnvQO89Dhw6ZsJ2SSPt+5h21YQS4iHkubRchYTc1hbVy8TVmzFiA4cMuRFe8jQvbvI4NT7+PGVOGI5k4jP8u/hs27voSTZo1j8xBozAkXRCiGGNUNqSz2ll8J3aW3Ikh548wQz6pdRu/aqbvyeS2fqM0dcHNI8+KmbR1p424BKeNHBMVKmSdeBKZzt3LELM9zFjyOnqe8TUe3ng6Xv5bB5BI3vi/XzTiuemOvvjwvZOw4Ocvo237KhQtPxP732qFyya/hxGjD+DZbR3x5wd6YNCwz5GX/za+/jIXJ7WmHIEeSp/shA0r+sF1w8MQwXwIFM9t27Zh7dq1phRJmJbv888//4Z4Gl8LKw2GrkWpERGKZw5cy0JzpwxTpuXjRxePQdfk2xjV7DUU7XwLi6/piQ4nJfDawS74sPmVuGLanKAcQrj6p/8HpRJMZlobzZq3iMyJ6zMkXRDq+/kz+efSWal4NmLYXtvRbvnNC+g36Eus+5/+2PO0f8Tm325/1ojnE3/ohoOfNUXerHfQtHkSy/9tMF7b2w5T/uUtjJ30Pv76f7vi92v74LIp7xnxDNuOxzpj06p+4T9q3/RroeJZVFRkkkWHK0zKrE8rz6ZN/R3LYzfXvO9M2jG4sNEyUYmrrp2OSy8bi87V7+N863Ws3vESbpwxFO1yDqGiRV8sf+gjdOzREU6ikjQSsCrRxKtGJdqYlSwSCfx128t4/LkPM6YJ0gUhYyAYD5LOas+mldizaRUuOedsM5qKgwcQC1eeFh2vC/7BdmvOeSZdz2SZ7zxhNjpfMZtBgdclK1ee4dDrEs/aeF4oPRl3/n9nG0GsTzw/+bi5EdovPvsO4REqniUlJejbt69550nvNj/44IOjxPOolWcAiKoROsGqtGnCQt7Uqbj0irHokvgAw923sGLr37DsmmHodtIRfO41ReHml9Cnf0c0tRxY9DwkkOM6qEJrVOQ2xcEKD1u2vo4nXoi2AGBd7i5dEHh/VTPTSzorPzHICgzv2dEASVb6hRypmcgqjKA8D5THk1osJ2b+bveYNA/dNTHItxzpGDeM6hLPj99vgc7dyoyhdf/dH3u2norTehzBuLz3MXz0Afxte0c8trk7Bpx70Kw833m9tVmh0vd8+XlT/M+vBoOE9BtNoHjSO8/i4mJT4ylceX744Yf41a9+ZZyORPO733lSfRjPvIyPgZLNWii3W+LHE8Zh0lUTcJr3Ic5O/AN37diPGyefi1Nbx/DCP20c7nABxuRRwlkK07+9aWcFX7HQslXrzKgB8I13Uxl76Pf0QSqe/In7wa48C/9jkBHG0Vd8CKpx8mBRL4zNex+t21Z/g17tDaPi28/Ejf+xFz36fI3Dh3Jx+78Pxgfv+vXW/X8G5SUGoXee4cqTRJI+H330Ef793/89JZ70ox99w4hWnP4No5ibAEXgFfZJyLtiLC4fcxFOsz/GkNjbWP3XN5A/bSJiloc77n8Kax59BblNdcOI/1dQVk/p4rmrqNAkQx7a4xQDLlFdaSIc48O177bTIflww4h+nXTQa8pC9J7yPazb3qgp6Y6x8pw47V30OesQHt7QC+++2coAprCc3nned+cZOPBhc1z64/cx4NwvzJ8989SpOPfCT5CT408G7aTT1y4Y9zFeeb69OZbUtJmDKf+yDyefWoHysjhKCs5ERblfdEqieNLKc8OGDSZsp2NJFLaTeP7nf/6nuV0UbiJ91/VMx4rRJU3E3KRZfVbZzfDjcRdj4uVj0CF5AGc3+SeeeqsMlTlN0e60fljyv5Z/x679iRcH6YJw4gnV/ATSWYVZlfp3bueLZ2WlOQBPjbQy3MONU0QVDssyOeZxxpSFOOOa6yPDndUrz8gocQ0JXHnu2rUL69atwxlnnGGEjd57UqG83/zmN0Y8a/zrWycHTFnXmPFIy6NTni6SdhNcNuZHuOqKy9DO+hqnOgcwZNovYDdphk5de3MpZbyfdEHIOJA6HiidlYpnhnbbM+6UAsWTGMyePRvt2rUzZz3phhG98/zd735n8ITvPb+LFf17TYXw4nGqjZ2EY+fiRz+6ED++ciI+++AtjB55HvJmR5fiq7HmS7ogNNa4j8eudFa0WbSrpBA9OvhZlaqOHEY8HmwY1Rpw7UzyFM5ThDVg2hIMuDY6f9WV5/F42LG+R6h4Uri+ZcsWfPHFF2b1SWE7lWum40v0Z8e64+4mk2iSm4OKqko0adIMr765D/veehuDzh6A03v0wMiR/kFl6U26IEjiJ50V5fLcVVyIzm389+qUz5M2NamZzc8wgHLc1OF5Oqpkex4Gz7wRQ2ZqYpBv+pvm8zyuv39/+9vfUu8ov6tiaIzOd7quCe+rE9U47bTT0KVLl+N61on8JumCcCLZfPvZ0lmpeGrY/g2fzURKOkl/QTP9s0gXhEzzqOt50lmZxCBFhejUNlx5lsNNJFND8oJznrUuTYO+RlHUefk347zZt0SGW8P2yFDK3G2PcnjfV1vSBUESV+mstq0vwNZ1t6NDy1yDLVFZXnMuPkwKkgLqx/CUF4w2PkfO+SlGzFHx1LB93z7zzlJb/QSkC0L9I8hcD+msVDyjDtubdgBi9d3TzoADUunhik8a/CAN2xuMrEHfIF0QGjSYRu4sndX29QXYXlSIZkHVt2Si5pxnIuEgp4mfJNlN0q04v1kx2yRM1pR0jew8J8K8imfjUpcuCI07+oZZl87q6bWFeHrtCrRo7ofklUe+rCkAR7vuQZIQzzEpvH3xjPviedH8W3HRglsbBqSO3tnxzjMyHCfGkIpn43KXLgiNO/qGWZfOSsUz6rAdQE5ODnr37m2uH9KB2LfeesuUm6BG4kQHxKlRtci33347dS2RiqC1b9/e/Bmdg6TbN9/VmjdvbnJiUkskEsb+dx3vaZir+r1VPI+HGv97pAsCfySN31M6q21Fd2Lb+tWo+OwzA8PUZKfEx0HRtzCTPGlAWB2BVqCUXPHSJctw6ZKfRgYxK1aedMj71ltvBZ1bPHLEzxLfqlUr7NmzB23atMHVV18NKrNLYkpASSz//Oc/45JLLkHHjh1TYkp2KLs6la6o3eh2zty5c409El86jHvyySfjL3/5i7mxk25T8UyXYN3fL10QGnf0DbMundVXrzyDr17dA9skiwVcx0mloaPD8qlD8pSdLkxV5zqwrBha9R+G1mcNbxiQOnpnhXjSqnLAgAGgJL+1G61GSeRoNRkmwAj//J8HDmDC5ZfjhRde+Mb30IHwl19+GZWVlamvjxo1yqw2w5Vs+AdUzmL//v1pT4aKZ9oI6zQgXRAad/QNsy6dlYpnxGE7iScd2zl48OA3PIWqQ9Iq87tC8c8PHsToiy/GSy+9dJR3UVhPRdLCRuJZVubn/qzdjpSV4a19+xrmnd/RW8UzbYQqnhEhlC6eB568B588eW9qM8iLxeAlEmb0JjNYUMPdowxi4crTtqj4K04ZMw0dx1wXEalv5om1vG8vzyJ7DNCYKek6dOiAoUOH4tNPP/3GT0wwSZi+/vrorOWfff45Lhg1Cm+88cZR30PvM2uL5+DBg024/+13nF99/TXefeedtCmpeKaNUMUzIoTSxfOjLffioy33pK4Vm6QfQT5P2mz3qNQLYIQzzCRPBeKoT5ex09FlrIrnUa4ybtw4UGGzUOBo1UnZg2g1Su82a68+6b3ma6+/jtatWplNoFBcSWwpbH/xxRdNmB42Es7LLrvsG+E/2Xhz3z58+YWfCzSdpuKZDr36v1e6INQ/gsz1kM7qByme9B5x4sSJxgu+jDhsD12rRYsWyA3K6SYTCVBYTf/ikCjSBhL9a0S/rqioQEV5ufk22iRq1dovCUEL7/KysqPebYYhwUknnYR4To4JGSqrqoyNKBbrtcXznnvuwfnnn1/v3xbpTl7vADLYQVnxYUtn9d5fNuD9v2xMheSg0NwJNm1NAuTgSmatsJ3WopQwuev4Geg2fgYfRj09M7ZhRII5ZMgQ8+PQ+0MSMG0+AapiScJMbefOnSZ7UX1NupPX9/Nn8s+VFZ+2dFbv/KkY7/ypJBWqIxZPleEwIXvwzpMWRU6QMMSipN+Og9OvyMfpE7+H1TNp+igpL9XU0fbdBM4991w88MADrFIW0p1c0hwrK/5sSGf1gxXPTz75BEuWLMFzzz3Hn80fSM9BgwZh5cqV7HyZ0p1c0rQpK/5sSGe179ES7HukOHW2k17L0Ss6avRaLjwYbzLJB2Vm6CwovV7re9UcnHHVHD4MKWF77Z/js88++84d8Pfeew/du3c/6kf+f//P/wP6sylTrsHYceMiG7wUQ/TO85RT/GqA3CbdybnjyEQ/ZcWnLJ3Vaw+vw+sPr/MrW9Ntv6SD3KAMh+vWHJK36f1nkKKOwnanugr98+ah/9Xz+DAkiue3fyY6fE43deh8Za9evY76kRfMn2eOFC1atBjTrjv2UQN6dxj+yxMZIaGGpDu5JGzKij8b0lmpeAZ3zO+++2789a9/Nbd0orgnTuJJJXbz8/PN8aRsbtKdXBJ7ZcWfDemsXn7wLtCHzneaZlugA/HUzCZRUM8ItOpM1W23ELdt9M+bi7PyvucrT7p/TgL37rvv8me1gT2nT59u7rtna5Pu5JK4Kyv+bEhntXfzGry4eU3NpmpQYoNGaEprB4JJQpoMdttjdEieCsBds9B8omoZO6pU+wf+t3/7Nzz66KNRjeGYdpYvX46LLrqo0Z9zIh4g3clPBJNjPVNZ8WdDOqsftHhSeH7hhReiPDikzp/WhvekQ/m/+c1vGv6N34PvkO7kkhAqK/5sSGf1/P2r8Pz9q2tWnnRtOshsZoFKD/s7SX5O5ODAvGWZhMlDpi7EkKnX82HU0zPjK88PPvgAV111VWQDqMsQvf+87777MvKsTD9EupNnmkddz1NW/NmQzmrH3bdh593/jdzmfgE4UslU9UwSzmAX3iYhDYdNAptIYtTsmzHq+1gALhwHbQ7l5eXxZzONnrRzv3nz5jQsyP1W6U4uiZyy4s+GdFY/aPGknJtXXHEFfzbT6Nm/f39s2rQpDQtyv1W6k0sip6z4syGd1Y6Nd2HHhjVIfu1f727SvBXVFjaN/meH5z8dt+bYouffeL9gzjxcMHsuH4a0sJ12vUaPHo2vvvoqskEcy9DkyZPxq1/9qtGfcyIeIN3JTwSTYz1TWfFnQzqr0pI7sHvDSlw1ZYoZlF1dWTtAh5v0U9JZsbD8G0BX3i3bQ9vh49BueHSXbDL+zpMG9j//8z8oKSnhz+hx9KTD8uvXr8fAgQOP47vlf4t0J5dEUFnxZ0M6qx+8eNKNoqVLl+LZZ5/lz2oDepJwLlu2DHTWM1ubdCeXxF1Z8WdDOqtnNqzAno134PzeXcygkpVHENR/g+s6qaxKcGi56Y+bzsvT5nvXSfPRNW8BH4a0sD38eejIEp313Lp1K2jCwiualIz4eFvbtm3NDSMSTfp/NjfpTi6JvbLiz4Z0Vrs3rEBpyQqc072jGZRTVQ7LjvkDpAJwQSZ5Kv4W3jyiP6ID9D3z5ptPVO2EhO3H+uGlT1xU0KOwo6z4FJVV9rBS8TzGXKqTZ4+T80fS+D3Vr/iMpbMqLS7E7pJCDOh6shlUorIitcNOq8vwkHztVSd9jc599pm8AH2mfM+vZ+rKk+/MykpZpU+Ab0G6eO4qKkBpcQH6dmlvBpWsrgSCAnCUt9NkjacIPpmEFdR2p1ruMctCv6mLcObUxXwY9fTUsD0ylJk1JN3JM0uj7qcpK/5sSGel4qlhO9+blZWySpsA34B08dxZXIidRQXo3qGlv/KsqkilnkNwr52+7uf19U/PO3T20wIGTb8Bg667gQ+jISvPN998M3UdNLInNMAQXd3s0aNHA77jh9tVWfHnXlllD6tX/+9GvPLHjejSzi+YmExU1QrbXVCITo3C9DBHMB1Visdj6H75DHS/PLrji7X9yvKiqKPLn6ejekr/Vy+NoUX+rcqKj1RZZQ+rHetvx471BcclnkNmLMXQmUv5MBqy8lTxjIxroxtSQeAjVlbZw2p7UQG2ry/AKa2bmUFVV5TV3G039zD9pafZeQ+zypsw3sKwWTfhvFk38WGoeEbGSpQhFQT+dCir7GFFq84dRQVo0cQ/GF9ZXobgiDwc14XlJ/KETVU4gneedIieariPmrsMF8xbxoeh4hkZK1GGVBD406GssoeViucx5lKdPHucnD+Sxu+pfsVnLJ3V9nXLsX39cuTG/WTIicrDcJJ+ATjaFPJzKsGsRp2g9HAsJ4ZEVQIXzb8VFy2Irq6ZnvPk+5WontKdXBIsZcWfDemsthT8Fk8U/BY5Tf3d9kRVGeJBEk86KhS+5qx1askP3j0PY5f+Epcu/QUfhobtkbESZUi6k0uCpaz4syGdlYqnhu18b1ZWyiptAnwD0sXz0Ct7cOjVPalMSpSGzg6zKsGDG4TqtF1E5Yep0ZeoolHrM4ehTf9hfBi68oyMlShD0p1cEixlxZ8N6aw+ffr3+GzrA/CC++yeZcOrrjYDpJ12+j01899g593Uck8m0XHMNPOJquk7z6hIZtiOdCfPMI46H6es+LMhnZWKp4aifG9WVsoqbQJ8A9LF86MnNuHDxzfVFHertUlE99fDTEq0Cg3ruVN6OkqO3GXcdHQZG931TF158v1KVE/pTi4JlrLiz4Z0Vu8/thEfPLYxta1u5+TAo/Ib5laRnSrD4SYTsMI6HCarfBJdx89Et8tm8mHoO8/IWIkyJN3JJcFSVvzZkM5KxVNDUb43KytllTYBvgHp4vnun0rw7p9LwlLt/krTCVaetMIMh0pXNcOVZ07c9Ol5+Sz0nDCLD0NXnpGxEmVIupNLgqWs+LMhndW+R4ux79GiVLq5WCwOyiBPjYSTEoL4zVxu95v5moczrpyDPhPn8GGoeEbGSpQh6U4uCZay4s+GdFYqnhqK8r1ZWSmrtAnwDUgXz9cevhuvP7wutcI0Bd+CM58UpnvBVU0q+BaWITZ9HAf9Js3FmXlz+TB05RkZK1GGpDu5JFjKij8b0lm9/Ie1eOWhteHbTD8RSCCeZpSm/AZguW7qnjv1sS0LA66ehwGTtW473xuytKd0J5eEXVnxZ0M6KxVPDUX53qyslFXaBPgGpIvn3s1r8OIDa+BS1vhgRRlmUopRSrrw2matlae55x6PY9CUBRikK0++M2RrT+lOLom7suLPhnRWf79vJZ6/f1XqkDzVabdq5aELc3haHoXt/nY7vfOM2zaGTL0eQ69dxIeh7zwjYyXKkHQnlwRLWfFnQzorFU8NRfnerKyUVdoE+Aaki+euouUoLVpu6rBTo3Rz/hZRcKwz2DCyTVjvd6IdeEpONzL/JoycrQXg+N6QpT2lO7kk7MqKPxvSWW0vWY1txatQdfCQGVRO02Y11TNJKIN3nlQtM0ztGZxewsXzl+KieTfwYWjYHhkrUYakO7kkWMqKPxvSWal4aijK92ZlpazSJsA3IF08dxWvRGnxKkyedZ2/8kxUI8h/7Ifxjr9JZFkerCCEp+zy9PtWQ0ej9Tmj+TB05RkZK1GGpDu5JFjKij8b0lntLlmBZzaswPm9O5lBVZcdhh1cYrdjMZis8eaQvFdznCk3F14iga55C9AtbyEfhopnZKxEGZLu5JJgKSv+bEhnpeKpoSjfm5WVskqbAN+AdPEsLVmBXcWFGNbLX3k6lRWwwtLDpvawf3ieQnXaNKJmx/3MSz3z5qPnpHl8GLryjIyVKEPSnVwSLGXFnw3prHYVFaC0uBCDunc0g0pUlcNLBinpPC9VAC5OxeBCIfWoFpyNPlMWmk9UrTYrywuP5EdlvYF2pE9cA4fTqN2VFR+vssoeViqeGoryvVlZKau0CfANSP+HhsSTPn07tfNXntWVQLDypDPxVNPIj+ed1BVOWpfSQfozr62nTwwAAB29SURBVF2M/tMW82Fo2B4ZK1GGpDu5JFjKij8b0lnR+86dxYXo1r6lGVSysqxmcLWqZ357xJRhfuC0JThbxZPvDNnaU7qTS+KurPizIZ2ViqeGonxvVlbKKm0CfAPSxXMnhe3FhejUtoUZVFVlGezgHiad8aT67NRMrfZwF96yTXLkoTNvNJ+omm4YRUUyw3akO3mGcdT5OGXFnw3prHYUFWBnUSE6tGzii2dFWSolHYXm/kEl1KSpC1LSxSwL5866Cefla2IQvjdkaU/pTi4Ju7Liz4Z0ViqeGoryvVlZKau0CfANSBfPbesKsH19Adq08MPzyvIy5AThOR2MD2sY0aH4sAxxwnHRNDeOEbNvwYg5t/Bh1NNTw/bIUGbWkHQnzyyNup+mrPizIZ3V1rW3Y+va5WgZhO2VR76CHfMzejpJF7F48GsnDOD9E0sx28KFc5eZT1RNxTMqkhm2I93JM4yjzscpK/5sSGel4qmhKN+blZWySpsA34B08dxevBo7Su5E+cF/mkElqysQLDxB9YvisSB7fK0hU35k2oS/ZNEvMGbRL/kwNGyPjJUoQ9KdXBIsZcWfDems9j6yGXsffTD1PtMLjiHRCCkvSJjDk4L3VCVNunkECwMnXo2BEyfzYah4RsZKlCHpTi4JlrLiz4Z0ViqeGoryvVlZKau0CfANSBfPQ88+gUPPPp4aUO3VpjkYHxySp532WhWJ4SaTaDt8PNoMG8+HoSvPyFiJMiTdySXBUlb82ZDO6sCWe3DgyXtTlTERj9UciPcAJygAZ8FLFYMjgY3n5KDjmGk4dcw0PgwVz8hYiTIk3cklwVJW/NmQzkrFU0NRvjcrK2WVNgG+Aeni+dET9+DjLffWJDq2bPg12v3NIic432lbVupuu7n67rroMm46Ths/gw9DV56RsRJlSLqTS4KlrPizIZ3Ve49vwv7HNtW886Ts8YFg0u46hee+klpwnWTQz4LnOug5IR89J8ziw1DxjIyVKEPSnVwSLGXFnw3prFQ8NRTle7OyUlZpE+AbkC6ebz1ShLcfKUaqYlA8Dsv1axhZlg3XPyNPO0e0+DTNhQUK43tNzEfvibP5MHTlGRkrUYakO7kkWMqKPxvSWb3xx3V444/rU4fkEYvDSyZS4XlYt93ccA/U07Us2J6Hvj/+iflE1fRue1QkM2xHupNnGEedj1NW/NmQzkrFU0NRvjcrK2WVNgG+Aeni+cpDd+Plh9aaOuzU4rk5SFb7K0+TXYl21s2vYzWhPW0qeR4GXD0PZ+Vp3Xa+N2RpT+lOLgm7suLPhnRW/9i8Bi89eFdqQB4dSQp+Z9t2KpO8qZ4ZvvS0bVNN8+zJ8zFwygI+jHp6atgeGcrMGpLu5JmlUffTlBV/NqSzUvHUUJTvzcpKWaVNgG9Auni+cP9qvPD71akBWfEYvKR/npNuZnrBMpR21+0gw3zScRGPxTD4moUYMnUhH4auPCNjJcqQdCeXBEtZ8WdDOqvn7luF5+5bWZOSzmyq+4pp/h/8mg7OW0GiT/N+1APOnbbIfKJqGrZHRTLDdqQ7eYZx1Pk4ZcWfDemsVDw1FOV7s7JSVmkT4BuQLp5Prb4NT915G5yqcjMoSoacdPwtdqpTFK5CveC+u+nj+avSS5f8HGOX/JwPQ8P2yFiJMiTdySXBUlb82ZDOanvxKuwoWYVBw0aZQbXucApsKzifRCppx83XXScB2n034unS+0+g68iL0XXkaD4MFc/IWIkyJN3JJcFSVvzZkM5KxVNDUb43KytllTYBvgHp4rl740rs3rASlw4fbAZV/cUBUAZ50ywLsSCrkue6qYP0Lu2258bReUI+Ol2ez4ehK8/IWIkyJN3JJcFSVvzZkM6qtKgApcWFGHH6qUFInoQXpJ4zx+XDUpqul8rnSVU1bXjoNmk+uufN58NQ8YyMlShD0p1cEixlxZ8N6axUPDUU5XuzslJWaRPgGxAvniUrUFpSiKE9/JVnoqLM306n++zxeOo+O4Xt4YYRJUm24zH0ypuP0yfp3Xa+N2RpT+lOLgm7suLPhnRWFLKTePbr2MYXz6oKc3uImus65ugStRjdcw/ehVKRDrps1PeaReg3VQ/J870hS3tKd3JJ2JUVfzaks1Lx1FCU783KSlmlTYBvQLp47iwqwK6iAvQOVp7VVRWwg2OepgBcUHo4Zq5q+uM2G0a2hbOuXYwB0xbzYdTTU69nRoYys4akO3lmadT9NGXFnw3prEg8dxYVomv7lmZQ1ZVlNXXbTbzuh/CmDEcwbC9mw3I9DJp+AwbPuIEPQ8UzMlaiDEl3ckmwlBV/NqSzUvHUUJTvzcpKWaVNgG9AunjuKCrE9qICnNKyqRkU7bZTuO43D64p0u5vGIVLT7rX7iRdnJd/E87Lv5EPQ1eekbESZUi6k0uCpaz4syGd1Q4K24sL0aa5X5+9urI8VbedxNIKd94TSThBPfecJrnmkPyw/JsxfPbNfBgqnpGxEmVIupNLgqWs+LMhnZVY8Swq2hjsW/FhU8/Zs2ekvqG4eFPDvrlW7/PPH4Y+ffqYr6RjJ6qfR+3UPZXKR/lk+u/p4Re34usXnkbTuL8dlKyqSG0YkXjRzrofwXswO+50/pNS1bkeTjp3HE46Z+wxJy0df7aOVzxJ9MJWWvrscYtn586noEePHub707ET1c+jduqeSuWjfDL99/TI3t04vLcUQ84fYeCf1LqNXzXTV0ykKsBRmrrg5pFnxUzauoPNTsbnzU4+5qSl48/HLZ7pKHbtkejKU1cymV7JfBfxqPxZ7UTvz40pnunMl+VRceMT2KS/bzmBaI56tLLiz4ayyh5WezatxJ5Nq3DJOWebQVUcPIBYuPK0LLihhLk15zyTrmeyzHeeMBudr5jNh1FPTz0kHxnKzBpSQeDzVlbZw6rUJAZZgeE9O5pBJSvLEQt22M3aL6zV7nmgPJ7UYjkxE8H3mDQP3TUxCN8ZsrWnCgJ/ZpVV9rBS8TzGXKqTZ4+T80fS+D3Vr/iMpbPaVVRokiEP7XGKGVSiuhJWcJ/9G3fb6ZB8uGFEv0466DVlIXpP0brtfG/I0p7SnVwSdmXFnw3prMKsSv07t/PFs7LSHICnRlrpBhfa45YVfNUvz0FfPmPKQpxxzfV8GPrOMzJWogxJd3JJsJQVfzaks1Lx1LCd783KSlmlTYBvQLx4lqzArpJC9OjgZ1WqOnIY8bifSan2UaHameQpnKfNpAHTlmDAtZqSju8NWdpTupNLwq6s+LMhnRXl8txVXIjObZqbQVE+Tyt4t0kJQLwwD53jpg7P01El2/MweOaNGDJTE4PwvSFLe0p3cknYlRV/NqSzUvHUUJTvzcpKWaVNgG9AuniaxCBFhejUNlx5lsNNJFMD9IJznuGFTRPO0+H5ZBLn5d+M82bfwodRT089JB8Zyswaku7kmaVR99OUFX82pLPatr4AW9fdjg4tc82gEpXlNefiw6QgqeH6MbxHb0M9DyPn/BQj5qh48r0hS3tKd3JJ2JUVfzaks1Lx1FCU783KSlmlTYBvQLp4bl9fgO1FhWgWVH1LJmrOeSYSDnKa+EmS3aRTs/6M2SZh8qi5y3DB3GV8GBq2R8ZKlCHpTi4JlrLiz4Z0Vk+vLcTTa1egRXM/JK888mVNATjadQ+ShHiOlyoAZ8V98bxo/q24aMGtfBgqnpGxEmVIupNLgqWs+LMhnZWKp4aifG9WVsoqbQJ8A9LFc1vRndi2fjUqPvvMDMrUZKfEx0HRtzCTPB2Kt4PCcLRGdeHh0iXLcOmSn/Jh6MozMlaiDEl3ckmwlBV/NqSz+uqVZ/DVq3tgW/5hJNdxUmno6LB86pA8ZacLU9W5Diwrhlb9h6H1WcP5MFQ8I2MlypB0J5cES1nxZ0M6KxVPDUX53qyslFXaBPgGpIvngSfvwSdP3pvaDPJiMXiJhBkgXc9EEKp7jgM7XHnaFmhz/pQx09BxzHV8GLryjIyVKEPSnVwSLGXFnw3prD7aci8+2nKPL5QkmJT0I8jnSZvtnudnjyfhDDPJU4E46tNl7HR0GaviyfeGLO0p3cklYVdW/NmQzkrFU0NRvjcrK2WVNgG+Aeni+d5fNuD9v2xMheSg0NwJ7rabBMjBlcxaYTutRSlhctfxM9Bt/Aw+DA3bI2MlypB0J5cES1nxZ0M6q3f+VIx3/lSSCtURi6fKcJiQPXjnSUXhnCBhiBWPA46D06/Ix+kTtXom3xuytKd0J5eEXVnxZ0M6KxVPDUX53qyslFXaBPgGpIvnvkdLsO+R4tTZTtoISga77bRJFB6MN5nkacUZnAWlQ/N9r5qDM66aw4ehYXtkrEQZku7kkmApK/5sSGf12sPr8PrD6xCeVUokHeQGZThct+aQvE3vP4MUdRS2O9VV6J83D/2vnseHoeIZGStRhqQ7uSRYyoo/G9JZqXhqKMr3ZmWlrNImwDcgXTxffvAu0IfOd5pmW6AD8dTMJlFQzwi06kzVbbcQt230z5uLs/J05cn3hiztKd3JJWFXVvzZkM5q7+Y1eHHzmtQheUojTyU2qNHBeTcQTBLSZLDbHqND8lQA7pqF5hNVq83K8ugJJ7BJn7gTiOaoRysr/mwoq+xhpeKpoSjfm5WVskqbAN+A9H9onr9/FZ6/f3XNytO2a1aeoNLD/iF5PydycGDeskzC5CFTF2LI1Ov5MOrpqSvPyFBm1pB0J88sjbqfpqz4syGd1Y67b8POu/8buc39AnCkkqnqmSScQd12m4Q0HDYJbCKJUbNvxigtAMd3hmztKd3JJXFXVvzZkM5KxVNDUb43KytllTYBvgHx4rnxLuzYsAbJryvMoJo0b0W1hU2j/9nByjPhuKkD87TrTl++YM48XDB7Lh+Ghu2RsRJlSLqTS4KlrPizIZ1Vackd2L1hJa6aMsUMyq6urB2gw036KemsWKCiJKoupa7z0Hb4OLQbPo4PQ8UzMlaiDEl3ckmwlBV/NqSzUvHUUJTvzcpKWaVNgG9Aung+s2EF9my8A+f37mIGlaw8gqD+G1zXSWVVgkPLTX/cdF6eNt+7TpqPrnkL+DB05RkZK1GGpDu5JFjKij8b0lnt3rACpSUrcE73jmZQTlU5LDvmD5AKwAWZ5Kn4W3jzyITxloWeefPNJ6qmR5WiIplhO9KdPMM46nycsuLPhnRWKp4aivK9WVkpq7QJ8A1IF8/S4kLsLinEgK4nm0ElKitSO+y0ugwPyddeddLX6Nxnn8kL0GeKXs/ke0OW9pTu5JKwKyv+bEhntauoAKXFBejbpb0ZVLK6EggKwFENd5M1niL4ZBJWUNudarnHLAv9pi7CmVMX82HU01PD9shQZtaQdCfPLI26n6as+LMhnZWKp4aifG9WVsoqbQJ8A9LFc2dxIXYWFaB7h5b+yrOqIpV6jjIshc3PKO+fnnfo7KcFDJp+AwZddwMfhq48I2MlypB0J5cES1nxZ0M6qx3rb8eO9QXo0u4kXzwTVbXCdhcUolOjMN0Nw3kPiMdjGDJjKYbOXMqHoeIZGStRhqQ7uSRYyoo/G9JZqXhqKMr3ZmWlrNImwDcgXTy3FxVg+/oCnNK6mRlUdUVZzd12cw/TX3qanfda6Ylt28KwWTfhvFk38WHoyjMyVqIMSXdySbCUFX82pLOikH1HUQFaNPEPxleWlyE4Ig/HdWH5iTxhUxWO4J0nHaKnGu6j5i7DBfOW8WGoeEbGSpQh6U4uCZay4s+GdFYqnhqK8r1ZWSmrtAnwDUgXz+3rlmP7+uXIjfvJkBOVh+Ek/QJwtCnk51SCWY06QenhWE4MiaoELpp/Ky5acCsfhq48I2MlypB0J5cES1nxZ0M6qy0Fv8UTBb9FTlN/tz1RVYZ4kMSTDiaFrzlrnVryg3fPw9ilv8SlS3/Bh6HiGRkrUYakO7kkWMqKPxvSWal4aijK92ZlpazSJsA3IF08D72yB4de3ZPKpERp6OwwqxI8uEGoTttFVH6YGn2JKhq1PnMY2vQfxoehK8/IWIkyJN3JJcFSVvzZkM7q06d/j8+2PgAvOADvWTa86mozQNppp99TM/8Ndt5NLfdkEh3HTDOfqJrebY+KZIbtSHfyDOOo83HKij8b0lmpeGooyvdmZaWs0ibANyBdPD96YhM+fHxTTXG3WptEdH89zKREq1A3mTQDp/R0lBy5y7jp6DJ2Oh+Ghu2RsRJlSLqTS4KlrPizIZ3V+49txAePbUxtq9s5OfCo/Ia5VWSnynC4yQSssA6HySqfRNfxM9Htspl8GCqekbESZUi6k0uCpaz4syGdlYqnhqJ8b1ZWyiptAnwD0sXz3T+V4N0/l4Sl2v2VphOsPGmFGQ6VrmqGK8+cuOnT8/JZ6DlhFh+GrjwjYyXKkHQnlwRLWfFnQzqrfY8WY9+jRal0c7FYHJRB3rzbDBKC+KM1l9v9Zk7MezjjyjnoM3EOH4aKZ2SsRBmS7uSSYCkr/mxIZ6XiqaEo35uVlbJKmwDfgHTxfO3hu/H6w+tMyjmzvqT/B2c+KUz3gquaVPAtLENs+jgO+k2aizPz5vJh6MozMlaiDEl3ckmwlBV/NqSzevkPa/HKQ2vDt5l+IpBAPM0oTfkNwHLd1D136mNbFgZcPQ8DJmvddr43ZGlP6U4uCbuy4s+GdFYqnhqK8r1ZWSmrtAnwDUgXz72b1+DFB9bApazxwYoyzKQUo5R04bXNWitPc889HsegKQswSFeefGfI1p7SnVwSd2XFnw3prP5+30o8f/+q1CF5qtNu1cpDF+bwtDwK2/3tdnrnGbdtDJl6PYZeu4gPQ995RsZKlCHpTi4JlrLiz4Z0ViqeGoryvVlZKau0CfANSBfPXUXLUVq03NRhp0bp5vwtouBYZ7BhZJuwPtiRty2TWX5k/k0YOVsLwPG9IUt7SndySdiVFX82pLPaXrIa24pXoergITOonKbNaqpnkoAG7zypWmaY2jM4vYSL5y/FRfNu4MPQsD0yVqIMSXdySbCUFX82pLNS8dRQlO/NykpZpU2Ab0C6eO4qXonS4lWYPOs6f+WZqEaQ/9gP4x1/k8iyPFhBCE/Z5en3rYaORutzRvNh6MozMlaiDEl3ckmwlBV/NqSz2l2yAs9sWIHze3cyg6ouOww7uMRux2IwWePNIXmv5jhTbi68RAJd8xagW95CPgwVz8hYiTIk3cklwVJW/NmQzkrFU0NRvjcrK2WVNgG+AeniWVqyAruKCzGsl7/ydCorYIWlh03tYf/wPIXqtGlEzY77mZd65s1Hz0nz+DAasvJ88803U+nwIntCAwzt378fPXr0aMB3/HC7Kiv+3Cur7GH1+iObQJ9B3TuaQSWqyuElg5R0npcqABenYnChkHpUC85G+0uuQbvRU/gw6ulZ268sLzySH5n5hhmS/q9ew0bTuL2VFZ+vssoeVruKClBaXHhc4tlnykLQJ6pW269UPKOimgE7Kgh8yMoqe1iReNKnb6d2/sqzuhIIVp50Jp5qGplGCZKDzSNal9JB+jOvXYz+0xbzYTQkbNeVZ2RcG92QCgIfsbLKHlb0vnNncSG6tW9pBpWsLKsZXK3qmd8eMeX/HDhtCc5W8eQ7Q7b2VEHgz6yyyh5WKp7HmEt18uxxcv5IGr+n+hWfsXRWOylsLy5Ep7YtzKCqKstgB/cw6Ywn1WenZmq1h7vwlm2SIw+deaP5RNX0nWdUJDNsR7qTZxhHnY9TVvzZkM5qR1EBdhYVokPLJr54VpSlUtJRaO4fVEJNmrogJV3MsnDurJtwXr4mBuF7Q5b2lO7kkrArK/5sSGel4qlhO9+blZWySpsA34B08dy2rgDb1xegTQs/PK8sL0NOEJ7TwfiwhhEdig+LxCUcF01z4xgx+xaMmHMLH0Y9PTVsjwxlZg1Jd/LM0qj7acqKPxvSWW1dezu2rl2OlkHYXnnkK9gxP6Onk3QRiwe/dsIA3j+xFLMtXDh3mflE1VQ8oyKZYTvSnTzDOOp8nLLiz4Z0ViqeGoryvVlZKau0CfANSBfP7cWrsaPkTpQf/KcZVLK6AsHCE1S/KB4LssfXGjLlR6ZN+EsW/QJjFv2SD0PD9shYiTIk3cklwVJW/NmQzmrvI5ux99EHU+8zveAYEo2QEnOEOTwpeE9V0qSbR7AwcOLVGDhxMh+GimdkrEQZku7kkmApK/5sSGel4qmhKN+blZWySpsA34B08Tz07BM49OzjqQHVXm2ag/HBIXnaaa9VkRhuMom2w8ejzbDxfBi68oyMlShD0p1cEixlxZ8N6awObLkHB568N1UZE/FYzYF4D3CCAnAWvFQxOBLYeE4OOo6ZhlPHTOPDUPGMjJUoQ9KdXBIsZcWfDemsVDw1FOV7s7JSVmkT4BuQLp4fPXEPPt5yb02iY8uGX6Pd3yxygvOdtmWl7rabq++uiy7jpuO08TP4MHTlGRkrUYakO7kkWMqKPxvSWb33+Cbsf2xTzTtPyh4fCCbtrlN47iupBddJBv0seK6DnhPy0XPCLD4MFc/IWIkyJN3JJcFSVvzZkM5KxVNDUb43KytllTYBvgHp4vnWI0V4+5FipCoGxeOwXL+GkWXZcP0z8rRzRItP01xYoDC+18R89J44mw9DV56RsRJlSLqTS4KlrPizIZ3VG39chzf+uD51SB6xOLxkIhWeh3XbzQ33QD1dy4Lteej745+YT1RN77ZHRTLDdqQ7eYZx1Pk4ZcWfDemsVDw1FOV7s7JSVmkT4BuQLp6vPHQ3Xn5oranDTi2em4Nktb/yNNmVguLpdixWE9rTppLnYcDV83BWXiPVbdcCcHwnO9E9pTv5ieZT+/nKij8b0ln9Y/MavPTgXakBeXQkKfidbdupTPKmemb40tO2TTXNsyfPx8ApC/gw9J1nZKxEGZLu5JJgKSv+bEhnpeKpoSjfm5WVskqbAN+AdPF84f7VeOH3q1MDsuIxeEn/PCfdzPSCZSjtrttBhvmk4yIei2HwNQsxZOpCPgxdeUbGSpQh6U4uCZay4s+GdFbP3bcKz923siYlndlU9xXT/D/4NR2ct4JEn+b9qAecO22R+UTVdLc9KpIZtiPdyTOMo87HKSv+bEhnpeKpoSjfm5WVskqbAN+AdPF8avVteOrO2+BUlZtBUTLkpONvsVOdonAV6gX33U0fz1+VXrrk5xi75Od8GBq2R8ZKlCHpTi4JlrLiz4Z0VtuLV2FHySoMGjbKDKp1h1NgW8H5JFJJO26+7joJ0O67EU+X3n8CXUdejK4jR/NhqHhGxkqUIelOLgmWsuLPhnRWKp4aivK9WVkpq7QJ8A1IF8/dG1di94aVuHT4YDOo6i8OgDLIm2ZZiAVZlTzXTR2kd2m3PTeOzhPy0enyfD4MXXlGxkqUIelOLgmWsuLPhnRWpUUFKC0uxIjTTw1C8iS8IPWcOS4fltJ0vVQ+T6qqacNDt0nz0T1vPh+GimdkrEQZku7kkmApK/5sSGel4qmhKN+blZWySpsA34B48SxZgdKSQgzt4a88ExVl/nY63W2Px1P32SlsDzeMKEmyHY+hV958nD5J77bzvSFLe0p3cknYlRV/NqSzopCdxLNfxza+eFZVmNtD1FzXMUeXqMXonnvwLpSKdNBlo77XLEK/qXpInu8NWdpTupNLwq6s+LMhnZWKp4aifG9WVsoqbQJ8A9LFc2dRAXYVFaB3sPKsrqqAHRzzNAXggtLDMXNV0x+32TCyLZx17WIMmLaYD6Oenno9MzKUmTUk3ckzS6Pupykr/mxIZ0XiubOoEF3btzSDqq4sq6nbbuJ1P4Q3ZTiCYXsxG5brYdD0GzB4xg18GCqekbESZUi6k0uCpaz4syGd1fsv7gF9WjVrYgZFN4nCDSPzheBWkUmxFDb6muvh1IHDcOrZw/gwVDwjYyXKkHQnlwRLWfFnQ1kdHytLM8nzwZ3onurk/BlQVsqKT4DfU9958lmJ6qmCwJ8OZaWs+AT4PVU8+axE9VRB4E+HslJWfAL8niqefFaieqog8KdDWSkrPgF+TxVPPitRPVUQ+NOhrJQVnwC/p4onn5WonioI/OlQVsqKT4DfU8WTz0pUTxUE/nQoK2XFJ8DvqeLJZyWqpwoCfzqUlbLiE+D3VPHksxLVUwWBPx3KSlnxCfB7qnjyWYnqqYLAnw5lpaz4BPg9a/vV/w+woCRTJquOMgAAAABJRU5ErkJggg=="/>
          <p:cNvSpPr>
            <a:spLocks noChangeAspect="1" noChangeArrowheads="1"/>
          </p:cNvSpPr>
          <p:nvPr/>
        </p:nvSpPr>
        <p:spPr bwMode="auto">
          <a:xfrm>
            <a:off x="10084666" y="2837149"/>
            <a:ext cx="238125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99" y="2482694"/>
            <a:ext cx="2335226" cy="3092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751" y="2479851"/>
            <a:ext cx="3561616" cy="314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205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7" name="Google Shape;1657;g284af3a0df3_0_3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>4</a:t>
            </a:fld>
            <a:endParaRPr dirty="0"/>
          </a:p>
        </p:txBody>
      </p:sp>
      <p:sp>
        <p:nvSpPr>
          <p:cNvPr id="1658" name="Google Shape;1658;g284af3a0df3_0_34"/>
          <p:cNvSpPr txBox="1">
            <a:spLocks noGrp="1"/>
          </p:cNvSpPr>
          <p:nvPr>
            <p:ph type="title"/>
          </p:nvPr>
        </p:nvSpPr>
        <p:spPr bwMode="auto">
          <a:xfrm>
            <a:off x="561034" y="4099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dirty="0"/>
              <a:t>Комментарий в программе</a:t>
            </a:r>
            <a:endParaRPr dirty="0"/>
          </a:p>
        </p:txBody>
      </p:sp>
      <p:sp>
        <p:nvSpPr>
          <p:cNvPr id="1659" name="Google Shape;1659;g284af3a0df3_0_34"/>
          <p:cNvSpPr txBox="1">
            <a:spLocks noGrp="1"/>
          </p:cNvSpPr>
          <p:nvPr>
            <p:ph type="body" idx="1"/>
          </p:nvPr>
        </p:nvSpPr>
        <p:spPr bwMode="auto">
          <a:xfrm>
            <a:off x="561034" y="1157597"/>
            <a:ext cx="11206093" cy="16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Для облегчения понимания кода программы часто используются </a:t>
            </a:r>
            <a:r>
              <a:rPr lang="ru-RU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комментарии</a:t>
            </a: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pPr marL="0" lvl="0" indent="0" algn="just">
              <a:buNone/>
              <a:defRPr/>
            </a:pPr>
            <a:r>
              <a:rPr lang="ru-RU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Комментарий</a:t>
            </a:r>
            <a:r>
              <a:rPr lang="ru-RU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— это заметка, которую можно оставить в тексте программы для пояснения команд или назначения переменной. Комментарий не влияет на выполнение программы.</a:t>
            </a:r>
            <a:endParaRPr dirty="0"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1660" name="Google Shape;1660;g284af3a0df3_0_34"/>
          <p:cNvPicPr/>
          <p:nvPr/>
        </p:nvPicPr>
        <p:blipFill>
          <a:blip r:embed="rId2">
            <a:alphaModFix/>
          </a:blip>
          <a:srcRect l="1086" r="1891"/>
          <a:stretch/>
        </p:blipFill>
        <p:spPr bwMode="auto">
          <a:xfrm>
            <a:off x="591323" y="3514162"/>
            <a:ext cx="5581750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1" name="Google Shape;1661;g284af3a0df3_0_34"/>
          <p:cNvSpPr txBox="1"/>
          <p:nvPr/>
        </p:nvSpPr>
        <p:spPr bwMode="auto">
          <a:xfrm>
            <a:off x="6500423" y="3264188"/>
            <a:ext cx="5058000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Комментарий обозначается символом </a:t>
            </a:r>
            <a:r>
              <a:rPr lang="ru-RU" sz="2000" b="1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решётка </a:t>
            </a:r>
            <a:r>
              <a:rPr lang="ru-RU" sz="20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#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Все, что написано на данной строке после решетки, становится комментарием</a:t>
            </a: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TRIK Studio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можно закомментировать строку, на которой находится каретка, комбинацие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й клавиш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ctrl + /</a:t>
            </a:r>
          </a:p>
        </p:txBody>
      </p:sp>
      <p:sp>
        <p:nvSpPr>
          <p:cNvPr id="1662" name="Google Shape;1662;g284af3a0df3_0_34"/>
          <p:cNvSpPr txBox="1"/>
          <p:nvPr/>
        </p:nvSpPr>
        <p:spPr bwMode="auto">
          <a:xfrm>
            <a:off x="591323" y="2923406"/>
            <a:ext cx="5909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ru-RU" sz="2000" b="0" i="1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Пример программы с комментариями</a:t>
            </a:r>
            <a:endParaRPr sz="2000" b="0" i="1" u="sng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0" name="Google Shape;1500;g2588473667d_0_101"/>
          <p:cNvSpPr txBox="1">
            <a:spLocks noGrp="1"/>
          </p:cNvSpPr>
          <p:nvPr>
            <p:ph type="body" idx="1"/>
          </p:nvPr>
        </p:nvSpPr>
        <p:spPr bwMode="auto">
          <a:xfrm>
            <a:off x="570271" y="1034928"/>
            <a:ext cx="96033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Разберем, как начать программировать на языке </a:t>
            </a:r>
            <a:r>
              <a:rPr lang="ru-RU" b="1" i="1" dirty="0"/>
              <a:t>Python</a:t>
            </a:r>
            <a:r>
              <a:rPr lang="ru-RU" dirty="0"/>
              <a:t> в </a:t>
            </a:r>
            <a:r>
              <a:rPr lang="ru-RU" b="1" i="1" dirty="0"/>
              <a:t>TRIK Studio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1501" name="Google Shape;1501;g2588473667d_0_101"/>
          <p:cNvSpPr txBox="1">
            <a:spLocks noGrp="1"/>
          </p:cNvSpPr>
          <p:nvPr>
            <p:ph type="title"/>
          </p:nvPr>
        </p:nvSpPr>
        <p:spPr bwMode="auto">
          <a:xfrm>
            <a:off x="570271" y="419089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02" name="Google Shape;1502;g2588473667d_0_10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71870" y="1632126"/>
            <a:ext cx="6034501" cy="42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3" name="Google Shape;1503;g2588473667d_0_101"/>
          <p:cNvSpPr txBox="1"/>
          <p:nvPr/>
        </p:nvSpPr>
        <p:spPr bwMode="auto">
          <a:xfrm>
            <a:off x="7187500" y="2708775"/>
            <a:ext cx="4218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Шаг 1. </a:t>
            </a: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/>
            </a:pPr>
            <a:r>
              <a:rPr lang="ru-RU" sz="2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Откройте TRIK Studio и создайте новый проект</a:t>
            </a:r>
            <a:endParaRPr sz="2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04" name="Google Shape;1504;g2588473667d_0_101"/>
          <p:cNvSpPr/>
          <p:nvPr/>
        </p:nvSpPr>
        <p:spPr bwMode="auto">
          <a:xfrm>
            <a:off x="2956625" y="4974425"/>
            <a:ext cx="1176599" cy="9012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0" name="Google Shape;1510;g25dc5a2920d_0_15"/>
          <p:cNvSpPr txBox="1">
            <a:spLocks noGrp="1"/>
          </p:cNvSpPr>
          <p:nvPr>
            <p:ph type="body" idx="1"/>
          </p:nvPr>
        </p:nvSpPr>
        <p:spPr bwMode="auto">
          <a:xfrm>
            <a:off x="7928575" y="2116875"/>
            <a:ext cx="3213000" cy="3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2.</a:t>
            </a:r>
            <a:r>
              <a:rPr lang="ru-RU" dirty="0"/>
              <a:t> </a:t>
            </a:r>
            <a:endParaRPr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Напишите программу, содержащую только блоки </a:t>
            </a:r>
            <a:r>
              <a:rPr lang="ru-RU" b="1" i="1" dirty="0"/>
              <a:t>Начало</a:t>
            </a:r>
            <a:r>
              <a:rPr lang="ru-RU" dirty="0"/>
              <a:t> и </a:t>
            </a:r>
            <a:r>
              <a:rPr lang="ru-RU" b="1" i="1" dirty="0"/>
              <a:t>Конец.</a:t>
            </a:r>
            <a:endParaRPr b="1" i="1" dirty="0"/>
          </a:p>
        </p:txBody>
      </p:sp>
      <p:sp>
        <p:nvSpPr>
          <p:cNvPr id="1511" name="Google Shape;1511;g25dc5a2920d_0_15"/>
          <p:cNvSpPr txBox="1">
            <a:spLocks noGrp="1"/>
          </p:cNvSpPr>
          <p:nvPr>
            <p:ph type="title"/>
          </p:nvPr>
        </p:nvSpPr>
        <p:spPr bwMode="auto">
          <a:xfrm>
            <a:off x="570271" y="414036"/>
            <a:ext cx="9070754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12" name="Google Shape;1512;g25dc5a2920d_0_1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0271" y="1367800"/>
            <a:ext cx="6851950" cy="436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8" name="Google Shape;1518;g25dc5a2920d_0_8"/>
          <p:cNvSpPr txBox="1">
            <a:spLocks noGrp="1"/>
          </p:cNvSpPr>
          <p:nvPr>
            <p:ph type="body" idx="1"/>
          </p:nvPr>
        </p:nvSpPr>
        <p:spPr bwMode="auto">
          <a:xfrm>
            <a:off x="7503750" y="1546400"/>
            <a:ext cx="4248300" cy="51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3. </a:t>
            </a:r>
            <a:endParaRPr b="1"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Переключитесь в режим работы с реальным роботом и выберите </a:t>
            </a:r>
            <a:r>
              <a:rPr lang="ru-RU" b="1" i="1" dirty="0"/>
              <a:t>Генерация Python</a:t>
            </a:r>
            <a:endParaRPr b="1" i="1"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endParaRPr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4.</a:t>
            </a:r>
            <a:endParaRPr b="1" dirty="0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Нажмите кнопку </a:t>
            </a:r>
            <a:r>
              <a:rPr lang="ru-RU" b="1" i="1" dirty="0"/>
              <a:t>Генерировать код </a:t>
            </a:r>
            <a:r>
              <a:rPr lang="ru-RU" dirty="0"/>
              <a:t>на текстовом языке программирования</a:t>
            </a:r>
            <a:endParaRPr dirty="0"/>
          </a:p>
        </p:txBody>
      </p:sp>
      <p:sp>
        <p:nvSpPr>
          <p:cNvPr id="1519" name="Google Shape;1519;g25dc5a2920d_0_8"/>
          <p:cNvSpPr txBox="1">
            <a:spLocks noGrp="1"/>
          </p:cNvSpPr>
          <p:nvPr>
            <p:ph type="title"/>
          </p:nvPr>
        </p:nvSpPr>
        <p:spPr bwMode="auto">
          <a:xfrm>
            <a:off x="569510" y="41576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20" name="Google Shape;1520;g25dc5a2920d_0_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8125" y="2545752"/>
            <a:ext cx="6337899" cy="1659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Google Shape;1521;g25dc5a2920d_0_8"/>
          <p:cNvSpPr/>
          <p:nvPr/>
        </p:nvSpPr>
        <p:spPr bwMode="auto">
          <a:xfrm>
            <a:off x="4146175" y="2817000"/>
            <a:ext cx="638700" cy="6120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22" name="Google Shape;1522;g25dc5a2920d_0_8"/>
          <p:cNvSpPr txBox="1"/>
          <p:nvPr/>
        </p:nvSpPr>
        <p:spPr bwMode="auto">
          <a:xfrm>
            <a:off x="4582125" y="2020225"/>
            <a:ext cx="185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400" b="1" i="0" u="none" strike="noStrike" cap="none" dirty="0">
                <a:solidFill>
                  <a:srgbClr val="CC0000"/>
                </a:solidFill>
                <a:latin typeface="Arial"/>
                <a:ea typeface="Arial"/>
                <a:cs typeface="Arial"/>
              </a:rPr>
              <a:t>Генерировать код</a:t>
            </a:r>
            <a:endParaRPr sz="1400" b="1" i="0" u="none" strike="noStrike" cap="none" dirty="0">
              <a:solidFill>
                <a:srgbClr val="CC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523" name="Google Shape;1523;g25dc5a2920d_0_8"/>
          <p:cNvCxnSpPr>
            <a:cxnSpLocks/>
            <a:endCxn id="1521" idx="7"/>
          </p:cNvCxnSpPr>
          <p:nvPr/>
        </p:nvCxnSpPr>
        <p:spPr bwMode="auto">
          <a:xfrm flipH="1">
            <a:off x="4691340" y="2359725"/>
            <a:ext cx="651600" cy="5469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9" name="Google Shape;1529;g284ea06005a_0_106"/>
          <p:cNvSpPr txBox="1">
            <a:spLocks noGrp="1"/>
          </p:cNvSpPr>
          <p:nvPr>
            <p:ph type="body" idx="1"/>
          </p:nvPr>
        </p:nvSpPr>
        <p:spPr bwMode="auto">
          <a:xfrm>
            <a:off x="6627147" y="1491029"/>
            <a:ext cx="5121507" cy="4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 dirty="0"/>
              <a:t>Шаг 5.</a:t>
            </a:r>
            <a:endParaRPr b="1"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В редакторе откроется </a:t>
            </a:r>
            <a:r>
              <a:rPr lang="ru-RU" b="1" dirty="0"/>
              <a:t>новая вкладка с кодом.</a:t>
            </a:r>
            <a:r>
              <a:rPr lang="ru-RU" dirty="0"/>
              <a:t> Переключитесь на вкладку с программой.</a:t>
            </a:r>
            <a:endParaRPr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Здесь </a:t>
            </a:r>
            <a:r>
              <a:rPr lang="ru-RU" dirty="0" smtClean="0"/>
              <a:t>будет код </a:t>
            </a:r>
            <a:r>
              <a:rPr lang="ru-RU" dirty="0"/>
              <a:t>на языке</a:t>
            </a:r>
            <a:r>
              <a:rPr lang="ru-RU" b="1" dirty="0"/>
              <a:t> </a:t>
            </a:r>
            <a:r>
              <a:rPr lang="en-US" b="1" dirty="0" smtClean="0"/>
              <a:t>P</a:t>
            </a:r>
            <a:r>
              <a:rPr lang="ru-RU" b="1" dirty="0" smtClean="0"/>
              <a:t>ython</a:t>
            </a:r>
            <a:r>
              <a:rPr lang="ru-RU" dirty="0"/>
              <a:t>, который соответствует диаграмме.</a:t>
            </a:r>
            <a:endParaRPr dirty="0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Если </a:t>
            </a:r>
            <a:r>
              <a:rPr lang="ru-RU" dirty="0" smtClean="0"/>
              <a:t>хотите писать </a:t>
            </a:r>
            <a:r>
              <a:rPr lang="ru-RU" dirty="0"/>
              <a:t>код самостоятельно, всю программу можно удалить. </a:t>
            </a:r>
            <a:endParaRPr dirty="0"/>
          </a:p>
        </p:txBody>
      </p:sp>
      <p:sp>
        <p:nvSpPr>
          <p:cNvPr id="1530" name="Google Shape;1530;g284ea06005a_0_106"/>
          <p:cNvSpPr txBox="1">
            <a:spLocks noGrp="1"/>
          </p:cNvSpPr>
          <p:nvPr>
            <p:ph type="title"/>
          </p:nvPr>
        </p:nvSpPr>
        <p:spPr bwMode="auto">
          <a:xfrm>
            <a:off x="561035" y="414037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31" name="Google Shape;1531;g284ea06005a_0_10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70271" y="1491029"/>
            <a:ext cx="5621749" cy="362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532" name="Google Shape;1532;g284ea06005a_0_106"/>
          <p:cNvSpPr/>
          <p:nvPr/>
        </p:nvSpPr>
        <p:spPr bwMode="auto">
          <a:xfrm>
            <a:off x="2266775" y="2163554"/>
            <a:ext cx="1039200" cy="279300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" name="Google Shape;1538;g25dc5a2920d_0_26"/>
          <p:cNvSpPr txBox="1">
            <a:spLocks noGrp="1"/>
          </p:cNvSpPr>
          <p:nvPr>
            <p:ph type="body" idx="1"/>
          </p:nvPr>
        </p:nvSpPr>
        <p:spPr bwMode="auto">
          <a:xfrm>
            <a:off x="6207029" y="1313382"/>
            <a:ext cx="5880195" cy="3983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  <a:defRPr/>
            </a:pPr>
            <a:r>
              <a:rPr lang="ru-RU" dirty="0"/>
              <a:t>В первых строках программы </a:t>
            </a:r>
            <a:r>
              <a:rPr lang="ru-RU" dirty="0" smtClean="0"/>
              <a:t>—</a:t>
            </a:r>
            <a:r>
              <a:rPr lang="en-US" dirty="0" smtClean="0"/>
              <a:t> </a:t>
            </a:r>
            <a:r>
              <a:rPr lang="ru-RU" dirty="0" smtClean="0"/>
              <a:t>подключенные </a:t>
            </a:r>
            <a:r>
              <a:rPr lang="ru-RU" dirty="0"/>
              <a:t>библиотеки. </a:t>
            </a:r>
            <a:endParaRPr dirty="0"/>
          </a:p>
          <a:p>
            <a:pPr marL="0" lv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В библиотеках описаны </a:t>
            </a:r>
            <a:r>
              <a:rPr lang="ru-RU" b="1" dirty="0"/>
              <a:t>дополнительные функции, которых нет в </a:t>
            </a:r>
            <a:r>
              <a:rPr lang="en-US" b="1" dirty="0" smtClean="0"/>
              <a:t>P</a:t>
            </a:r>
            <a:r>
              <a:rPr lang="ru-RU" b="1" dirty="0" smtClean="0"/>
              <a:t>ytho</a:t>
            </a:r>
            <a:r>
              <a:rPr lang="en-US" b="1" dirty="0"/>
              <a:t>n</a:t>
            </a:r>
            <a:r>
              <a:rPr lang="ru-RU" b="1" dirty="0"/>
              <a:t> по умолчанию</a:t>
            </a:r>
            <a:r>
              <a:rPr lang="ru-RU" dirty="0"/>
              <a:t>.</a:t>
            </a:r>
            <a:endParaRPr dirty="0"/>
          </a:p>
          <a:p>
            <a:pPr marL="0" lvl="0" indent="0">
              <a:buNone/>
              <a:defRPr/>
            </a:pPr>
            <a:r>
              <a:rPr lang="ru-RU" dirty="0"/>
              <a:t>Например, для использования математических функций требуется библиотека </a:t>
            </a:r>
            <a:r>
              <a:rPr lang="ru-RU" b="1" dirty="0"/>
              <a:t>math</a:t>
            </a:r>
            <a:r>
              <a:rPr lang="ru-RU" dirty="0"/>
              <a:t>, а для генерации псевдослучайных чисел </a:t>
            </a:r>
            <a:r>
              <a:rPr lang="ru-RU" dirty="0" smtClean="0"/>
              <a:t>— </a:t>
            </a:r>
            <a:r>
              <a:rPr lang="ru-RU" b="1" dirty="0"/>
              <a:t>random</a:t>
            </a:r>
            <a:r>
              <a:rPr lang="ru-RU" dirty="0"/>
              <a:t>.</a:t>
            </a:r>
            <a:endParaRPr dirty="0"/>
          </a:p>
          <a:p>
            <a:pPr marL="0" lv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dirty="0"/>
              <a:t>Для рассмотренных в этом руководстве примеров библиотеки не требуются, поэтому эти строки можно удалить. </a:t>
            </a:r>
            <a:endParaRPr dirty="0"/>
          </a:p>
        </p:txBody>
      </p:sp>
      <p:sp>
        <p:nvSpPr>
          <p:cNvPr id="1539" name="Google Shape;1539;g25dc5a2920d_0_26"/>
          <p:cNvSpPr txBox="1">
            <a:spLocks noGrp="1"/>
          </p:cNvSpPr>
          <p:nvPr>
            <p:ph type="title"/>
          </p:nvPr>
        </p:nvSpPr>
        <p:spPr bwMode="auto">
          <a:xfrm>
            <a:off x="559611" y="41403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pPr>
            <a:r>
              <a:rPr lang="ru-RU" dirty="0"/>
              <a:t>Python в TRIK Studio</a:t>
            </a:r>
            <a:endParaRPr dirty="0"/>
          </a:p>
        </p:txBody>
      </p:sp>
      <p:pic>
        <p:nvPicPr>
          <p:cNvPr id="1540" name="Google Shape;1540;g25dc5a2920d_0_26"/>
          <p:cNvPicPr/>
          <p:nvPr/>
        </p:nvPicPr>
        <p:blipFill>
          <a:blip r:embed="rId2">
            <a:alphaModFix/>
          </a:blip>
          <a:srcRect t="18056" r="30045" b="4578"/>
          <a:stretch/>
        </p:blipFill>
        <p:spPr bwMode="auto">
          <a:xfrm>
            <a:off x="550375" y="1313382"/>
            <a:ext cx="5592000" cy="3983222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g25dc5a2920d_0_26"/>
          <p:cNvSpPr/>
          <p:nvPr/>
        </p:nvSpPr>
        <p:spPr bwMode="auto">
          <a:xfrm>
            <a:off x="1247673" y="1649879"/>
            <a:ext cx="1458582" cy="843939"/>
          </a:xfrm>
          <a:prstGeom prst="ellipse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1395</Words>
  <Application>Microsoft Office PowerPoint</Application>
  <DocSecurity>0</DocSecurity>
  <PresentationFormat>Широкоэкранный</PresentationFormat>
  <Paragraphs>213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Verdana</vt:lpstr>
      <vt:lpstr>Calibri</vt:lpstr>
      <vt:lpstr>Arial</vt:lpstr>
      <vt:lpstr>Times New Roman</vt:lpstr>
      <vt:lpstr>Office Theme</vt:lpstr>
      <vt:lpstr>Office Theme</vt:lpstr>
      <vt:lpstr>Office Theme</vt:lpstr>
      <vt:lpstr>Презентация PowerPoint</vt:lpstr>
      <vt:lpstr>Текстовое программирование</vt:lpstr>
      <vt:lpstr>Текстовое программирование</vt:lpstr>
      <vt:lpstr>Комментарий в программе</vt:lpstr>
      <vt:lpstr>Python в TRIK Studio</vt:lpstr>
      <vt:lpstr>Python в TRIK Studio</vt:lpstr>
      <vt:lpstr>Python в TRIK Studio</vt:lpstr>
      <vt:lpstr>Python в TRIK Studio</vt:lpstr>
      <vt:lpstr>Python в TRIK Studio</vt:lpstr>
      <vt:lpstr>Python в TRIK Studio</vt:lpstr>
      <vt:lpstr>Python в TRIK Studio</vt:lpstr>
      <vt:lpstr>Python в TRIK Studio</vt:lpstr>
      <vt:lpstr>Объектно-ориентированное программирование</vt:lpstr>
      <vt:lpstr>Обращение к подключенным устройствам</vt:lpstr>
      <vt:lpstr>Класс motor</vt:lpstr>
      <vt:lpstr>Класс motor</vt:lpstr>
      <vt:lpstr>Класс display</vt:lpstr>
      <vt:lpstr>Класс sensor</vt:lpstr>
      <vt:lpstr>Класс encoder</vt:lpstr>
      <vt:lpstr>Остановка устройств робота</vt:lpstr>
      <vt:lpstr>Ожидание</vt:lpstr>
      <vt:lpstr>Примеры программ</vt:lpstr>
      <vt:lpstr>Примеры программ</vt:lpstr>
      <vt:lpstr>Справочный центр ТРИК</vt:lpstr>
      <vt:lpstr>Пример around the corner</vt:lpstr>
      <vt:lpstr>Пример around the corner</vt:lpstr>
      <vt:lpstr>Условный оператор</vt:lpstr>
      <vt:lpstr>Пример: условный оператор</vt:lpstr>
      <vt:lpstr>Цикл с условием</vt:lpstr>
      <vt:lpstr>Пример: цикл</vt:lpstr>
      <vt:lpstr>Движение по энкодеру на python</vt:lpstr>
      <vt:lpstr>Пример around the corner encoder</vt:lpstr>
      <vt:lpstr>Пример around the corner encoder</vt:lpstr>
      <vt:lpstr>Задания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cp:lastModifiedBy>Anton</cp:lastModifiedBy>
  <cp:revision>51</cp:revision>
  <dcterms:created xsi:type="dcterms:W3CDTF">2019-08-14T07:24:59Z</dcterms:created>
  <dcterms:modified xsi:type="dcterms:W3CDTF">2024-09-12T12:50:43Z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