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27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theme/theme2.xml" ContentType="application/vnd.openxmlformats-officedocument.theme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Masters/slideMaster3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trictFirstAndLastChars="0">
  <p:sldMasterIdLst>
    <p:sldMasterId id="2147483648" r:id="rId1"/>
    <p:sldMasterId id="2147483650" r:id="rId2"/>
    <p:sldMasterId id="2147483652" r:id="rId3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2000" cy="6858000"/>
  <p:notesSz cx="12192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3" d="100"/>
          <a:sy n="83" d="100"/>
        </p:scale>
        <p:origin x="600" y="67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theme" Target="theme/theme1.xml"/><Relationship Id="rId5" Type="http://schemas.openxmlformats.org/officeDocument/2006/relationships/theme" Target="theme/theme2.xml"/><Relationship Id="rId6" Type="http://schemas.openxmlformats.org/officeDocument/2006/relationships/theme" Target="theme/theme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presProps" Target="presProps.xml" /><Relationship Id="rId43" Type="http://schemas.openxmlformats.org/officeDocument/2006/relationships/tableStyles" Target="tableStyles.xml" /><Relationship Id="rId4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Relationship Id="rId6" Type="http://schemas.openxmlformats.org/officeDocument/2006/relationships/hyperlink" Target="mailto:support@trikset.com" TargetMode="External"/><Relationship Id="rId7" Type="http://schemas.openxmlformats.org/officeDocument/2006/relationships/hyperlink" Target="https://help.trikset.com/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rikset.com/" TargetMode="External"/><Relationship Id="rId10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2024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3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2024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574766" y="360000"/>
            <a:ext cx="9065674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574766" y="376920"/>
            <a:ext cx="9066033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КиберТех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</a:t>
            </a: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2024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803660" y="166572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9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5597614" y="4594774"/>
            <a:ext cx="2390066" cy="134441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 bwMode="auto">
          <a:xfrm>
            <a:off x="1724436" y="1556792"/>
            <a:ext cx="8265600" cy="123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</a:rPr>
              <a:t>Следование по маршруту</a:t>
            </a:r>
            <a:endParaRPr sz="3600" b="0" i="0" u="none" strike="noStrike" cap="none">
              <a:solidFill>
                <a:srgbClr val="000000"/>
              </a:solidFill>
              <a:latin typeface="Verdana"/>
              <a:ea typeface="Verdana"/>
            </a:endParaRPr>
          </a:p>
        </p:txBody>
      </p:sp>
      <p:sp>
        <p:nvSpPr>
          <p:cNvPr id="135" name="Google Shape;135;p1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6655" y="1963963"/>
            <a:ext cx="11715345" cy="33027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683490" y="381089"/>
            <a:ext cx="8302513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линии</a:t>
            </a:r>
            <a:r>
              <a:rPr lang="en-US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.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Программа</a:t>
            </a:r>
            <a:r>
              <a:rPr lang="en-US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</a:t>
            </a:r>
            <a:endParaRPr lang="ru-RU" sz="3200">
              <a:latin typeface="Verdana"/>
              <a:ea typeface="Verdana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923474" y="1749358"/>
            <a:ext cx="7129096" cy="35173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 bwMode="auto">
          <a:xfrm>
            <a:off x="7910738" y="4601183"/>
            <a:ext cx="2149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0000"/>
                </a:solidFill>
                <a:latin typeface="Calibri"/>
                <a:cs typeface="Calibri"/>
              </a:rPr>
              <a:t>Регулятор</a:t>
            </a:r>
            <a:endParaRPr lang="ru-RU" sz="2800" b="1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ustomShape 3"/>
          <p:cNvSpPr/>
          <p:nvPr/>
        </p:nvSpPr>
        <p:spPr bwMode="auto">
          <a:xfrm>
            <a:off x="775855" y="2631836"/>
            <a:ext cx="8056417" cy="230961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1800" b="1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Детектирование (определение) линии:</a:t>
            </a:r>
            <a:br>
              <a:rPr lang="ru-RU" sz="18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</a:br>
            <a:r>
              <a:rPr lang="ru-RU" sz="18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На контроллере ТРИК в режиме сенсора линии на дисплее отображается кроме видео 4 вертикальных полосы (убедитесь, что камера правильно ориентирована).</a:t>
            </a:r>
            <a:endParaRPr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ru-RU" sz="18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Наведите камеру на линию таким образом, чтобы последняя оказалась между полосами (в своеобразном коридоре).</a:t>
            </a:r>
            <a:endParaRPr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defRPr/>
            </a:pPr>
            <a:endParaRPr sz="2200">
              <a:latin typeface="Calibri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053944" y="1219200"/>
            <a:ext cx="2907046" cy="22392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53944" y="3721586"/>
            <a:ext cx="2907046" cy="2260102"/>
          </a:xfrm>
          <a:prstGeom prst="rect">
            <a:avLst/>
          </a:prstGeom>
        </p:spPr>
      </p:pic>
      <p:sp>
        <p:nvSpPr>
          <p:cNvPr id="7" name="CustomShape 4"/>
          <p:cNvSpPr/>
          <p:nvPr/>
        </p:nvSpPr>
        <p:spPr bwMode="auto">
          <a:xfrm flipH="0" flipV="0">
            <a:off x="775854" y="4386867"/>
            <a:ext cx="7982526" cy="173770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18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Добавляем кнопку, чтобы камера на роботе успела включиться прежде, чем начать распознавание линии.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18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Нажмите на кнопку, использующуюся в алгоритме (вверх) для детектирования. Распознанный объект окрасится в ярко-жёлтый цвет.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1800">
                <a:solidFill>
                  <a:schemeClr val="tx1"/>
                </a:solidFill>
                <a:latin typeface="Calibri"/>
                <a:cs typeface="Calibri"/>
              </a:rPr>
              <a:t>Вторая кнопка нужна, чтобы программа не продолжала работать пока робот правильно не распознает линию.</a:t>
            </a:r>
            <a:endParaRPr sz="180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49744" y="1146148"/>
            <a:ext cx="7982527" cy="1485688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</p:pic>
      <p:sp>
        <p:nvSpPr>
          <p:cNvPr id="6742277" name="Прямоугольник 1"/>
          <p:cNvSpPr/>
          <p:nvPr/>
        </p:nvSpPr>
        <p:spPr bwMode="auto">
          <a:xfrm>
            <a:off x="683490" y="381089"/>
            <a:ext cx="8302873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линии</a:t>
            </a:r>
            <a:r>
              <a:rPr lang="en-US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.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Программа</a:t>
            </a:r>
            <a:r>
              <a:rPr lang="en-US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</a:t>
            </a:r>
            <a:endParaRPr lang="ru-RU" sz="3200">
              <a:latin typeface="Verdana"/>
              <a:ea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50576" y="2897692"/>
            <a:ext cx="10991157" cy="3337738"/>
          </a:xfrm>
          <a:prstGeom prst="rect">
            <a:avLst/>
          </a:prstGeom>
        </p:spPr>
      </p:pic>
      <p:sp>
        <p:nvSpPr>
          <p:cNvPr id="4" name="CustomShape 3"/>
          <p:cNvSpPr/>
          <p:nvPr/>
        </p:nvSpPr>
        <p:spPr bwMode="auto">
          <a:xfrm>
            <a:off x="609600" y="1079687"/>
            <a:ext cx="10658689" cy="36512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В основной программе используем пропорциональный регулятор</a:t>
            </a:r>
            <a:endParaRPr lang="en-US" sz="2400">
              <a:solidFill>
                <a:schemeClr val="tx1"/>
              </a:solidFill>
              <a:latin typeface="Calibri"/>
              <a:ea typeface="DejaVu Sans"/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ru-RU" sz="2000">
                <a:solidFill>
                  <a:srgbClr val="4D5B6B"/>
                </a:solidFill>
                <a:latin typeface="Calibri"/>
                <a:ea typeface="DejaVu Sans"/>
                <a:cs typeface="Calibri"/>
              </a:rPr>
              <a:t> 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CustomShape 3"/>
          <p:cNvSpPr/>
          <p:nvPr/>
        </p:nvSpPr>
        <p:spPr bwMode="auto">
          <a:xfrm>
            <a:off x="609600" y="1589423"/>
            <a:ext cx="10744200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В </a:t>
            </a: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блок «Датчик линии в переменную», </a:t>
            </a: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записывается </a:t>
            </a: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показание отклонения объекта от центра экрана по оси Х (от -100 до 100) в переменную, указанную в </a:t>
            </a: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свойствах, что соответствует отклонению от желаемого значения.</a:t>
            </a:r>
            <a:endParaRPr sz="2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828554" y="4673369"/>
            <a:ext cx="3825181" cy="14593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9116119" y="4673369"/>
            <a:ext cx="1967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 b="1">
                <a:solidFill>
                  <a:srgbClr val="FF0000"/>
                </a:solidFill>
                <a:latin typeface="Calibri"/>
                <a:cs typeface="Calibri"/>
              </a:rPr>
              <a:t>Регулятор</a:t>
            </a:r>
            <a:endParaRPr lang="ru-RU" sz="18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409817250" name="Прямоугольник 1"/>
          <p:cNvSpPr/>
          <p:nvPr/>
        </p:nvSpPr>
        <p:spPr bwMode="auto">
          <a:xfrm>
            <a:off x="683490" y="381089"/>
            <a:ext cx="8305033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линии</a:t>
            </a:r>
            <a:r>
              <a:rPr lang="en-US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.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Камера</a:t>
            </a:r>
            <a:endParaRPr lang="ru-RU" sz="3200">
              <a:latin typeface="Verdana"/>
              <a:ea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/>
          <p:nvPr/>
        </p:nvSpPr>
        <p:spPr bwMode="auto">
          <a:xfrm>
            <a:off x="581891" y="1026111"/>
            <a:ext cx="10515675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Робот ТРИК может использовать для езды по линии режим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edge 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для 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видеомодуля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 и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usb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камеры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 В этом режиме камера вместо полной линии определяет только её границы.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Как включить режим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edge-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сенсора:</a:t>
            </a:r>
            <a:endParaRPr/>
          </a:p>
          <a:p>
            <a:pPr marL="342900" indent="-342900">
              <a:lnSpc>
                <a:spcPct val="100000"/>
              </a:lnSpc>
              <a:buAutoNum type="arabicParenR"/>
              <a:defRPr/>
            </a:pP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Открыть стороннюю утилиту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WinSCP</a:t>
            </a:r>
            <a:endParaRPr lang="en-US" sz="160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AutoNum type="arabicParenR"/>
              <a:defRPr/>
            </a:pP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В папке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TRIK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 найти файл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system-config.xml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 и открыть его</a:t>
            </a:r>
            <a:endParaRPr lang="en-US" sz="160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AutoNum type="arabicParenR"/>
              <a:defRPr/>
            </a:pP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Найти строчку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 &lt;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lineSensor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 script = “/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etc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init.d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/line-sensor-ov7670”…</a:t>
            </a:r>
            <a:endParaRPr/>
          </a:p>
          <a:p>
            <a:pPr marL="342900" indent="-342900">
              <a:buAutoNum type="arabicParenR"/>
              <a:defRPr/>
            </a:pP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Изменяем строчку на 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&lt;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lineSensor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 script = “/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etc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/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init.d</a:t>
            </a:r>
            <a:r>
              <a:rPr lang="en-US" sz="1600">
                <a:solidFill>
                  <a:schemeClr val="tx1"/>
                </a:solidFill>
                <a:latin typeface="Calibri"/>
                <a:cs typeface="Calibri"/>
              </a:rPr>
              <a:t>/edge-line-sensor-ov7670”… </a:t>
            </a:r>
            <a:r>
              <a:rPr lang="ru-RU" sz="1600">
                <a:solidFill>
                  <a:schemeClr val="tx1"/>
                </a:solidFill>
                <a:latin typeface="Calibri"/>
                <a:cs typeface="Calibri"/>
              </a:rPr>
              <a:t>и перезагружаем контроллер.</a:t>
            </a:r>
            <a:endParaRPr lang="en-US" sz="160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AutoNum type="arabicParenR"/>
              <a:defRPr/>
            </a:pPr>
            <a:endParaRPr lang="ru-RU" sz="180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9673" y="2999545"/>
            <a:ext cx="3701649" cy="30650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431322" y="2879125"/>
            <a:ext cx="2785641" cy="33059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25492" y="2999545"/>
            <a:ext cx="5667744" cy="3279767"/>
          </a:xfrm>
          <a:prstGeom prst="rect">
            <a:avLst/>
          </a:prstGeom>
        </p:spPr>
      </p:pic>
      <p:sp>
        <p:nvSpPr>
          <p:cNvPr id="767684191" name="Прямоугольник 1"/>
          <p:cNvSpPr/>
          <p:nvPr/>
        </p:nvSpPr>
        <p:spPr bwMode="auto">
          <a:xfrm>
            <a:off x="683490" y="381089"/>
            <a:ext cx="8307193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линии</a:t>
            </a:r>
            <a:r>
              <a:rPr lang="en-US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.</a:t>
            </a: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 Edge-sensor</a:t>
            </a:r>
            <a:endParaRPr lang="ru-RU" sz="3200">
              <a:latin typeface="Verdana"/>
              <a:ea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/>
          <p:nvPr/>
        </p:nvSpPr>
        <p:spPr bwMode="auto">
          <a:xfrm flipH="0" flipV="0">
            <a:off x="549176" y="1072185"/>
            <a:ext cx="10515674" cy="1947238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defRPr/>
            </a:pPr>
            <a:r>
              <a:rPr lang="ru-RU" sz="2400">
                <a:latin typeface="Calibri"/>
                <a:cs typeface="Calibri"/>
              </a:rPr>
              <a:t>Еще один способ навигации – движение вдоль статичных объектов. Самым распространенным статичным объектом является стена</a:t>
            </a:r>
            <a:endParaRPr/>
          </a:p>
          <a:p>
            <a:pPr>
              <a:defRPr/>
            </a:pPr>
            <a:r>
              <a:rPr lang="ru-RU" sz="2400">
                <a:latin typeface="Calibri"/>
                <a:cs typeface="Calibri"/>
              </a:rPr>
              <a:t>Такой метод навигации позволяет роботу опираться на физическую структуру окружающей среды. Стены служат надежной опорой, позволяя роботу точнее и безопаснее перемещаться. </a:t>
            </a:r>
            <a:endParaRPr lang="ru-RU" sz="2400">
              <a:latin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665016" y="371944"/>
            <a:ext cx="727825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вдоль стены</a:t>
            </a:r>
            <a:endParaRPr lang="ru-RU" sz="36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24034" y="3532825"/>
            <a:ext cx="4860984" cy="2735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ustomShape 3"/>
          <p:cNvSpPr/>
          <p:nvPr/>
        </p:nvSpPr>
        <p:spPr bwMode="auto">
          <a:xfrm>
            <a:off x="838125" y="1079687"/>
            <a:ext cx="10430164" cy="36512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Для движения вдоль стены в качестве контрольных устройств можно использовать инфракрасный датчик расстояния, УЗ-датчик расстояния или </a:t>
            </a:r>
            <a:r>
              <a:rPr lang="ru-RU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Лидар</a:t>
            </a:r>
            <a:r>
              <a:rPr lang="en-US" sz="2400">
                <a:solidFill>
                  <a:schemeClr val="tx1"/>
                </a:solidFill>
                <a:latin typeface="Calibri"/>
                <a:ea typeface="DejaVu Sans"/>
                <a:cs typeface="Calibri"/>
              </a:rPr>
              <a:t>.</a:t>
            </a:r>
            <a:endParaRPr lang="en-US" sz="2400">
              <a:solidFill>
                <a:schemeClr val="tx1"/>
              </a:solidFill>
              <a:latin typeface="Calibri"/>
              <a:ea typeface="DejaVu Sans"/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ru-RU" sz="2000">
                <a:solidFill>
                  <a:srgbClr val="4D5B6B"/>
                </a:solidFill>
                <a:latin typeface="Calibri"/>
                <a:ea typeface="DejaVu Sans"/>
                <a:cs typeface="Calibri"/>
              </a:rPr>
              <a:t> 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85674" y="2109206"/>
            <a:ext cx="7980363" cy="3794526"/>
          </a:xfrm>
          <a:prstGeom prst="rect">
            <a:avLst/>
          </a:prstGeom>
        </p:spPr>
      </p:pic>
      <p:sp>
        <p:nvSpPr>
          <p:cNvPr id="1381280392" name="Прямоугольник 2"/>
          <p:cNvSpPr/>
          <p:nvPr/>
        </p:nvSpPr>
        <p:spPr bwMode="auto">
          <a:xfrm>
            <a:off x="665015" y="371943"/>
            <a:ext cx="7278615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вдоль стены</a:t>
            </a:r>
            <a:endParaRPr lang="ru-RU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89527" y="2597823"/>
            <a:ext cx="11133205" cy="3271368"/>
          </a:xfrm>
          <a:prstGeom prst="rect">
            <a:avLst/>
          </a:prstGeom>
        </p:spPr>
      </p:pic>
      <p:sp>
        <p:nvSpPr>
          <p:cNvPr id="5" name="CustomShape 3"/>
          <p:cNvSpPr/>
          <p:nvPr/>
        </p:nvSpPr>
        <p:spPr bwMode="auto">
          <a:xfrm>
            <a:off x="597980" y="1059104"/>
            <a:ext cx="10515675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2000">
                <a:solidFill>
                  <a:schemeClr val="tx1"/>
                </a:solidFill>
                <a:latin typeface="Calibri"/>
                <a:cs typeface="Calibri"/>
              </a:rPr>
              <a:t>Программа, использующая пропорциональный регулятор для движения вдоль стены.</a:t>
            </a:r>
            <a:endParaRPr/>
          </a:p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Calibri"/>
                <a:cs typeface="Calibri"/>
              </a:rPr>
              <a:t>ИК-датчик расстояния подключен к порту </a:t>
            </a:r>
            <a:r>
              <a:rPr lang="en-US" sz="2000">
                <a:solidFill>
                  <a:schemeClr val="tx1"/>
                </a:solidFill>
                <a:latin typeface="Calibri"/>
                <a:cs typeface="Calibri"/>
              </a:rPr>
              <a:t>A1</a:t>
            </a:r>
            <a:endParaRPr lang="ru-RU" sz="20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ru-RU" sz="2000">
                <a:solidFill>
                  <a:schemeClr val="tx1"/>
                </a:solidFill>
                <a:latin typeface="Calibri"/>
                <a:cs typeface="Calibri"/>
              </a:rPr>
              <a:t>Робот должен двигаться параллельно стене на расстоянии </a:t>
            </a:r>
            <a:r>
              <a:rPr lang="en-US" sz="2000">
                <a:solidFill>
                  <a:schemeClr val="tx1"/>
                </a:solidFill>
                <a:latin typeface="Calibri"/>
                <a:cs typeface="Calibri"/>
              </a:rPr>
              <a:t>l, </a:t>
            </a:r>
            <a:r>
              <a:rPr lang="ru-RU" sz="2000">
                <a:solidFill>
                  <a:schemeClr val="tx1"/>
                </a:solidFill>
                <a:latin typeface="Calibri"/>
                <a:cs typeface="Calibri"/>
              </a:rPr>
              <a:t>поэтому желаемое значение</a:t>
            </a:r>
            <a:r>
              <a:rPr lang="en-US" sz="2000">
                <a:solidFill>
                  <a:schemeClr val="tx1"/>
                </a:solidFill>
                <a:latin typeface="Calibri"/>
                <a:cs typeface="Calibri"/>
              </a:rPr>
              <a:t> – l, </a:t>
            </a:r>
            <a:r>
              <a:rPr lang="ru-RU" sz="2000">
                <a:solidFill>
                  <a:schemeClr val="tx1"/>
                </a:solidFill>
                <a:latin typeface="Calibri"/>
                <a:cs typeface="Calibri"/>
              </a:rPr>
              <a:t>а текущее – показания датчика</a:t>
            </a:r>
            <a:r>
              <a:rPr lang="en-US" sz="200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ru-RU" sz="2000">
                <a:solidFill>
                  <a:schemeClr val="tx1"/>
                </a:solidFill>
                <a:latin typeface="Calibri"/>
                <a:cs typeface="Calibri"/>
              </a:rPr>
              <a:t>расстояния на порте </a:t>
            </a:r>
            <a:r>
              <a:rPr lang="en-US" sz="2000">
                <a:solidFill>
                  <a:schemeClr val="tx1"/>
                </a:solidFill>
                <a:latin typeface="Calibri"/>
                <a:cs typeface="Calibri"/>
              </a:rPr>
              <a:t>A1.</a:t>
            </a:r>
            <a:br>
              <a:rPr lang="en-US" sz="2000">
                <a:solidFill>
                  <a:schemeClr val="tx1"/>
                </a:solidFill>
                <a:latin typeface="Calibri"/>
                <a:cs typeface="Calibri"/>
              </a:rPr>
            </a:br>
            <a:endParaRPr lang="ru-RU" sz="20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defRPr/>
            </a:pPr>
            <a:endParaRPr sz="20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26661213" name="Прямоугольник 2"/>
          <p:cNvSpPr/>
          <p:nvPr/>
        </p:nvSpPr>
        <p:spPr bwMode="auto">
          <a:xfrm flipH="0" flipV="0">
            <a:off x="665015" y="371943"/>
            <a:ext cx="9071228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вдоль стены. Программа</a:t>
            </a:r>
            <a:endParaRPr lang="ru-RU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Google Shape;1219;p51"/>
          <p:cNvSpPr txBox="1"/>
          <p:nvPr/>
        </p:nvSpPr>
        <p:spPr bwMode="auto">
          <a:xfrm>
            <a:off x="665697" y="386155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в лабиринте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Google Shape;1219;p51"/>
          <p:cNvSpPr txBox="1"/>
          <p:nvPr/>
        </p:nvSpPr>
        <p:spPr bwMode="auto">
          <a:xfrm>
            <a:off x="884263" y="164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646545" y="1234520"/>
            <a:ext cx="6483829" cy="4693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rPr lang="ru-RU" sz="2300"/>
              <a:t>Для прохождения лабиринта робот тоже ориентируется по стенам.</a:t>
            </a:r>
            <a:endParaRPr/>
          </a:p>
          <a:p>
            <a:pPr>
              <a:defRPr/>
            </a:pPr>
            <a:endParaRPr lang="ru-RU" sz="2300"/>
          </a:p>
          <a:p>
            <a:pPr>
              <a:defRPr/>
            </a:pPr>
            <a:r>
              <a:rPr lang="ru-RU" sz="2300"/>
              <a:t>Для обхода связного лабиринта существует множество алгоритмов. Один из таких алгоритмов - это </a:t>
            </a:r>
            <a:r>
              <a:rPr lang="ru-RU" sz="2300" b="1"/>
              <a:t>правило правой руки</a:t>
            </a:r>
            <a:r>
              <a:rPr lang="ru-RU" sz="2300" b="1"/>
              <a:t>.</a:t>
            </a:r>
            <a:endParaRPr/>
          </a:p>
          <a:p>
            <a:pPr>
              <a:defRPr/>
            </a:pPr>
            <a:endParaRPr lang="ru-RU" sz="2300"/>
          </a:p>
          <a:p>
            <a:pPr>
              <a:defRPr/>
            </a:pPr>
            <a:r>
              <a:rPr lang="ru-RU" sz="2300"/>
              <a:t>Принцип правила правой руки: робот движется вперед, всегда держась правой стены, и поворачивает </a:t>
            </a:r>
            <a:r>
              <a:rPr lang="ru-RU" sz="2300"/>
              <a:t>направо, если стена заканчивается.</a:t>
            </a:r>
            <a:endParaRPr lang="ru-RU" sz="2300"/>
          </a:p>
          <a:p>
            <a:pPr>
              <a:defRPr/>
            </a:pPr>
            <a:endParaRPr lang="ru-RU" sz="2300"/>
          </a:p>
          <a:p>
            <a:pPr>
              <a:defRPr/>
            </a:pPr>
            <a:r>
              <a:rPr lang="ru-RU" sz="2300"/>
              <a:t>Для реализации ППР нам необходим робот с 2-мя датчиками расстояния</a:t>
            </a:r>
            <a:endParaRPr lang="ru-RU" sz="23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68652" y="1352143"/>
            <a:ext cx="4494781" cy="35083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TRIK\presentations_of_lessons\screen\02\labir_a14 01.png"/>
          <p:cNvPicPr/>
          <p:nvPr/>
        </p:nvPicPr>
        <p:blipFill>
          <a:blip r:embed="rId2"/>
          <a:stretch/>
        </p:blipFill>
        <p:spPr bwMode="auto">
          <a:xfrm>
            <a:off x="6696365" y="1218993"/>
            <a:ext cx="5192662" cy="4271621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 bwMode="auto">
          <a:xfrm>
            <a:off x="7565953" y="5370140"/>
            <a:ext cx="3453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latin typeface="Calibri"/>
                <a:cs typeface="Calibri"/>
              </a:rPr>
              <a:t>Лабиринт 5</a:t>
            </a:r>
            <a:r>
              <a:rPr lang="en-US" sz="2400">
                <a:latin typeface="Calibri"/>
                <a:cs typeface="Calibri"/>
              </a:rPr>
              <a:t>x</a:t>
            </a:r>
            <a:r>
              <a:rPr lang="ru-RU" sz="2400">
                <a:latin typeface="Calibri"/>
                <a:cs typeface="Calibri"/>
              </a:rPr>
              <a:t>4</a:t>
            </a:r>
            <a:r>
              <a:rPr lang="en-US" sz="2400">
                <a:latin typeface="Calibri"/>
                <a:cs typeface="Calibri"/>
              </a:rPr>
              <a:t> </a:t>
            </a:r>
            <a:r>
              <a:rPr lang="ru-RU" sz="2400">
                <a:latin typeface="Calibri"/>
                <a:cs typeface="Calibri"/>
              </a:rPr>
              <a:t>поля</a:t>
            </a:r>
            <a:endParaRPr lang="ru-RU" sz="2400">
              <a:latin typeface="Calibri"/>
              <a:cs typeface="Calibri"/>
            </a:endParaRPr>
          </a:p>
        </p:txBody>
      </p:sp>
      <p:sp>
        <p:nvSpPr>
          <p:cNvPr id="5" name="CustomShape 4"/>
          <p:cNvSpPr/>
          <p:nvPr/>
        </p:nvSpPr>
        <p:spPr bwMode="auto">
          <a:xfrm>
            <a:off x="838080" y="1473480"/>
            <a:ext cx="6278039" cy="41535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Характеристики 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лабиринта для </a:t>
            </a:r>
            <a:r>
              <a:rPr lang="en-US" sz="3200" b="1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TRIK Studio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:</a:t>
            </a:r>
            <a:br>
              <a:rPr lang="ru-RU" sz="3200" b="1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</a:br>
            <a:endParaRPr lang="ru-RU" sz="3200" b="0" strike="noStrike" spc="-1">
              <a:latin typeface="Calibri"/>
              <a:cs typeface="Calibri"/>
            </a:endParaRPr>
          </a:p>
          <a:p>
            <a:pPr marL="285750" indent="-2844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Лабиринт не должен иметь замкнутых пространств.</a:t>
            </a:r>
            <a:endParaRPr lang="ru-RU" sz="2400" b="0" strike="noStrike" spc="-1">
              <a:latin typeface="Calibri"/>
              <a:cs typeface="Calibri"/>
            </a:endParaRPr>
          </a:p>
          <a:p>
            <a:pPr marL="285750" indent="-2844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Одно поле лабиринта — 3х3 клетки.</a:t>
            </a:r>
            <a:endParaRPr lang="ru-RU" sz="2400" b="0" strike="noStrike" spc="-1">
              <a:latin typeface="Calibri"/>
              <a:cs typeface="Calibri"/>
            </a:endParaRPr>
          </a:p>
          <a:p>
            <a:pPr marL="285750" indent="-2844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Высота лабиринта — 4 поля.</a:t>
            </a:r>
            <a:endParaRPr lang="ru-RU" sz="2400" b="0" strike="noStrike" spc="-1">
              <a:latin typeface="Calibri"/>
              <a:cs typeface="Calibri"/>
            </a:endParaRPr>
          </a:p>
          <a:p>
            <a:pPr marL="285750" indent="-2844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Ширина лабиринта — 5 полей.</a:t>
            </a:r>
            <a:endParaRPr lang="ru-RU" sz="2400" b="0" strike="noStrike" spc="-1">
              <a:latin typeface="Calibri"/>
              <a:cs typeface="Calibri"/>
            </a:endParaRPr>
          </a:p>
          <a:p>
            <a:pPr marL="285750" indent="-2844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Старт отмечен синим маркером.</a:t>
            </a:r>
            <a:endParaRPr lang="ru-RU" sz="2400" b="0" strike="noStrike" spc="-1">
              <a:latin typeface="Calibri"/>
              <a:cs typeface="Calibri"/>
            </a:endParaRPr>
          </a:p>
          <a:p>
            <a:pPr marL="285750" indent="-2844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Финиш отмечен красным маркером.</a:t>
            </a:r>
            <a:endParaRPr lang="ru-RU" sz="2400" b="0" strike="noStrike" spc="-1">
              <a:latin typeface="Calibri"/>
              <a:cs typeface="Calibri"/>
            </a:endParaRPr>
          </a:p>
        </p:txBody>
      </p:sp>
      <p:sp>
        <p:nvSpPr>
          <p:cNvPr id="426102597" name="Google Shape;1219;p51"/>
          <p:cNvSpPr txBox="1"/>
          <p:nvPr/>
        </p:nvSpPr>
        <p:spPr bwMode="auto">
          <a:xfrm>
            <a:off x="665696" y="386154"/>
            <a:ext cx="8802720" cy="6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45699" rIns="91424" bIns="45699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в лабиринте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637308" y="363893"/>
            <a:ext cx="900545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Правило правой руки. Алгоритм</a:t>
            </a:r>
            <a:endParaRPr lang="ru-RU" sz="3600"/>
          </a:p>
        </p:txBody>
      </p:sp>
      <p:sp>
        <p:nvSpPr>
          <p:cNvPr id="6" name="CustomShape 3"/>
          <p:cNvSpPr/>
          <p:nvPr/>
        </p:nvSpPr>
        <p:spPr bwMode="auto">
          <a:xfrm>
            <a:off x="5533596" y="2001610"/>
            <a:ext cx="1582560" cy="910800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Arial"/>
              </a:rPr>
              <a:t>C</a:t>
            </a: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права</a:t>
            </a:r>
            <a:r>
              <a:rPr lang="en-US" sz="1200" b="0" strike="noStrike" spc="-1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нет стены?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7" name="CustomShape 4"/>
          <p:cNvSpPr/>
          <p:nvPr/>
        </p:nvSpPr>
        <p:spPr bwMode="auto">
          <a:xfrm>
            <a:off x="3623436" y="3247930"/>
            <a:ext cx="1150560" cy="50256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Повернуть направо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8" name="CustomShape 5"/>
          <p:cNvSpPr/>
          <p:nvPr/>
        </p:nvSpPr>
        <p:spPr bwMode="auto">
          <a:xfrm rot="10800000" flipV="1">
            <a:off x="4273531" y="2485295"/>
            <a:ext cx="1332360" cy="78840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9" name="CustomShape 6"/>
          <p:cNvSpPr/>
          <p:nvPr/>
        </p:nvSpPr>
        <p:spPr bwMode="auto">
          <a:xfrm>
            <a:off x="3623436" y="4111930"/>
            <a:ext cx="1150560" cy="50256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Вперед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0" name="CustomShape 7"/>
          <p:cNvSpPr/>
          <p:nvPr/>
        </p:nvSpPr>
        <p:spPr bwMode="auto">
          <a:xfrm>
            <a:off x="4199436" y="3751930"/>
            <a:ext cx="360" cy="358560"/>
          </a:xfrm>
          <a:custGeom>
            <a:avLst/>
            <a:gdLst/>
            <a:ahLst/>
            <a:cxnLst/>
            <a:rect l="l" t="t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1" name="CustomShape 9"/>
          <p:cNvSpPr/>
          <p:nvPr/>
        </p:nvSpPr>
        <p:spPr bwMode="auto">
          <a:xfrm>
            <a:off x="6325596" y="1674730"/>
            <a:ext cx="360" cy="325439"/>
          </a:xfrm>
          <a:custGeom>
            <a:avLst/>
            <a:gdLst/>
            <a:ahLst/>
            <a:cxnLst/>
            <a:rect l="l" t="t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2" name="CustomShape 10"/>
          <p:cNvSpPr/>
          <p:nvPr/>
        </p:nvSpPr>
        <p:spPr bwMode="auto">
          <a:xfrm>
            <a:off x="7565436" y="2990890"/>
            <a:ext cx="1582560" cy="910800"/>
          </a:xfrm>
          <a:prstGeom prst="diamond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Впереди нет стены?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3" name="CustomShape 11"/>
          <p:cNvSpPr/>
          <p:nvPr/>
        </p:nvSpPr>
        <p:spPr bwMode="auto">
          <a:xfrm>
            <a:off x="7117596" y="2457730"/>
            <a:ext cx="1238400" cy="53172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4" name="CustomShape 12"/>
          <p:cNvSpPr/>
          <p:nvPr/>
        </p:nvSpPr>
        <p:spPr bwMode="auto">
          <a:xfrm>
            <a:off x="6576156" y="4112290"/>
            <a:ext cx="1150560" cy="50256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Вперед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5" name="CustomShape 13"/>
          <p:cNvSpPr/>
          <p:nvPr/>
        </p:nvSpPr>
        <p:spPr bwMode="auto">
          <a:xfrm>
            <a:off x="9024876" y="4112290"/>
            <a:ext cx="1150560" cy="50256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Повернуть налево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6" name="CustomShape 14"/>
          <p:cNvSpPr/>
          <p:nvPr/>
        </p:nvSpPr>
        <p:spPr bwMode="auto">
          <a:xfrm rot="10800000" flipV="1">
            <a:off x="7116186" y="3446810"/>
            <a:ext cx="422280" cy="68328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7" name="CustomShape 15"/>
          <p:cNvSpPr/>
          <p:nvPr/>
        </p:nvSpPr>
        <p:spPr bwMode="auto">
          <a:xfrm>
            <a:off x="9150156" y="3447010"/>
            <a:ext cx="449280" cy="66384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18" name="CustomShape 16"/>
          <p:cNvSpPr/>
          <p:nvPr/>
        </p:nvSpPr>
        <p:spPr bwMode="auto">
          <a:xfrm>
            <a:off x="5892156" y="5515930"/>
            <a:ext cx="961200" cy="43056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FFFFFF"/>
                </a:solidFill>
                <a:latin typeface="Arial"/>
                <a:ea typeface="Arial"/>
              </a:rPr>
              <a:t>ожидание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9" name="CustomShape 17"/>
          <p:cNvSpPr/>
          <p:nvPr/>
        </p:nvSpPr>
        <p:spPr bwMode="auto">
          <a:xfrm rot="16199999" flipH="1">
            <a:off x="4487436" y="4327570"/>
            <a:ext cx="1114560" cy="169092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0" name="CustomShape 18"/>
          <p:cNvSpPr/>
          <p:nvPr/>
        </p:nvSpPr>
        <p:spPr bwMode="auto">
          <a:xfrm rot="5400000">
            <a:off x="8800956" y="4246570"/>
            <a:ext cx="430200" cy="116928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1" name="CustomShape 19"/>
          <p:cNvSpPr/>
          <p:nvPr/>
        </p:nvSpPr>
        <p:spPr bwMode="auto">
          <a:xfrm rot="16199999" flipH="1">
            <a:off x="7538796" y="4229290"/>
            <a:ext cx="430200" cy="120384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2" name="CustomShape 20"/>
          <p:cNvSpPr/>
          <p:nvPr/>
        </p:nvSpPr>
        <p:spPr bwMode="auto">
          <a:xfrm rot="5400000">
            <a:off x="7301556" y="4638610"/>
            <a:ext cx="646560" cy="1537200"/>
          </a:xfrm>
          <a:prstGeom prst="bentConnector2">
            <a:avLst/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23" name="CustomShape 21"/>
          <p:cNvSpPr/>
          <p:nvPr/>
        </p:nvSpPr>
        <p:spPr bwMode="auto">
          <a:xfrm>
            <a:off x="6956477" y="3171250"/>
            <a:ext cx="671507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Arial"/>
              </a:rPr>
              <a:t>истина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4" name="CustomShape 22"/>
          <p:cNvSpPr/>
          <p:nvPr/>
        </p:nvSpPr>
        <p:spPr bwMode="auto">
          <a:xfrm>
            <a:off x="4955436" y="2203570"/>
            <a:ext cx="671507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200" spc="-1">
                <a:solidFill>
                  <a:srgbClr val="000000"/>
                </a:solidFill>
                <a:latin typeface="Arial"/>
              </a:rPr>
              <a:t>истина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5" name="CustomShape 23"/>
          <p:cNvSpPr/>
          <p:nvPr/>
        </p:nvSpPr>
        <p:spPr bwMode="auto">
          <a:xfrm>
            <a:off x="7284276" y="2212570"/>
            <a:ext cx="538715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200" b="0" strike="noStrike" spc="-1">
                <a:latin typeface="Arial"/>
              </a:rPr>
              <a:t>ложь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6" name="CustomShape 24"/>
          <p:cNvSpPr/>
          <p:nvPr/>
        </p:nvSpPr>
        <p:spPr bwMode="auto">
          <a:xfrm>
            <a:off x="9147996" y="3189435"/>
            <a:ext cx="538715" cy="27554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200" b="0" strike="noStrike" spc="-1">
                <a:solidFill>
                  <a:srgbClr val="000000"/>
                </a:solidFill>
                <a:latin typeface="Arial"/>
                <a:ea typeface="Arial"/>
              </a:rPr>
              <a:t>ложь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7" name="CustomShape 25"/>
          <p:cNvSpPr/>
          <p:nvPr/>
        </p:nvSpPr>
        <p:spPr bwMode="auto">
          <a:xfrm rot="5400000" flipH="1">
            <a:off x="4374756" y="3952090"/>
            <a:ext cx="3944880" cy="46440"/>
          </a:xfrm>
          <a:prstGeom prst="bentConnector5">
            <a:avLst>
              <a:gd name="adj1" fmla="val -5793"/>
              <a:gd name="adj2" fmla="val 9322750"/>
              <a:gd name="adj3" fmla="val 104634"/>
            </a:avLst>
          </a:prstGeom>
          <a:noFill/>
          <a:ln>
            <a:solidFill>
              <a:srgbClr val="002060"/>
            </a:solidFill>
            <a:rou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50" name="CustomShape 8"/>
          <p:cNvSpPr/>
          <p:nvPr/>
        </p:nvSpPr>
        <p:spPr bwMode="auto">
          <a:xfrm>
            <a:off x="5568811" y="1256410"/>
            <a:ext cx="1438560" cy="417600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400" b="0" strike="noStrike" spc="-1">
                <a:solidFill>
                  <a:srgbClr val="FFFFFF"/>
                </a:solidFill>
                <a:latin typeface="Arial"/>
                <a:ea typeface="Arial"/>
              </a:rPr>
              <a:t>Начало</a:t>
            </a:r>
            <a:endParaRPr lang="ru-RU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8" name="Google Shape;1218;p51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19" name="Google Shape;1219;p51"/>
          <p:cNvSpPr txBox="1"/>
          <p:nvPr/>
        </p:nvSpPr>
        <p:spPr bwMode="auto">
          <a:xfrm>
            <a:off x="644116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Следование по маршруту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554181" y="1068265"/>
            <a:ext cx="11287195" cy="1615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>
                <a:latin typeface="Calibri"/>
                <a:cs typeface="Calibri"/>
              </a:defRPr>
            </a:lvl1pPr>
          </a:lstStyle>
          <a:p>
            <a:pPr lvl="0" algn="just">
              <a:defRPr/>
            </a:pPr>
            <a:r>
              <a:rPr lang="ru-RU" sz="2000"/>
              <a:t>Задача следования робота по маршруту заключается в перемещении робота от точки старта до точки финиша. Для более точного выполнения задачи на маршруте задаются контрольные точки, помогающие не сбиться с заданной траектории движения. Это могут быть неподвижные объекты, линии, </a:t>
            </a:r>
            <a:r>
              <a:rPr lang="en-US" sz="2000"/>
              <a:t>qr</a:t>
            </a:r>
            <a:r>
              <a:rPr lang="ru-RU" sz="2000"/>
              <a:t>-коды, </a:t>
            </a:r>
            <a:r>
              <a:rPr lang="en-US" sz="2000"/>
              <a:t>artag</a:t>
            </a:r>
            <a:r>
              <a:rPr lang="ru-RU" sz="2000"/>
              <a:t> или </a:t>
            </a:r>
            <a:r>
              <a:rPr lang="en-US" sz="2000"/>
              <a:t>rfid</a:t>
            </a:r>
            <a:r>
              <a:rPr lang="ru-RU" sz="2000"/>
              <a:t>-метки и другие. В зависимости от того, каким образом указываются эти точки, на робота устанавливают различные системы контроля: камеры, датчики.</a:t>
            </a:r>
            <a:endParaRPr sz="22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74418" y="3241517"/>
            <a:ext cx="3311765" cy="2483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4117" y="3241517"/>
            <a:ext cx="2712266" cy="24626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35636" y="3240103"/>
            <a:ext cx="3729314" cy="2485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31272" y="1575879"/>
            <a:ext cx="10461151" cy="4137966"/>
          </a:xfrm>
          <a:prstGeom prst="rect">
            <a:avLst/>
          </a:prstGeom>
        </p:spPr>
      </p:pic>
      <p:sp>
        <p:nvSpPr>
          <p:cNvPr id="686336526" name="Прямоугольник 4"/>
          <p:cNvSpPr/>
          <p:nvPr/>
        </p:nvSpPr>
        <p:spPr bwMode="auto">
          <a:xfrm>
            <a:off x="637308" y="363893"/>
            <a:ext cx="9005814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Правило правой руки. Алгоритм</a:t>
            </a:r>
            <a:endParaRPr lang="ru-RU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8186" y="1321717"/>
            <a:ext cx="9691992" cy="2053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6807" y="3767037"/>
            <a:ext cx="11494751" cy="23989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2023354" y="2509092"/>
            <a:ext cx="204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Подпрограмма «Вперед»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9688750" y="5336598"/>
            <a:ext cx="204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Подпрограмма «Направо»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726403498" name="Прямоугольник 4"/>
          <p:cNvSpPr/>
          <p:nvPr/>
        </p:nvSpPr>
        <p:spPr bwMode="auto">
          <a:xfrm flipH="0" flipV="0">
            <a:off x="637308" y="363893"/>
            <a:ext cx="9454240" cy="55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4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Правило </a:t>
            </a:r>
            <a:r>
              <a:rPr lang="ru-RU" sz="34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правой руки. Подпрограммы</a:t>
            </a:r>
            <a:endParaRPr sz="3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57201" y="2547179"/>
            <a:ext cx="11267872" cy="24510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4969733" y="2193236"/>
            <a:ext cx="204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Подпрограмма «Налево»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488550042" name="Прямоугольник 4"/>
          <p:cNvSpPr/>
          <p:nvPr/>
        </p:nvSpPr>
        <p:spPr bwMode="auto">
          <a:xfrm flipH="0" flipV="0">
            <a:off x="637308" y="363893"/>
            <a:ext cx="9454599" cy="55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4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Правило </a:t>
            </a:r>
            <a:r>
              <a:rPr lang="ru-RU" sz="34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правой руки. Подпрограммы</a:t>
            </a:r>
            <a:endParaRPr sz="3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609599" y="418127"/>
            <a:ext cx="724130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коридору</a:t>
            </a:r>
            <a:endParaRPr lang="ru-RU" sz="3600"/>
          </a:p>
        </p:txBody>
      </p:sp>
      <p:sp>
        <p:nvSpPr>
          <p:cNvPr id="4" name="CustomShape 4"/>
          <p:cNvSpPr/>
          <p:nvPr/>
        </p:nvSpPr>
        <p:spPr bwMode="auto">
          <a:xfrm>
            <a:off x="609600" y="1113261"/>
            <a:ext cx="11314545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2400" spc="-1">
                <a:latin typeface="Calibri"/>
                <a:ea typeface="Arial"/>
                <a:cs typeface="Calibri"/>
              </a:rPr>
              <a:t>Р</a:t>
            </a:r>
            <a:r>
              <a:rPr lang="ru-RU" sz="2400" strike="noStrike" spc="-1">
                <a:solidFill>
                  <a:srgbClr val="000000"/>
                </a:solidFill>
                <a:latin typeface="Calibri"/>
                <a:ea typeface="Arial"/>
                <a:cs typeface="Calibri"/>
              </a:rPr>
              <a:t>оботу необходимо проехать по коридору, ограниченному стенами, ориентируясь по двум датчикам расстояния. </a:t>
            </a:r>
            <a:r>
              <a:rPr lang="ru-RU" sz="2400" spc="-1">
                <a:latin typeface="Calibri"/>
                <a:ea typeface="Arial"/>
                <a:cs typeface="Calibri"/>
              </a:rPr>
              <a:t>Форма и ширина коридора может быть различна. Между стенами могут быть промежутки.</a:t>
            </a:r>
            <a:endParaRPr lang="ru-RU" sz="1800" strike="noStrike" spc="-1">
              <a:latin typeface="Calibri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160653" y="2455536"/>
            <a:ext cx="4550010" cy="3666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43087" y="2908110"/>
            <a:ext cx="3084080" cy="29867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674784" y="408808"/>
            <a:ext cx="870462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коридору. Программа</a:t>
            </a:r>
            <a:endParaRPr lang="ru-RU" sz="32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28530" y="1743176"/>
            <a:ext cx="5232755" cy="22057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74785" y="3987130"/>
            <a:ext cx="4541236" cy="2351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545475" y="3890033"/>
            <a:ext cx="2327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809597" y="4204803"/>
            <a:ext cx="4260087" cy="2302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628530" y="3367871"/>
            <a:ext cx="2327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Общая программа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097271" y="4204803"/>
            <a:ext cx="3669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Фильтры, которые работают при промежутках в стенах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506548" y="1648865"/>
            <a:ext cx="5017605" cy="237272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 bwMode="auto">
          <a:xfrm>
            <a:off x="9105089" y="1868183"/>
            <a:ext cx="2442804" cy="19356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9779102" y="3733097"/>
            <a:ext cx="1408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Регулятор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6789796" y="3497965"/>
            <a:ext cx="2190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Подпрограмма «</a:t>
            </a:r>
            <a:r>
              <a:rPr lang="en-US" sz="2000" b="1">
                <a:solidFill>
                  <a:srgbClr val="FF0000"/>
                </a:solidFill>
                <a:latin typeface="Calibri"/>
                <a:cs typeface="Calibri"/>
              </a:rPr>
              <a:t>rally</a:t>
            </a:r>
            <a:r>
              <a:rPr lang="ru-RU" sz="2000" b="1">
                <a:solidFill>
                  <a:srgbClr val="FF0000"/>
                </a:solidFill>
                <a:latin typeface="Calibri"/>
                <a:cs typeface="Calibri"/>
              </a:rPr>
              <a:t>»</a:t>
            </a:r>
            <a:endParaRPr lang="ru-RU" sz="20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6" name="CustomShape 4"/>
          <p:cNvSpPr/>
          <p:nvPr/>
        </p:nvSpPr>
        <p:spPr bwMode="auto">
          <a:xfrm>
            <a:off x="545475" y="1019470"/>
            <a:ext cx="11350960" cy="1075764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600" spc="-1">
                <a:latin typeface="Calibri"/>
                <a:ea typeface="Arial"/>
                <a:cs typeface="Calibri"/>
              </a:rPr>
              <a:t>Так как в стенах могут быть промежутки, необходимо фильтровать данные.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1600" strike="noStrike" spc="-1">
                <a:latin typeface="Calibri"/>
                <a:cs typeface="Calibri"/>
              </a:rPr>
              <a:t>Если датчик показывает большие значения, значит в стене есть промежуток</a:t>
            </a:r>
            <a:r>
              <a:rPr lang="ru-RU" sz="1600" spc="-1">
                <a:latin typeface="Calibri"/>
                <a:cs typeface="Calibri"/>
              </a:rPr>
              <a:t>.  </a:t>
            </a:r>
            <a:r>
              <a:rPr lang="ru-RU" sz="1600" strike="noStrike" spc="-1">
                <a:latin typeface="Calibri"/>
                <a:cs typeface="Calibri"/>
              </a:rPr>
              <a:t>В этот момент его показаниями необходимо пренебречь. В данном случае надо использовать те, показания датчиков, которые были в момент, когда робот в последний раз видел стену.</a:t>
            </a:r>
            <a:endParaRPr lang="ru-RU" sz="1600" strike="noStrike" spc="-1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720436" y="375732"/>
            <a:ext cx="6096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</a:t>
            </a: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по гироскопу</a:t>
            </a:r>
            <a:endParaRPr lang="ru-RU" sz="3200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600364" y="1092323"/>
            <a:ext cx="11092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solidFill>
                  <a:schemeClr val="dk1"/>
                </a:solidFill>
                <a:latin typeface="Calibri"/>
                <a:cs typeface="Calibri"/>
              </a:rPr>
              <a:t>В контроллере ТРИК есть гироскоп.  Гироскоп </a:t>
            </a:r>
            <a:r>
              <a:rPr lang="ru-RU" sz="1600">
                <a:solidFill>
                  <a:schemeClr val="dk1"/>
                </a:solidFill>
                <a:latin typeface="Calibri"/>
                <a:cs typeface="Calibri"/>
              </a:rPr>
              <a:t>показывает, с какой скоростью робот вращается вокруг своих осей. </a:t>
            </a:r>
            <a:r>
              <a:rPr lang="ru-RU" sz="1600">
                <a:latin typeface="Calibri"/>
                <a:cs typeface="Calibri"/>
              </a:rPr>
              <a:t>Используя гироскоп, можно рассчитать угол, на который отклонился робот, если известно время между </a:t>
            </a:r>
            <a:r>
              <a:rPr lang="ru-RU" sz="1600">
                <a:latin typeface="Calibri"/>
                <a:cs typeface="Calibri"/>
              </a:rPr>
              <a:t>измерениями. </a:t>
            </a:r>
            <a:r>
              <a:rPr lang="ru-RU" sz="1600">
                <a:latin typeface="Calibri"/>
                <a:cs typeface="Calibri"/>
              </a:rPr>
              <a:t>Он обеспечивает возможность точного и стабильного движения робота даже при изменениях внешних условий</a:t>
            </a:r>
            <a:r>
              <a:rPr lang="ru-RU" sz="1600">
                <a:latin typeface="Calibri"/>
                <a:cs typeface="Calibri"/>
              </a:rPr>
              <a:t>. Контролируя перемещение при помощи гироскопа можно реализовать перемещение и повороты робота с достаточной точностью. Если мы умеем точно перемещаться и знаем координаты начальной и конечной точки, то робот всегда может проложить маршрут между этими точками.</a:t>
            </a:r>
            <a:endParaRPr lang="ru-RU" sz="1600">
              <a:latin typeface="Calibri"/>
              <a:cs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0436" y="2920646"/>
            <a:ext cx="6308437" cy="27481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76654" y="2552511"/>
            <a:ext cx="4645892" cy="3484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883863" y="390326"/>
            <a:ext cx="595387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гироскопу</a:t>
            </a:r>
            <a:endParaRPr lang="ru-RU" sz="320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809973" y="1215403"/>
            <a:ext cx="56829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ct val="100000"/>
              <a:defRPr/>
            </a:pPr>
            <a:r>
              <a:rPr lang="ru-RU" sz="2400">
                <a:solidFill>
                  <a:schemeClr val="dk1"/>
                </a:solidFill>
                <a:latin typeface="Calibri"/>
                <a:ea typeface="Trebuchet MS"/>
                <a:cs typeface="Calibri"/>
              </a:rPr>
              <a:t>Расположение осей на контроллере ТРИК</a:t>
            </a:r>
            <a:endParaRPr lang="ru-RU" sz="2000">
              <a:solidFill>
                <a:schemeClr val="dk1"/>
              </a:solidFill>
              <a:latin typeface="Courier New"/>
              <a:ea typeface="Trebuchet MS"/>
              <a:cs typeface="Courier New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519877" y="1825298"/>
            <a:ext cx="5051467" cy="4417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621446" y="337443"/>
            <a:ext cx="71766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i="0" u="none" strike="noStrike" cap="none" spc="0">
                <a:ln>
                  <a:noFill/>
                </a:ln>
                <a:solidFill>
                  <a:srgbClr val="99CC00"/>
                </a:solidFill>
                <a:latin typeface="Verdana"/>
                <a:ea typeface="Verdana"/>
              </a:rPr>
              <a:t>Гироскоп - калибровка</a:t>
            </a: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26473" y="1100075"/>
            <a:ext cx="1123141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solidFill>
                  <a:schemeClr val="dk1"/>
                </a:solidFill>
                <a:latin typeface="Calibri"/>
                <a:cs typeface="Calibri"/>
              </a:rPr>
              <a:t>Для того, чтобы осуществлять точное перемещение по гироскопу,  необходимо провести калибровку.</a:t>
            </a:r>
            <a:endParaRPr/>
          </a:p>
          <a:p>
            <a:pPr>
              <a:defRPr/>
            </a:pPr>
            <a:endParaRPr lang="ru-RU" sz="1800">
              <a:solidFill>
                <a:schemeClr val="dk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1800">
                <a:solidFill>
                  <a:schemeClr val="dk1"/>
                </a:solidFill>
                <a:latin typeface="Calibri"/>
                <a:ea typeface="Trebuchet MS"/>
                <a:cs typeface="Calibri"/>
              </a:rPr>
              <a:t>Во время калибровки вычисляется смещение нуля в течение указанного времени и инициализируется гироскоп этим параметром, сбрасываются текущие углы наклона</a:t>
            </a:r>
            <a:r>
              <a:rPr lang="ru-RU" sz="1800">
                <a:solidFill>
                  <a:schemeClr val="dk1"/>
                </a:solidFill>
                <a:latin typeface="Calibri"/>
                <a:ea typeface="Trebuchet MS"/>
                <a:cs typeface="Calibri"/>
              </a:rPr>
              <a:t>.</a:t>
            </a:r>
            <a:endParaRPr/>
          </a:p>
          <a:p>
            <a:pPr>
              <a:defRPr/>
            </a:pPr>
            <a:endParaRPr lang="ru-RU" sz="2000">
              <a:solidFill>
                <a:schemeClr val="tx1"/>
              </a:solidFill>
              <a:latin typeface="Calibri"/>
              <a:ea typeface="Trebuchet MS"/>
              <a:cs typeface="Calibri"/>
            </a:endParaRPr>
          </a:p>
          <a:p>
            <a:pPr>
              <a:defRPr/>
            </a:pP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При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калибровки в </a:t>
            </a:r>
            <a:r>
              <a:rPr lang="en-US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2D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запоминается направление робота, от которого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будет высчитываться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угол</a:t>
            </a:r>
            <a:r>
              <a:rPr lang="en-US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.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По умолчанию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исходное направление строго на </a:t>
            </a:r>
            <a:r>
              <a:rPr lang="ru-RU" sz="1800" b="1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восток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.</a:t>
            </a:r>
            <a:endParaRPr/>
          </a:p>
          <a:p>
            <a:pPr>
              <a:defRPr/>
            </a:pPr>
            <a:endParaRPr lang="ru-RU" sz="2000">
              <a:latin typeface="Calibri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967054" y="4173456"/>
            <a:ext cx="2195713" cy="2181124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cxnSpLocks/>
          </p:cNvCxnSpPr>
          <p:nvPr/>
        </p:nvCxnSpPr>
        <p:spPr bwMode="auto">
          <a:xfrm>
            <a:off x="7323528" y="5264018"/>
            <a:ext cx="1097857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cxnSpLocks/>
          </p:cNvCxnSpPr>
          <p:nvPr/>
        </p:nvCxnSpPr>
        <p:spPr bwMode="auto">
          <a:xfrm flipV="1">
            <a:off x="7240401" y="4546582"/>
            <a:ext cx="557700" cy="561306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auto">
          <a:xfrm>
            <a:off x="8183734" y="4861380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chemeClr val="tx1"/>
                </a:solidFill>
                <a:latin typeface="Courier New"/>
                <a:ea typeface="Microsoft YaHei"/>
                <a:cs typeface="Courier New"/>
              </a:rPr>
              <a:t>0</a:t>
            </a:r>
            <a:endParaRPr lang="ru-RU"/>
          </a:p>
        </p:txBody>
      </p:sp>
      <p:sp>
        <p:nvSpPr>
          <p:cNvPr id="10" name="Дуга 9"/>
          <p:cNvSpPr/>
          <p:nvPr/>
        </p:nvSpPr>
        <p:spPr bwMode="auto">
          <a:xfrm>
            <a:off x="7130144" y="4972139"/>
            <a:ext cx="450245" cy="496622"/>
          </a:xfrm>
          <a:prstGeom prst="arc">
            <a:avLst>
              <a:gd name="adj1" fmla="val 1620000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7745898" y="4236563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solidFill>
                  <a:schemeClr val="tx1"/>
                </a:solidFill>
                <a:latin typeface="Courier New"/>
                <a:ea typeface="Microsoft YaHei"/>
                <a:cs typeface="Courier New"/>
              </a:rPr>
              <a:t>45</a:t>
            </a:r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024730" y="4194896"/>
            <a:ext cx="2195713" cy="218112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 bwMode="auto">
          <a:xfrm>
            <a:off x="9223942" y="3817146"/>
            <a:ext cx="17972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>
                <a:solidFill>
                  <a:schemeClr val="dk1"/>
                </a:solidFill>
                <a:latin typeface="Calibri"/>
                <a:cs typeface="Calibri"/>
              </a:rPr>
              <a:t>После калибровки</a:t>
            </a:r>
            <a:endParaRPr lang="ru-RU" sz="1600"/>
          </a:p>
        </p:txBody>
      </p:sp>
      <p:cxnSp>
        <p:nvCxnSpPr>
          <p:cNvPr id="16" name="Прямая со стрелкой 15"/>
          <p:cNvCxnSpPr>
            <a:cxnSpLocks/>
          </p:cNvCxnSpPr>
          <p:nvPr/>
        </p:nvCxnSpPr>
        <p:spPr bwMode="auto">
          <a:xfrm flipV="1">
            <a:off x="10122586" y="4724152"/>
            <a:ext cx="557700" cy="561306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 bwMode="auto">
          <a:xfrm>
            <a:off x="10380560" y="4482052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solidFill>
                  <a:schemeClr val="tx1"/>
                </a:solidFill>
                <a:latin typeface="Courier New"/>
                <a:ea typeface="Microsoft YaHei"/>
                <a:cs typeface="Courier New"/>
              </a:rPr>
              <a:t>0</a:t>
            </a:r>
            <a:endParaRPr lang="ru-RU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6399054" y="3787614"/>
            <a:ext cx="15071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>
                <a:solidFill>
                  <a:schemeClr val="dk1"/>
                </a:solidFill>
                <a:latin typeface="Calibri"/>
                <a:cs typeface="Calibri"/>
              </a:rPr>
              <a:t>До калибровки</a:t>
            </a:r>
            <a:endParaRPr lang="ru-RU" sz="16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36032" y="4329899"/>
            <a:ext cx="1407386" cy="13498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504683" y="3249005"/>
            <a:ext cx="11133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Если вы работаете с</a:t>
            </a:r>
            <a:r>
              <a:rPr lang="en-US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 2D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 моделью робота, можно воспользоваться блоком </a:t>
            </a:r>
            <a:r>
              <a:rPr lang="ru-RU" sz="1800" b="1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«Калибровка гироскопа»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. В режиме реального робота этот блок не работает.</a:t>
            </a:r>
            <a:r>
              <a:rPr lang="en-US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ru-RU" sz="1800">
                <a:solidFill>
                  <a:schemeClr val="tx1"/>
                </a:solidFill>
                <a:latin typeface="Calibri"/>
                <a:ea typeface="Microsoft YaHei"/>
                <a:cs typeface="Calibri"/>
              </a:rPr>
              <a:t> </a:t>
            </a:r>
            <a:endParaRPr lang="ru-RU" sz="1800">
              <a:solidFill>
                <a:schemeClr val="tx1"/>
              </a:solidFill>
              <a:latin typeface="Calibri"/>
              <a:ea typeface="Trebuchet MS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621446" y="337443"/>
            <a:ext cx="71766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i="0" u="none" strike="noStrike" cap="none" spc="0">
                <a:ln>
                  <a:noFill/>
                </a:ln>
                <a:solidFill>
                  <a:srgbClr val="99CC00"/>
                </a:solidFill>
                <a:latin typeface="Verdana"/>
                <a:ea typeface="Verdana"/>
              </a:rPr>
              <a:t>Гироскоп - калибровка</a:t>
            </a: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21446" y="1625329"/>
            <a:ext cx="8677275" cy="1447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621446" y="1150663"/>
            <a:ext cx="8240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Программа калибровки гироскопа для реального робота.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21445" y="3423694"/>
            <a:ext cx="111295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В консоли 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TRIK Studio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появится массив из 6 чисел, которые необходимо скопировать в следующую программу и запустить её на контроллере.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4115" y="4358194"/>
            <a:ext cx="10944225" cy="476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16008" y="1748322"/>
            <a:ext cx="4369428" cy="34675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38146" y="1760207"/>
            <a:ext cx="6341481" cy="22536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126182" y="4404529"/>
            <a:ext cx="6753445" cy="18244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616008" y="399563"/>
            <a:ext cx="595387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гироскопу</a:t>
            </a:r>
            <a:endParaRPr lang="ru-RU" sz="320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16008" y="1092590"/>
            <a:ext cx="833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solidFill>
                  <a:schemeClr val="dk1"/>
                </a:solidFill>
                <a:latin typeface="Calibri"/>
                <a:cs typeface="Calibri"/>
              </a:rPr>
              <a:t>Пример программы в </a:t>
            </a:r>
            <a:r>
              <a:rPr lang="en-US" sz="1800">
                <a:solidFill>
                  <a:schemeClr val="dk1"/>
                </a:solidFill>
                <a:latin typeface="Calibri"/>
                <a:cs typeface="Calibri"/>
              </a:rPr>
              <a:t>2D</a:t>
            </a:r>
            <a:r>
              <a:rPr lang="ru-RU" sz="1800">
                <a:solidFill>
                  <a:schemeClr val="dk1"/>
                </a:solidFill>
                <a:latin typeface="Calibri"/>
                <a:cs typeface="Calibri"/>
              </a:rPr>
              <a:t> для движения по маршруту с использованием гироскопа</a:t>
            </a:r>
            <a:endParaRPr lang="ru-RU" sz="1800">
              <a:solidFill>
                <a:schemeClr val="dk1"/>
              </a:solidFill>
              <a:latin typeface="Calibri"/>
              <a:cs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6603889" y="4127499"/>
            <a:ext cx="4209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solidFill>
                  <a:schemeClr val="dk1"/>
                </a:solidFill>
                <a:latin typeface="Calibri"/>
                <a:cs typeface="Calibri"/>
              </a:rPr>
              <a:t>Подпрограмма «Поворот по гироскопу»</a:t>
            </a:r>
            <a:endParaRPr lang="ru-RU" sz="180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676560" y="390399"/>
            <a:ext cx="8580942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линии</a:t>
            </a:r>
            <a:endParaRPr lang="ru-RU" sz="36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18786" y="3087461"/>
            <a:ext cx="4938523" cy="31203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563418" y="1098755"/>
            <a:ext cx="1122218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latin typeface="Calibri"/>
                <a:cs typeface="Calibri"/>
              </a:rPr>
              <a:t>Движение по линии </a:t>
            </a:r>
            <a:r>
              <a:rPr lang="ru-RU" sz="2000">
                <a:latin typeface="Calibri"/>
                <a:cs typeface="Calibri"/>
              </a:rPr>
              <a:t>- это метод навигации, при котором робот перемещается по маршруту, обозначенному нарисованной на полу линией. </a:t>
            </a:r>
            <a:endParaRPr/>
          </a:p>
          <a:p>
            <a:pPr algn="just">
              <a:defRPr/>
            </a:pPr>
            <a:r>
              <a:rPr lang="ru-RU" sz="2000">
                <a:latin typeface="Calibri"/>
                <a:cs typeface="Calibri"/>
              </a:rPr>
              <a:t>Такой метод навигации используется в различных областях, например, на складах роботы-погрузчики и роботы-перевозчики могут использовать движение по линии для перемещения грузов. </a:t>
            </a:r>
            <a:endParaRPr/>
          </a:p>
          <a:p>
            <a:pPr algn="just">
              <a:defRPr/>
            </a:pPr>
            <a:r>
              <a:rPr lang="ru-RU" sz="2000">
                <a:latin typeface="Calibri"/>
                <a:cs typeface="Calibri"/>
              </a:rPr>
              <a:t>Контролировать движение по линии можно при помощи датчиков цвета, освещенности или камеры.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662190" y="381089"/>
            <a:ext cx="595387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гироскопу</a:t>
            </a:r>
            <a:endParaRPr lang="ru-RU" sz="32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213899" y="1763654"/>
            <a:ext cx="6096079" cy="418831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 bwMode="auto">
          <a:xfrm>
            <a:off x="574787" y="1140082"/>
            <a:ext cx="833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Функция для вычисления относительного угла по гироскопу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591126" y="393475"/>
            <a:ext cx="8700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99CC00"/>
                </a:solidFill>
                <a:latin typeface="Verdana"/>
                <a:ea typeface="Verdana"/>
              </a:rPr>
              <a:t>Движение с  выравниванием по углу</a:t>
            </a: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174661" y="1637817"/>
            <a:ext cx="5545093" cy="37105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6008" y="1617264"/>
            <a:ext cx="2468480" cy="7416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591126" y="1075903"/>
            <a:ext cx="833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Пример программы в 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2D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 и для реального робота на текстовом языке. 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16008" y="2682523"/>
            <a:ext cx="53846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Перед функцией указываем параметры нашего робота. </a:t>
            </a:r>
            <a:endParaRPr/>
          </a:p>
          <a:p>
            <a:pPr>
              <a:defRPr/>
            </a:pP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d –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диаметр колеса, 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cpr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 –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показатели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энкодеров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 за 1 оборот колеса. </a:t>
            </a:r>
            <a:endParaRPr/>
          </a:p>
          <a:p>
            <a:pPr>
              <a:defRPr/>
            </a:pP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В виртуальной модели и на реальном роботе разные значения.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3985" y="1900503"/>
            <a:ext cx="5353050" cy="41624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630205" y="362635"/>
            <a:ext cx="45400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i="0" u="none" strike="noStrike" cap="none" spc="0">
                <a:ln>
                  <a:noFill/>
                </a:ln>
                <a:solidFill>
                  <a:srgbClr val="99CC00"/>
                </a:solidFill>
                <a:latin typeface="Verdana"/>
                <a:ea typeface="Verdana"/>
              </a:rPr>
              <a:t>Поворот по углу</a:t>
            </a: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6520582" y="3454448"/>
            <a:ext cx="56086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Обязательно создаем таймер с таймаутом. </a:t>
            </a:r>
            <a:endParaRPr/>
          </a:p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Программа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будет работать еще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200 миллисекунд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,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 в течение которых будет срабатывать «звонок» таймера и выполнятся функция 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getYaw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 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для вычисления абсолютного угла</a:t>
            </a:r>
            <a:endParaRPr lang="en-US" sz="2000">
              <a:solidFill>
                <a:schemeClr val="dk1"/>
              </a:solidFill>
              <a:latin typeface="Calibri"/>
              <a:cs typeface="Calibri"/>
            </a:endParaRPr>
          </a:p>
          <a:p>
            <a:pPr>
              <a:defRPr/>
            </a:pP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562291" y="2087894"/>
            <a:ext cx="4276725" cy="9334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630205" y="1254680"/>
            <a:ext cx="833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Пример программы в </a:t>
            </a:r>
            <a:r>
              <a:rPr lang="en-US" sz="2000">
                <a:solidFill>
                  <a:schemeClr val="dk1"/>
                </a:solidFill>
                <a:latin typeface="Calibri"/>
                <a:cs typeface="Calibri"/>
              </a:rPr>
              <a:t>2D</a:t>
            </a: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 и для реального робота на текстовом языке. 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611733" y="353399"/>
            <a:ext cx="4203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Tx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</a:rPr>
              <a:t>Вся программа</a:t>
            </a:r>
            <a:endParaRPr lang="ru-RU" sz="1800">
              <a:solidFill>
                <a:sysClr val="windowText" lastClr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37582" y="3047998"/>
            <a:ext cx="3557308" cy="32545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27523" y="1407048"/>
            <a:ext cx="3546228" cy="30557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607497" y="2438399"/>
            <a:ext cx="4326400" cy="30272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 bwMode="auto">
          <a:xfrm>
            <a:off x="3871982" y="1522614"/>
            <a:ext cx="81260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dk1"/>
                </a:solidFill>
                <a:latin typeface="Calibri"/>
                <a:cs typeface="Calibri"/>
              </a:rPr>
              <a:t>Программа из 3-х функций для движения по гироскопу на текстовом языке</a:t>
            </a:r>
            <a:endParaRPr lang="ru-RU" sz="200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923636" y="408872"/>
            <a:ext cx="6096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Задания</a:t>
            </a:r>
            <a:endParaRPr lang="ru-RU" sz="3200"/>
          </a:p>
        </p:txBody>
      </p:sp>
      <p:sp>
        <p:nvSpPr>
          <p:cNvPr id="3" name="CustomShape 3"/>
          <p:cNvSpPr/>
          <p:nvPr/>
        </p:nvSpPr>
        <p:spPr bwMode="auto">
          <a:xfrm>
            <a:off x="819653" y="1247677"/>
            <a:ext cx="10515675" cy="104534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defRPr/>
            </a:pP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1.Создайте свой лабиринт в 2</a:t>
            </a:r>
            <a:r>
              <a:rPr lang="en-US" sz="2200">
                <a:solidFill>
                  <a:schemeClr val="tx1"/>
                </a:solidFill>
                <a:latin typeface="Calibri"/>
                <a:cs typeface="Calibri"/>
              </a:rPr>
              <a:t>D </a:t>
            </a: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модели размером 5</a:t>
            </a:r>
            <a:r>
              <a:rPr lang="en-US" sz="2200">
                <a:solidFill>
                  <a:schemeClr val="tx1"/>
                </a:solidFill>
                <a:latin typeface="Calibri"/>
                <a:cs typeface="Calibri"/>
              </a:rPr>
              <a:t>x5 </a:t>
            </a: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полей с выходом и запрограммируйте робота выйти из него по правилу правой руки.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2.Создайте свою уникальную линию в 2</a:t>
            </a:r>
            <a:r>
              <a:rPr lang="en-US" sz="2200">
                <a:solidFill>
                  <a:schemeClr val="tx1"/>
                </a:solidFill>
                <a:latin typeface="Calibri"/>
                <a:cs typeface="Calibri"/>
              </a:rPr>
              <a:t>D</a:t>
            </a: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 модели. Запрограммируйте робота ехать по линии.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3. Добавьте на вашу линию препятствие, попробуйте запрограммировать робота обходить препятствие, не теряя линию.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4.Запрограммируйте робота ездить по вашей линии, используя камеру.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5. Добавьте к вашей линии стену. Запрограммируйте робота переключиться на стену и ехать вдоль нее</a:t>
            </a:r>
            <a:r>
              <a:rPr lang="en-US" sz="220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endParaRPr lang="ru-RU" sz="22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ru-RU" sz="2200">
                <a:solidFill>
                  <a:schemeClr val="tx1"/>
                </a:solidFill>
                <a:latin typeface="Calibri"/>
                <a:cs typeface="Calibri"/>
              </a:rPr>
              <a:t>6. Создайте программу на текстовом языке, с помощью которой робот пройдет ваш лабиринт из задания 1, используя правила правой руки и гироскоп.</a:t>
            </a:r>
            <a:endParaRPr/>
          </a:p>
          <a:p>
            <a:pPr>
              <a:lnSpc>
                <a:spcPct val="100000"/>
              </a:lnSpc>
              <a:defRPr/>
            </a:pPr>
            <a:endParaRPr sz="22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605359" y="1118206"/>
            <a:ext cx="1079164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000">
                <a:latin typeface="Calibri"/>
                <a:cs typeface="Calibri"/>
              </a:rPr>
              <a:t>В жизни очень важно, чтобы робот определял контрольные точки и выполнял все передвижения максимально точно. Поэтому датчики или камера должны быть откалиброваны, особенно если используется несколько однотипных датчиков. </a:t>
            </a:r>
            <a:endParaRPr/>
          </a:p>
          <a:p>
            <a:pPr algn="just">
              <a:defRPr/>
            </a:pPr>
            <a:r>
              <a:rPr lang="ru-RU" sz="2000" b="1">
                <a:latin typeface="Calibri"/>
                <a:cs typeface="Calibri"/>
              </a:rPr>
              <a:t>Калибровка</a:t>
            </a:r>
            <a:r>
              <a:rPr lang="ru-RU" sz="2000">
                <a:latin typeface="Calibri"/>
                <a:cs typeface="Calibri"/>
              </a:rPr>
              <a:t>  — установление зависимости между показаниями датчиков и размером измеряемой  величины. </a:t>
            </a:r>
            <a:endParaRPr/>
          </a:p>
          <a:p>
            <a:pPr algn="just">
              <a:defRPr/>
            </a:pPr>
            <a:r>
              <a:rPr lang="ru-RU" sz="2000">
                <a:latin typeface="Calibri"/>
                <a:cs typeface="Calibri"/>
              </a:rPr>
              <a:t>Если при движении робот отклоняется от заданной траектории, то такую ошибку можно исправить при помощи программного </a:t>
            </a:r>
            <a:r>
              <a:rPr lang="ru-RU" sz="2000" b="1">
                <a:latin typeface="Calibri"/>
                <a:cs typeface="Calibri"/>
              </a:rPr>
              <a:t>регулятора</a:t>
            </a:r>
            <a:r>
              <a:rPr lang="ru-RU" sz="2000">
                <a:latin typeface="Calibri"/>
                <a:cs typeface="Calibri"/>
              </a:rPr>
              <a:t>. </a:t>
            </a:r>
            <a:endParaRPr/>
          </a:p>
          <a:p>
            <a:pPr>
              <a:defRPr/>
            </a:pPr>
            <a:endParaRPr lang="ru-RU" sz="2400">
              <a:solidFill>
                <a:srgbClr val="0D0D0D"/>
              </a:solidFill>
              <a:latin typeface="Calibri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9409" y="2558472"/>
            <a:ext cx="4583546" cy="4583546"/>
          </a:xfrm>
          <a:prstGeom prst="rect">
            <a:avLst/>
          </a:prstGeom>
        </p:spPr>
      </p:pic>
      <p:sp>
        <p:nvSpPr>
          <p:cNvPr id="2034006768" name="Прямоугольник 2"/>
          <p:cNvSpPr/>
          <p:nvPr/>
        </p:nvSpPr>
        <p:spPr bwMode="auto">
          <a:xfrm>
            <a:off x="676560" y="390399"/>
            <a:ext cx="8581302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линии</a:t>
            </a:r>
            <a:endParaRPr lang="ru-RU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 flipH="0" flipV="0">
            <a:off x="686088" y="466724"/>
            <a:ext cx="9271390" cy="407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23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Движение по линии с пропорциональным регулятором</a:t>
            </a:r>
            <a:endParaRPr sz="23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59928" y="1819562"/>
            <a:ext cx="6654763" cy="35130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481158" y="1111676"/>
            <a:ext cx="109173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>
                <a:latin typeface="Calibri"/>
                <a:cs typeface="Calibri"/>
              </a:rPr>
              <a:t>Рассмотрим один из вариантов  движения по линии. В качестве контрольных устройств используются два датчика освещенности. </a:t>
            </a:r>
            <a:endParaRPr lang="ru-RU" sz="200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00364" y="5509202"/>
            <a:ext cx="11286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Calibri"/>
                <a:cs typeface="Calibri"/>
              </a:rPr>
              <a:t>Датчики подключены к портам А5 и А6. Показания датчиков хранятся в зарезервированных переменных </a:t>
            </a:r>
            <a:r>
              <a:rPr lang="en-US" sz="1800">
                <a:latin typeface="Calibri"/>
                <a:cs typeface="Calibri"/>
              </a:rPr>
              <a:t>sensorA</a:t>
            </a:r>
            <a:r>
              <a:rPr lang="ru-RU" sz="1800">
                <a:latin typeface="Calibri"/>
                <a:cs typeface="Calibri"/>
              </a:rPr>
              <a:t>5</a:t>
            </a:r>
            <a:r>
              <a:rPr lang="en-US" sz="1800">
                <a:latin typeface="Calibri"/>
                <a:cs typeface="Calibri"/>
              </a:rPr>
              <a:t> </a:t>
            </a:r>
            <a:r>
              <a:rPr lang="ru-RU" sz="1800">
                <a:latin typeface="Calibri"/>
                <a:cs typeface="Calibri"/>
              </a:rPr>
              <a:t>и</a:t>
            </a:r>
            <a:r>
              <a:rPr lang="en-US" sz="1800">
                <a:latin typeface="Calibri"/>
                <a:cs typeface="Calibri"/>
              </a:rPr>
              <a:t> </a:t>
            </a:r>
            <a:r>
              <a:rPr lang="en-US" sz="1800">
                <a:latin typeface="Calibri"/>
                <a:cs typeface="Calibri"/>
              </a:rPr>
              <a:t>sensorA</a:t>
            </a:r>
            <a:r>
              <a:rPr lang="ru-RU" sz="1800">
                <a:latin typeface="Calibri"/>
                <a:cs typeface="Calibri"/>
              </a:rPr>
              <a:t>6 соответственно. </a:t>
            </a:r>
            <a:endParaRPr lang="ru-RU" sz="1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666460" y="380944"/>
            <a:ext cx="8774904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Круговая </a:t>
            </a: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калибровка</a:t>
            </a:r>
            <a:endParaRPr lang="ru-RU" sz="32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28870" y="2088486"/>
            <a:ext cx="3223489" cy="22856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86579" y="2059176"/>
            <a:ext cx="2637274" cy="2054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4861427" y="1186929"/>
            <a:ext cx="7167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800">
                <a:latin typeface="Calibri"/>
                <a:cs typeface="Calibri"/>
              </a:rPr>
              <a:t>Создаем вспомогательные</a:t>
            </a:r>
            <a:r>
              <a:rPr lang="en-US" sz="1800">
                <a:latin typeface="Calibri"/>
                <a:cs typeface="Calibri"/>
              </a:rPr>
              <a:t> </a:t>
            </a:r>
            <a:r>
              <a:rPr lang="ru-RU" sz="1800">
                <a:latin typeface="Calibri"/>
                <a:cs typeface="Calibri"/>
              </a:rPr>
              <a:t> переменные </a:t>
            </a:r>
            <a:r>
              <a:rPr lang="en-US" sz="1800">
                <a:latin typeface="Calibri"/>
                <a:cs typeface="Calibri"/>
              </a:rPr>
              <a:t>white</a:t>
            </a:r>
            <a:r>
              <a:rPr lang="ru-RU" sz="1800">
                <a:latin typeface="Calibri"/>
                <a:cs typeface="Calibri"/>
              </a:rPr>
              <a:t>1, </a:t>
            </a:r>
            <a:r>
              <a:rPr lang="en-US" sz="1800">
                <a:latin typeface="Calibri"/>
                <a:cs typeface="Calibri"/>
              </a:rPr>
              <a:t>white2 </a:t>
            </a:r>
            <a:r>
              <a:rPr lang="ru-RU" sz="1800">
                <a:latin typeface="Calibri"/>
                <a:cs typeface="Calibri"/>
              </a:rPr>
              <a:t>и </a:t>
            </a:r>
            <a:r>
              <a:rPr lang="en-US" sz="1800">
                <a:latin typeface="Calibri"/>
                <a:cs typeface="Calibri"/>
              </a:rPr>
              <a:t>black1, black2 </a:t>
            </a:r>
            <a:r>
              <a:rPr lang="ru-RU" sz="1800">
                <a:latin typeface="Calibri"/>
                <a:cs typeface="Calibri"/>
              </a:rPr>
              <a:t>с противоположными значениями для записи показателей датчиков. </a:t>
            </a:r>
            <a:br>
              <a:rPr lang="ru-RU" sz="1800">
                <a:latin typeface="Calibri"/>
                <a:cs typeface="Calibri"/>
              </a:rPr>
            </a:br>
            <a:r>
              <a:rPr lang="ru-RU" sz="1800">
                <a:latin typeface="Calibri"/>
                <a:cs typeface="Calibri"/>
              </a:rPr>
              <a:t>В </a:t>
            </a:r>
            <a:r>
              <a:rPr lang="en-US" sz="1800">
                <a:latin typeface="Calibri"/>
                <a:cs typeface="Calibri"/>
              </a:rPr>
              <a:t>white </a:t>
            </a:r>
            <a:r>
              <a:rPr lang="ru-RU" sz="1800">
                <a:latin typeface="Calibri"/>
                <a:cs typeface="Calibri"/>
              </a:rPr>
              <a:t>будут записываться показатели датчиков на белом, а в </a:t>
            </a:r>
            <a:r>
              <a:rPr lang="en-US" sz="1800">
                <a:latin typeface="Calibri"/>
                <a:cs typeface="Calibri"/>
              </a:rPr>
              <a:t>black </a:t>
            </a:r>
            <a:r>
              <a:rPr lang="ru-RU" sz="1800">
                <a:latin typeface="Calibri"/>
                <a:cs typeface="Calibri"/>
              </a:rPr>
              <a:t>на черном</a:t>
            </a:r>
            <a:endParaRPr lang="ru-RU" sz="1800">
              <a:latin typeface="Calibri"/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618836" y="4336950"/>
            <a:ext cx="11162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D0D0D"/>
                </a:solidFill>
                <a:latin typeface="Calibri"/>
                <a:cs typeface="Calibri"/>
              </a:rPr>
              <a:t>Статическая ошибка </a:t>
            </a:r>
            <a:r>
              <a:rPr lang="ru-RU" sz="2000">
                <a:solidFill>
                  <a:srgbClr val="0D0D0D"/>
                </a:solidFill>
                <a:latin typeface="Calibri"/>
                <a:cs typeface="Calibri"/>
              </a:rPr>
              <a:t>– разница в показаниях датчиков в состоянии покоя. В данном случае – это разница показаний, когда оба датчика находятся над белым полем. </a:t>
            </a:r>
            <a:endParaRPr lang="ru-RU" sz="2000">
              <a:solidFill>
                <a:srgbClr val="0D0D0D"/>
              </a:solidFill>
              <a:latin typeface="Calibri"/>
              <a:cs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466740" y="5613435"/>
            <a:ext cx="5173874" cy="3657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 bwMode="auto">
          <a:xfrm>
            <a:off x="483390" y="1200114"/>
            <a:ext cx="437839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latin typeface="Calibri"/>
                <a:cs typeface="Calibri"/>
              </a:rPr>
              <a:t>Робот устанавливается так, чтобы линия находилась между датчиками</a:t>
            </a: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6836" y="1678325"/>
            <a:ext cx="9568872" cy="4297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066471" y="1025889"/>
            <a:ext cx="568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>
                <a:latin typeface="Calibri"/>
                <a:cs typeface="Calibri"/>
              </a:rPr>
              <a:t>Программа круговой калибровки</a:t>
            </a:r>
            <a:endParaRPr lang="ru-RU" sz="2800" b="1">
              <a:latin typeface="Calibri"/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 flipH="0" flipV="0">
            <a:off x="6751782" y="3694545"/>
            <a:ext cx="1607126" cy="7631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6733309" y="4590473"/>
            <a:ext cx="3666836" cy="13854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1126836" y="4369334"/>
            <a:ext cx="5153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800">
                <a:latin typeface="Calibri"/>
                <a:cs typeface="Calibri"/>
              </a:rPr>
              <a:t>Как только показания </a:t>
            </a:r>
            <a:r>
              <a:rPr lang="ru-RU" sz="1800">
                <a:latin typeface="Calibri"/>
                <a:cs typeface="Calibri"/>
              </a:rPr>
              <a:t>энкодера</a:t>
            </a:r>
            <a:r>
              <a:rPr lang="ru-RU" sz="1800">
                <a:latin typeface="Calibri"/>
                <a:cs typeface="Calibri"/>
              </a:rPr>
              <a:t> достигают заданного значения, моторы останавливаются и в переменные </a:t>
            </a:r>
            <a:r>
              <a:rPr lang="en-US" sz="1800">
                <a:latin typeface="Calibri"/>
                <a:cs typeface="Calibri"/>
              </a:rPr>
              <a:t>grey1 </a:t>
            </a:r>
            <a:r>
              <a:rPr lang="ru-RU" sz="1800">
                <a:latin typeface="Calibri"/>
                <a:cs typeface="Calibri"/>
              </a:rPr>
              <a:t>и </a:t>
            </a:r>
            <a:r>
              <a:rPr lang="en-US" sz="1800">
                <a:latin typeface="Calibri"/>
                <a:cs typeface="Calibri"/>
              </a:rPr>
              <a:t>grey2 </a:t>
            </a:r>
            <a:r>
              <a:rPr lang="ru-RU" sz="1800">
                <a:latin typeface="Calibri"/>
                <a:cs typeface="Calibri"/>
              </a:rPr>
              <a:t>записывается среднее значение суммы переменных </a:t>
            </a:r>
            <a:r>
              <a:rPr lang="en-US" sz="1800">
                <a:latin typeface="Calibri"/>
                <a:cs typeface="Calibri"/>
              </a:rPr>
              <a:t>white1, black1 </a:t>
            </a:r>
            <a:r>
              <a:rPr lang="ru-RU" sz="1800">
                <a:latin typeface="Calibri"/>
                <a:cs typeface="Calibri"/>
              </a:rPr>
              <a:t>и </a:t>
            </a:r>
            <a:r>
              <a:rPr lang="en-US" sz="1800">
                <a:latin typeface="Calibri"/>
                <a:cs typeface="Calibri"/>
              </a:rPr>
              <a:t>white2, black2</a:t>
            </a:r>
            <a:endParaRPr lang="ru-RU" sz="1800">
              <a:latin typeface="Calibri"/>
              <a:cs typeface="Calibri"/>
            </a:endParaRPr>
          </a:p>
        </p:txBody>
      </p:sp>
      <p:sp>
        <p:nvSpPr>
          <p:cNvPr id="1443967346" name="Прямоугольник 1"/>
          <p:cNvSpPr/>
          <p:nvPr/>
        </p:nvSpPr>
        <p:spPr bwMode="auto">
          <a:xfrm>
            <a:off x="666459" y="380944"/>
            <a:ext cx="8775264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Круговая </a:t>
            </a:r>
            <a:r>
              <a:rPr lang="ru-RU" sz="32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калибровка</a:t>
            </a:r>
            <a:endParaRPr 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523764" y="1143075"/>
            <a:ext cx="110147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>
                <a:solidFill>
                  <a:srgbClr val="0D0D0D"/>
                </a:solidFill>
                <a:latin typeface="Calibri"/>
                <a:cs typeface="Calibri"/>
              </a:rPr>
              <a:t>Пропорциональный регулятор</a:t>
            </a:r>
            <a:r>
              <a:rPr lang="en-US" sz="2400" b="1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lang="ru-RU" sz="2400" b="1">
                <a:solidFill>
                  <a:srgbClr val="0D0D0D"/>
                </a:solidFill>
                <a:latin typeface="Calibri"/>
                <a:cs typeface="Calibri"/>
              </a:rPr>
              <a:t>- </a:t>
            </a:r>
            <a:r>
              <a:rPr lang="ru-RU" sz="2400">
                <a:solidFill>
                  <a:srgbClr val="0D0D0D"/>
                </a:solidFill>
                <a:latin typeface="Calibri"/>
                <a:cs typeface="Calibri"/>
              </a:rPr>
              <a:t>это регулятор, в котором управляющее воздействие пропорционально отклонению от желаемого результата. Говоря проще – чем сильнее робот отклонился от желаемого значения, тем сильнее он будет поворачивать, чтобы скорректировать своё направление. 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38656" y="3664830"/>
            <a:ext cx="2847975" cy="838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2495552" y="2906771"/>
            <a:ext cx="7071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>
                <a:latin typeface="Calibri"/>
                <a:cs typeface="Calibri"/>
              </a:rPr>
              <a:t>Общий вид пропорционального регулятора</a:t>
            </a:r>
            <a:endParaRPr lang="ru-RU" sz="2800" b="1">
              <a:latin typeface="Calibri"/>
              <a:cs typeface="Calibr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164909" y="3624027"/>
            <a:ext cx="5467350" cy="1238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658513" y="5097115"/>
            <a:ext cx="11161311" cy="82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latin typeface="Calibri"/>
                <a:cs typeface="Calibri"/>
              </a:rPr>
              <a:t>В нашем случае желаемый результат – оба датчика показывают значение условного «серого» цвета.</a:t>
            </a:r>
            <a:endParaRPr lang="ru-RU" sz="2400">
              <a:latin typeface="Calibri"/>
              <a:cs typeface="Calibri"/>
            </a:endParaRPr>
          </a:p>
        </p:txBody>
      </p:sp>
      <p:sp>
        <p:nvSpPr>
          <p:cNvPr id="1876560530" name="Прямоугольник 1"/>
          <p:cNvSpPr/>
          <p:nvPr/>
        </p:nvSpPr>
        <p:spPr bwMode="auto">
          <a:xfrm>
            <a:off x="666459" y="380944"/>
            <a:ext cx="8787144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Пропорциональный регулятор</a:t>
            </a:r>
            <a:endParaRPr 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41462" y="2066455"/>
            <a:ext cx="3105150" cy="99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3543149" y="1372729"/>
            <a:ext cx="4634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latin typeface="Calibri"/>
                <a:cs typeface="Calibri"/>
              </a:rPr>
              <a:t>Общая формула ошибки</a:t>
            </a:r>
            <a:endParaRPr lang="ru-RU" sz="3200" b="1">
              <a:latin typeface="Calibri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42834" y="3117672"/>
            <a:ext cx="7702405" cy="469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401338" y="4644612"/>
            <a:ext cx="1571625" cy="16097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5283199" y="4997430"/>
            <a:ext cx="464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latin typeface="Calibri"/>
                <a:cs typeface="Calibri"/>
              </a:rPr>
              <a:t>Подробнее о теории управления и пропорциональном регуляторе</a:t>
            </a:r>
            <a:endParaRPr lang="ru-RU" sz="2400">
              <a:latin typeface="Calibri"/>
              <a:cs typeface="Calibri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031517" y="3725012"/>
            <a:ext cx="765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>
                <a:latin typeface="Calibri"/>
                <a:cs typeface="Calibri"/>
              </a:rPr>
              <a:t>В нашем случае </a:t>
            </a:r>
            <a:r>
              <a:rPr lang="en-US" sz="2000">
                <a:latin typeface="Calibri"/>
                <a:cs typeface="Calibri"/>
              </a:rPr>
              <a:t>err = (sensorA5 – grey1) – (sensorA6 – grey2) – </a:t>
            </a:r>
            <a:r>
              <a:rPr lang="en-US" sz="2000">
                <a:latin typeface="Calibri"/>
                <a:cs typeface="Calibri"/>
              </a:rPr>
              <a:t>err_st</a:t>
            </a:r>
            <a:r>
              <a:rPr lang="en-US" sz="2000">
                <a:latin typeface="Calibri"/>
                <a:cs typeface="Calibri"/>
              </a:rPr>
              <a:t>  </a:t>
            </a:r>
            <a:endParaRPr lang="ru-RU" sz="2000">
              <a:latin typeface="Calibri"/>
              <a:cs typeface="Calibri"/>
            </a:endParaRPr>
          </a:p>
        </p:txBody>
      </p:sp>
      <p:sp>
        <p:nvSpPr>
          <p:cNvPr id="1391943097" name="Прямоугольник 1"/>
          <p:cNvSpPr/>
          <p:nvPr/>
        </p:nvSpPr>
        <p:spPr bwMode="auto">
          <a:xfrm>
            <a:off x="666459" y="380944"/>
            <a:ext cx="8787503" cy="58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3600"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Пропорциональный регулятор</a:t>
            </a:r>
            <a:endParaRPr 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35</Slides>
  <Notes>35</Notes>
  <HiddenSlides>0</HiddenSlides>
  <MMClips>2</MMClips>
  <ScaleCrop>0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Theme 1</vt:lpstr>
      <vt:lpstr>Theme 2</vt:lpstr>
      <vt:lpstr>Theme 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dc:identifier/>
  <dc:language/>
  <cp:lastModifiedBy>Ilya ТРИК Shirokolobov</cp:lastModifiedBy>
  <cp:revision>135</cp:revision>
  <dcterms:created xsi:type="dcterms:W3CDTF">2019-08-14T07:24:59Z</dcterms:created>
  <dcterms:modified xsi:type="dcterms:W3CDTF">2024-09-27T11:41:19Z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