
<file path=[Content_Types].xml><?xml version="1.0" encoding="utf-8"?>
<Types xmlns="http://schemas.openxmlformats.org/package/2006/content-types">
  <Default Extension="png" ContentType="image/png"/>
  <Default Extension="webp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0" r:id="rId2"/>
    <p:sldMasterId id="2147483653" r:id="rId3"/>
  </p:sldMasterIdLst>
  <p:notesMasterIdLst>
    <p:notesMasterId r:id="rId25"/>
  </p:notesMasterIdLst>
  <p:sldIdLst>
    <p:sldId id="256" r:id="rId4"/>
    <p:sldId id="373" r:id="rId5"/>
    <p:sldId id="372" r:id="rId6"/>
    <p:sldId id="377" r:id="rId7"/>
    <p:sldId id="378" r:id="rId8"/>
    <p:sldId id="379" r:id="rId9"/>
    <p:sldId id="394" r:id="rId10"/>
    <p:sldId id="381" r:id="rId11"/>
    <p:sldId id="382" r:id="rId12"/>
    <p:sldId id="383" r:id="rId13"/>
    <p:sldId id="384" r:id="rId14"/>
    <p:sldId id="385" r:id="rId15"/>
    <p:sldId id="386" r:id="rId16"/>
    <p:sldId id="387" r:id="rId17"/>
    <p:sldId id="363" r:id="rId18"/>
    <p:sldId id="389" r:id="rId19"/>
    <p:sldId id="390" r:id="rId20"/>
    <p:sldId id="391" r:id="rId21"/>
    <p:sldId id="392" r:id="rId22"/>
    <p:sldId id="393" r:id="rId23"/>
    <p:sldId id="369" r:id="rId24"/>
  </p:sldIdLst>
  <p:sldSz cx="12192000" cy="6858000"/>
  <p:notesSz cx="7559675" cy="10691813"/>
  <p:embeddedFontLst>
    <p:embeddedFont>
      <p:font typeface="Verdana" panose="020B0604030504040204" pitchFamily="34" charset="0"/>
      <p:regular r:id="rId26"/>
      <p:bold r:id="rId27"/>
      <p:italic r:id="rId28"/>
      <p:boldItalic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Montserrat" panose="00000500000000000000" pitchFamily="2" charset="-52"/>
      <p:regular r:id="rId34"/>
      <p:bold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30" roundtripDataSignature="AMtx7mjUkb6S9EcG/iiONV0n00rOIzLvF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Екатерина Гордиенок" initials="" lastIdx="1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02" autoAdjust="0"/>
    <p:restoredTop sz="94660"/>
  </p:normalViewPr>
  <p:slideViewPr>
    <p:cSldViewPr snapToGrid="0">
      <p:cViewPr varScale="1">
        <p:scale>
          <a:sx n="83" d="100"/>
          <a:sy n="83" d="100"/>
        </p:scale>
        <p:origin x="734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1.fntdata"/><Relationship Id="rId21" Type="http://schemas.openxmlformats.org/officeDocument/2006/relationships/slide" Target="slides/slide18.xml"/><Relationship Id="rId34" Type="http://schemas.openxmlformats.org/officeDocument/2006/relationships/font" Target="fonts/font9.fntdata"/><Relationship Id="rId133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4.fntdata"/><Relationship Id="rId13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7.fntdata"/><Relationship Id="rId131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3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6.fntdata"/><Relationship Id="rId130" Type="http://customschemas.google.com/relationships/presentationmetadata" Target="metadata"/><Relationship Id="rId135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134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276600" cy="534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281488" y="0"/>
            <a:ext cx="3276600" cy="534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15900" y="801688"/>
            <a:ext cx="7127875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10155238"/>
            <a:ext cx="3276600" cy="534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564821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:notes"/>
          <p:cNvSpPr txBox="1">
            <a:spLocks noGrp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" name="Google Shape;13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5900" y="801688"/>
            <a:ext cx="7127875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7:notes"/>
          <p:cNvSpPr txBox="1">
            <a:spLocks noGrp="1"/>
          </p:cNvSpPr>
          <p:nvPr>
            <p:ph type="body" idx="1"/>
          </p:nvPr>
        </p:nvSpPr>
        <p:spPr>
          <a:xfrm>
            <a:off x="755968" y="5145435"/>
            <a:ext cx="6047740" cy="4209901"/>
          </a:xfrm>
          <a:prstGeom prst="rect">
            <a:avLst/>
          </a:prstGeom>
        </p:spPr>
        <p:txBody>
          <a:bodyPr spcFirstLastPara="1" wrap="square" lIns="104270" tIns="52121" rIns="104270" bIns="52121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200" name="Google Shape;20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8:notes"/>
          <p:cNvSpPr txBox="1">
            <a:spLocks noGrp="1"/>
          </p:cNvSpPr>
          <p:nvPr>
            <p:ph type="body" idx="1"/>
          </p:nvPr>
        </p:nvSpPr>
        <p:spPr>
          <a:xfrm>
            <a:off x="755968" y="5145435"/>
            <a:ext cx="6047740" cy="4209901"/>
          </a:xfrm>
          <a:prstGeom prst="rect">
            <a:avLst/>
          </a:prstGeom>
        </p:spPr>
        <p:txBody>
          <a:bodyPr spcFirstLastPara="1" wrap="square" lIns="104270" tIns="52121" rIns="104270" bIns="52121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211" name="Google Shape;21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9:notes"/>
          <p:cNvSpPr txBox="1">
            <a:spLocks noGrp="1"/>
          </p:cNvSpPr>
          <p:nvPr>
            <p:ph type="body" idx="1"/>
          </p:nvPr>
        </p:nvSpPr>
        <p:spPr>
          <a:xfrm>
            <a:off x="755968" y="5145435"/>
            <a:ext cx="6047740" cy="4209901"/>
          </a:xfrm>
          <a:prstGeom prst="rect">
            <a:avLst/>
          </a:prstGeom>
        </p:spPr>
        <p:txBody>
          <a:bodyPr spcFirstLastPara="1" wrap="square" lIns="104270" tIns="52121" rIns="104270" bIns="52121" anchor="t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220" name="Google Shape;22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0:notes"/>
          <p:cNvSpPr txBox="1">
            <a:spLocks noGrp="1"/>
          </p:cNvSpPr>
          <p:nvPr>
            <p:ph type="body" idx="1"/>
          </p:nvPr>
        </p:nvSpPr>
        <p:spPr>
          <a:xfrm>
            <a:off x="755968" y="5145435"/>
            <a:ext cx="6047740" cy="4209901"/>
          </a:xfrm>
          <a:prstGeom prst="rect">
            <a:avLst/>
          </a:prstGeom>
        </p:spPr>
        <p:txBody>
          <a:bodyPr spcFirstLastPara="1" wrap="square" lIns="104270" tIns="52121" rIns="104270" bIns="52121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230" name="Google Shape;23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Google Shape;1200;p49:notes"/>
          <p:cNvSpPr txBox="1">
            <a:spLocks noGrp="1"/>
          </p:cNvSpPr>
          <p:nvPr>
            <p:ph type="body" idx="1"/>
          </p:nvPr>
        </p:nvSpPr>
        <p:spPr>
          <a:xfrm>
            <a:off x="755968" y="5145435"/>
            <a:ext cx="6047740" cy="4209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250" tIns="52100" rIns="104250" bIns="521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01" name="Google Shape;1201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55:notes"/>
          <p:cNvSpPr txBox="1">
            <a:spLocks noGrp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40" name="Google Shape;1240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5900" y="801688"/>
            <a:ext cx="7127875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5:notes"/>
          <p:cNvSpPr txBox="1">
            <a:spLocks noGrp="1"/>
          </p:cNvSpPr>
          <p:nvPr>
            <p:ph type="body" idx="1"/>
          </p:nvPr>
        </p:nvSpPr>
        <p:spPr>
          <a:xfrm>
            <a:off x="755968" y="5145435"/>
            <a:ext cx="6047740" cy="4209901"/>
          </a:xfrm>
          <a:prstGeom prst="rect">
            <a:avLst/>
          </a:prstGeom>
        </p:spPr>
        <p:txBody>
          <a:bodyPr spcFirstLastPara="1" wrap="square" lIns="104270" tIns="52121" rIns="104270" bIns="52121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83" name="Google Shape;8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:notes"/>
          <p:cNvSpPr txBox="1">
            <a:spLocks noGrp="1"/>
          </p:cNvSpPr>
          <p:nvPr>
            <p:ph type="body" idx="1"/>
          </p:nvPr>
        </p:nvSpPr>
        <p:spPr>
          <a:xfrm>
            <a:off x="755968" y="5145435"/>
            <a:ext cx="6047740" cy="4209901"/>
          </a:xfrm>
          <a:prstGeom prst="rect">
            <a:avLst/>
          </a:prstGeom>
        </p:spPr>
        <p:txBody>
          <a:bodyPr spcFirstLastPara="1" wrap="square" lIns="104270" tIns="52121" rIns="104270" bIns="52121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72" name="Google Shape;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6:notes"/>
          <p:cNvSpPr txBox="1">
            <a:spLocks noGrp="1"/>
          </p:cNvSpPr>
          <p:nvPr>
            <p:ph type="body" idx="1"/>
          </p:nvPr>
        </p:nvSpPr>
        <p:spPr>
          <a:xfrm>
            <a:off x="755968" y="5145435"/>
            <a:ext cx="6047740" cy="4209901"/>
          </a:xfrm>
          <a:prstGeom prst="rect">
            <a:avLst/>
          </a:prstGeom>
        </p:spPr>
        <p:txBody>
          <a:bodyPr spcFirstLastPara="1" wrap="square" lIns="104270" tIns="52121" rIns="104270" bIns="52121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24" name="Google Shape;12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:notes"/>
          <p:cNvSpPr txBox="1">
            <a:spLocks noGrp="1"/>
          </p:cNvSpPr>
          <p:nvPr>
            <p:ph type="body" idx="1"/>
          </p:nvPr>
        </p:nvSpPr>
        <p:spPr>
          <a:xfrm>
            <a:off x="755968" y="5145435"/>
            <a:ext cx="6047740" cy="4209901"/>
          </a:xfrm>
          <a:prstGeom prst="rect">
            <a:avLst/>
          </a:prstGeom>
        </p:spPr>
        <p:txBody>
          <a:bodyPr spcFirstLastPara="1" wrap="square" lIns="104270" tIns="52121" rIns="104270" bIns="52121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35" name="Google Shape;13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7:notes"/>
          <p:cNvSpPr txBox="1">
            <a:spLocks noGrp="1"/>
          </p:cNvSpPr>
          <p:nvPr>
            <p:ph type="body" idx="1"/>
          </p:nvPr>
        </p:nvSpPr>
        <p:spPr>
          <a:xfrm>
            <a:off x="755968" y="5145435"/>
            <a:ext cx="6047740" cy="4209901"/>
          </a:xfrm>
          <a:prstGeom prst="rect">
            <a:avLst/>
          </a:prstGeom>
        </p:spPr>
        <p:txBody>
          <a:bodyPr spcFirstLastPara="1" wrap="square" lIns="104270" tIns="52121" rIns="104270" bIns="52121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46" name="Google Shape;14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4:notes"/>
          <p:cNvSpPr txBox="1">
            <a:spLocks noGrp="1"/>
          </p:cNvSpPr>
          <p:nvPr>
            <p:ph type="body" idx="1"/>
          </p:nvPr>
        </p:nvSpPr>
        <p:spPr>
          <a:xfrm>
            <a:off x="755968" y="5145435"/>
            <a:ext cx="6047740" cy="4209901"/>
          </a:xfrm>
          <a:prstGeom prst="rect">
            <a:avLst/>
          </a:prstGeom>
        </p:spPr>
        <p:txBody>
          <a:bodyPr spcFirstLastPara="1" wrap="square" lIns="104270" tIns="52121" rIns="104270" bIns="52121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68" name="Google Shape;16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5:notes"/>
          <p:cNvSpPr txBox="1">
            <a:spLocks noGrp="1"/>
          </p:cNvSpPr>
          <p:nvPr>
            <p:ph type="body" idx="1"/>
          </p:nvPr>
        </p:nvSpPr>
        <p:spPr>
          <a:xfrm>
            <a:off x="755968" y="5145435"/>
            <a:ext cx="6047740" cy="4209901"/>
          </a:xfrm>
          <a:prstGeom prst="rect">
            <a:avLst/>
          </a:prstGeom>
        </p:spPr>
        <p:txBody>
          <a:bodyPr spcFirstLastPara="1" wrap="square" lIns="104270" tIns="52121" rIns="104270" bIns="52121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79" name="Google Shape;17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6:notes"/>
          <p:cNvSpPr txBox="1">
            <a:spLocks noGrp="1"/>
          </p:cNvSpPr>
          <p:nvPr>
            <p:ph type="body" idx="1"/>
          </p:nvPr>
        </p:nvSpPr>
        <p:spPr>
          <a:xfrm>
            <a:off x="755968" y="5145435"/>
            <a:ext cx="6047740" cy="4209901"/>
          </a:xfrm>
          <a:prstGeom prst="rect">
            <a:avLst/>
          </a:prstGeom>
        </p:spPr>
        <p:txBody>
          <a:bodyPr spcFirstLastPara="1" wrap="square" lIns="104270" tIns="52121" rIns="104270" bIns="52121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92" name="Google Shape;19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>
  <p:cSld name="Заголовок раздела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2" name="Google Shape;32;p60"/>
          <p:cNvSpPr/>
          <p:nvPr/>
        </p:nvSpPr>
        <p:spPr>
          <a:xfrm>
            <a:off x="838199" y="360000"/>
            <a:ext cx="8802757" cy="612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60"/>
          <p:cNvSpPr txBox="1">
            <a:spLocks noGrp="1"/>
          </p:cNvSpPr>
          <p:nvPr>
            <p:ph type="body" idx="1"/>
          </p:nvPr>
        </p:nvSpPr>
        <p:spPr>
          <a:xfrm>
            <a:off x="7252225" y="2521450"/>
            <a:ext cx="3889200" cy="29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22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4" name="Google Shape;34;p60"/>
          <p:cNvSpPr txBox="1">
            <a:spLocks noGrp="1"/>
          </p:cNvSpPr>
          <p:nvPr>
            <p:ph type="title"/>
          </p:nvPr>
        </p:nvSpPr>
        <p:spPr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  <a:defRPr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-nc-sa/3.0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-nc-sa/3.0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hyperlink" Target="https://help.trikset.com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support@trikset.com" TargetMode="External"/><Relationship Id="rId5" Type="http://schemas.openxmlformats.org/officeDocument/2006/relationships/image" Target="../media/image2.png"/><Relationship Id="rId10" Type="http://schemas.openxmlformats.org/officeDocument/2006/relationships/hyperlink" Target="https://trikset.com/" TargetMode="External"/><Relationship Id="rId4" Type="http://schemas.openxmlformats.org/officeDocument/2006/relationships/hyperlink" Target="http://creativecommons.org/licenses/by-nc-sa/3.0" TargetMode="External"/><Relationship Id="rId9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56"/>
          <p:cNvPicPr preferRelativeResize="0"/>
          <p:nvPr/>
        </p:nvPicPr>
        <p:blipFill rotWithShape="1">
          <a:blip r:embed="rId3">
            <a:alphaModFix/>
          </a:blip>
          <a:srcRect l="6973" t="36964" r="7352" b="36959"/>
          <a:stretch/>
        </p:blipFill>
        <p:spPr>
          <a:xfrm>
            <a:off x="9945360" y="396000"/>
            <a:ext cx="1781640" cy="53964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56"/>
          <p:cNvSpPr/>
          <p:nvPr/>
        </p:nvSpPr>
        <p:spPr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Creative Commons BY-NC-SA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56"/>
          <p:cNvSpPr/>
          <p:nvPr/>
        </p:nvSpPr>
        <p:spPr>
          <a:xfrm>
            <a:off x="4162320" y="6314760"/>
            <a:ext cx="391428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ООО «</a:t>
            </a:r>
            <a:r>
              <a:rPr lang="ru-RU" sz="1200" b="0" i="0" u="none" strike="noStrike" cap="none" dirty="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КиберТех</a:t>
            </a: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»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Санкт-Петербург, </a:t>
            </a:r>
            <a:r>
              <a:rPr lang="ru-RU" sz="1200" b="0" i="0" u="none" strike="noStrike" cap="none" dirty="0" smtClea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202</a:t>
            </a:r>
            <a:r>
              <a:rPr lang="en-US" sz="1200" b="0" i="0" u="none" strike="noStrike" cap="none" dirty="0" smtClea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Google Shape;13;p5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8720" y="6434280"/>
            <a:ext cx="739080" cy="25848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56"/>
          <p:cNvSpPr/>
          <p:nvPr/>
        </p:nvSpPr>
        <p:spPr>
          <a:xfrm>
            <a:off x="1971720" y="1646640"/>
            <a:ext cx="8265600" cy="1727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56"/>
          <p:cNvSpPr txBox="1">
            <a:spLocks noGrp="1"/>
          </p:cNvSpPr>
          <p:nvPr>
            <p:ph type="title"/>
          </p:nvPr>
        </p:nvSpPr>
        <p:spPr>
          <a:xfrm>
            <a:off x="1963440" y="1539720"/>
            <a:ext cx="8265600" cy="1643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6" name="Google Shape;16;p56"/>
          <p:cNvSpPr txBox="1"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7" name="Google Shape;17;p56"/>
          <p:cNvPicPr preferRelativeResize="0"/>
          <p:nvPr/>
        </p:nvPicPr>
        <p:blipFill rotWithShape="1">
          <a:blip r:embed="rId6">
            <a:alphaModFix/>
          </a:blip>
          <a:srcRect l="3021" t="11552" r="3074" b="11235"/>
          <a:stretch/>
        </p:blipFill>
        <p:spPr>
          <a:xfrm>
            <a:off x="838080" y="480960"/>
            <a:ext cx="2927160" cy="561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5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747680" y="3459600"/>
            <a:ext cx="2849400" cy="267516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58"/>
          <p:cNvPicPr preferRelativeResize="0"/>
          <p:nvPr/>
        </p:nvPicPr>
        <p:blipFill rotWithShape="1">
          <a:blip r:embed="rId3">
            <a:alphaModFix/>
          </a:blip>
          <a:srcRect l="6973" t="36964" r="7352" b="36959"/>
          <a:stretch/>
        </p:blipFill>
        <p:spPr>
          <a:xfrm>
            <a:off x="9945360" y="396000"/>
            <a:ext cx="1781640" cy="53964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58"/>
          <p:cNvSpPr/>
          <p:nvPr/>
        </p:nvSpPr>
        <p:spPr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Creative Commons BY-NC-SA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58"/>
          <p:cNvSpPr/>
          <p:nvPr/>
        </p:nvSpPr>
        <p:spPr>
          <a:xfrm>
            <a:off x="4162320" y="6314760"/>
            <a:ext cx="391428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ООО «</a:t>
            </a:r>
            <a:r>
              <a:rPr lang="ru-RU" sz="1200" b="0" i="0" u="none" strike="noStrike" cap="none" dirty="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КиберТех</a:t>
            </a: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»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Санкт-Петербург, </a:t>
            </a:r>
            <a:r>
              <a:rPr lang="ru-RU" sz="1200" b="0" i="0" u="none" strike="noStrike" cap="none" dirty="0" smtClea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2025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8720" y="6434280"/>
            <a:ext cx="739080" cy="25848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58"/>
          <p:cNvSpPr txBox="1"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" name="Google Shape;26;p58"/>
          <p:cNvSpPr/>
          <p:nvPr/>
        </p:nvSpPr>
        <p:spPr>
          <a:xfrm>
            <a:off x="452846" y="360000"/>
            <a:ext cx="9187594" cy="611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58"/>
          <p:cNvSpPr txBox="1">
            <a:spLocks noGrp="1"/>
          </p:cNvSpPr>
          <p:nvPr>
            <p:ph type="body" idx="1"/>
          </p:nvPr>
        </p:nvSpPr>
        <p:spPr>
          <a:xfrm>
            <a:off x="452846" y="1518120"/>
            <a:ext cx="10900474" cy="4649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8" name="Google Shape;28;p58"/>
          <p:cNvSpPr txBox="1">
            <a:spLocks noGrp="1"/>
          </p:cNvSpPr>
          <p:nvPr>
            <p:ph type="title"/>
          </p:nvPr>
        </p:nvSpPr>
        <p:spPr>
          <a:xfrm>
            <a:off x="452846" y="349929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</p:sldLayoutIdLs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61"/>
          <p:cNvPicPr preferRelativeResize="0"/>
          <p:nvPr/>
        </p:nvPicPr>
        <p:blipFill rotWithShape="1">
          <a:blip r:embed="rId3">
            <a:alphaModFix/>
          </a:blip>
          <a:srcRect l="6973" t="36964" r="7352" b="36959"/>
          <a:stretch/>
        </p:blipFill>
        <p:spPr>
          <a:xfrm>
            <a:off x="9945360" y="396000"/>
            <a:ext cx="1781640" cy="53964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61"/>
          <p:cNvSpPr/>
          <p:nvPr/>
        </p:nvSpPr>
        <p:spPr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Creative Commons BY-NC-SA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61"/>
          <p:cNvSpPr/>
          <p:nvPr/>
        </p:nvSpPr>
        <p:spPr>
          <a:xfrm>
            <a:off x="4162320" y="6314760"/>
            <a:ext cx="391428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ООО «</a:t>
            </a:r>
            <a:r>
              <a:rPr lang="ru-RU" sz="1200" b="0" i="0" u="none" strike="noStrike" cap="none" dirty="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КиберТех</a:t>
            </a: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»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Санкт-Петербург, </a:t>
            </a:r>
            <a:r>
              <a:rPr lang="ru-RU" sz="1200" b="0" i="0" u="none" strike="noStrike" cap="none" dirty="0" smtClea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202</a:t>
            </a:r>
            <a:r>
              <a:rPr lang="en-US" sz="1200" b="0" i="0" u="none" strike="noStrike" cap="none" dirty="0" smtClea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" name="Google Shape;39;p6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8720" y="6434280"/>
            <a:ext cx="739080" cy="25848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61"/>
          <p:cNvSpPr/>
          <p:nvPr/>
        </p:nvSpPr>
        <p:spPr>
          <a:xfrm>
            <a:off x="838080" y="360000"/>
            <a:ext cx="8802360" cy="611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61"/>
          <p:cNvSpPr txBox="1"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" name="Google Shape;42;p61"/>
          <p:cNvSpPr/>
          <p:nvPr/>
        </p:nvSpPr>
        <p:spPr>
          <a:xfrm>
            <a:off x="4785840" y="1648440"/>
            <a:ext cx="6032520" cy="25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Поддержка ТРИК: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support@trikset.com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Справочный центр ТРИК: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0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help.trikset.com</a:t>
            </a: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61"/>
          <p:cNvSpPr/>
          <p:nvPr/>
        </p:nvSpPr>
        <p:spPr>
          <a:xfrm flipH="1">
            <a:off x="838080" y="322560"/>
            <a:ext cx="8802720" cy="640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rPr>
              <a:t>Информация и контакты</a:t>
            </a: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" name="Google Shape;44;p6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75480" y="2214720"/>
            <a:ext cx="3592440" cy="3592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61"/>
          <p:cNvPicPr preferRelativeResize="0"/>
          <p:nvPr/>
        </p:nvPicPr>
        <p:blipFill rotWithShape="1">
          <a:blip r:embed="rId9">
            <a:alphaModFix/>
          </a:blip>
          <a:srcRect l="82780" t="-2947" r="-1" b="-8200"/>
          <a:stretch/>
        </p:blipFill>
        <p:spPr>
          <a:xfrm>
            <a:off x="7132320" y="5052445"/>
            <a:ext cx="445679" cy="444137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1"/>
          <p:cNvSpPr/>
          <p:nvPr/>
        </p:nvSpPr>
        <p:spPr>
          <a:xfrm>
            <a:off x="7485120" y="5025960"/>
            <a:ext cx="1005120" cy="457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trikset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61"/>
          <p:cNvSpPr/>
          <p:nvPr/>
        </p:nvSpPr>
        <p:spPr>
          <a:xfrm>
            <a:off x="965520" y="1581120"/>
            <a:ext cx="2563200" cy="6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sng" strike="noStrike" cap="none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10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trikset.com</a:t>
            </a:r>
            <a:endParaRPr sz="3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Google Shape;45;p61"/>
          <p:cNvPicPr preferRelativeResize="0"/>
          <p:nvPr userDrawn="1"/>
        </p:nvPicPr>
        <p:blipFill rotWithShape="1">
          <a:blip r:embed="rId9">
            <a:alphaModFix/>
          </a:blip>
          <a:srcRect l="30286" t="-2949" r="51207" b="-5677"/>
          <a:stretch/>
        </p:blipFill>
        <p:spPr>
          <a:xfrm>
            <a:off x="6692536" y="5057480"/>
            <a:ext cx="478972" cy="43406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web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"/>
          <p:cNvSpPr txBox="1"/>
          <p:nvPr/>
        </p:nvSpPr>
        <p:spPr>
          <a:xfrm>
            <a:off x="1901027" y="1621448"/>
            <a:ext cx="8265600" cy="123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4800" b="1" dirty="0" smtClean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Взаимодействие</a:t>
            </a:r>
            <a:endParaRPr sz="4800"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135" name="Google Shape;135;p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10</a:t>
            </a:fld>
            <a:endParaRPr/>
          </a:p>
        </p:txBody>
      </p:sp>
      <p:sp>
        <p:nvSpPr>
          <p:cNvPr id="195" name="Google Shape;195;p6"/>
          <p:cNvSpPr txBox="1">
            <a:spLocks noGrp="1"/>
          </p:cNvSpPr>
          <p:nvPr>
            <p:ph type="title"/>
          </p:nvPr>
        </p:nvSpPr>
        <p:spPr>
          <a:xfrm>
            <a:off x="450198" y="381669"/>
            <a:ext cx="9552784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</a:pPr>
            <a:r>
              <a:rPr lang="ru-RU" dirty="0">
                <a:sym typeface="Verdana"/>
              </a:rPr>
              <a:t>Алгоритм передачи сообщения</a:t>
            </a:r>
            <a:endParaRPr dirty="0"/>
          </a:p>
        </p:txBody>
      </p:sp>
      <p:sp>
        <p:nvSpPr>
          <p:cNvPr id="196" name="Google Shape;196;p6"/>
          <p:cNvSpPr txBox="1"/>
          <p:nvPr/>
        </p:nvSpPr>
        <p:spPr>
          <a:xfrm>
            <a:off x="450198" y="1072321"/>
            <a:ext cx="10384057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После подключения роботов в </a:t>
            </a:r>
            <a:r>
              <a:rPr lang="ru-RU" sz="240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общую </a:t>
            </a:r>
            <a:r>
              <a:rPr lang="ru-RU" sz="24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сеть, перейдем к алгоритму передачи сообщения:</a:t>
            </a:r>
            <a:endParaRPr sz="240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33" y="2232286"/>
            <a:ext cx="11364589" cy="295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094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11</a:t>
            </a:fld>
            <a:endParaRPr/>
          </a:p>
        </p:txBody>
      </p:sp>
      <p:sp>
        <p:nvSpPr>
          <p:cNvPr id="203" name="Google Shape;203;p7"/>
          <p:cNvSpPr txBox="1">
            <a:spLocks noGrp="1"/>
          </p:cNvSpPr>
          <p:nvPr>
            <p:ph type="title"/>
          </p:nvPr>
        </p:nvSpPr>
        <p:spPr>
          <a:xfrm>
            <a:off x="450859" y="379766"/>
            <a:ext cx="9162458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</a:pPr>
            <a:r>
              <a:rPr lang="ru-RU" dirty="0">
                <a:latin typeface="Verdana"/>
                <a:ea typeface="Verdana"/>
                <a:cs typeface="Verdana"/>
                <a:sym typeface="Verdana"/>
              </a:rPr>
              <a:t>Алгоритм приема сообщения</a:t>
            </a:r>
            <a:endParaRPr sz="3200" dirty="0"/>
          </a:p>
        </p:txBody>
      </p:sp>
      <p:sp>
        <p:nvSpPr>
          <p:cNvPr id="204" name="Google Shape;204;p7"/>
          <p:cNvSpPr txBox="1"/>
          <p:nvPr/>
        </p:nvSpPr>
        <p:spPr>
          <a:xfrm>
            <a:off x="838125" y="1463621"/>
            <a:ext cx="10353628" cy="6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06" name="Google Shape;206;p7"/>
          <p:cNvGrpSpPr/>
          <p:nvPr/>
        </p:nvGrpSpPr>
        <p:grpSpPr>
          <a:xfrm>
            <a:off x="6345004" y="5135234"/>
            <a:ext cx="5468305" cy="840694"/>
            <a:chOff x="-6288418" y="79540"/>
            <a:chExt cx="5666811" cy="1438825"/>
          </a:xfrm>
        </p:grpSpPr>
        <p:sp>
          <p:nvSpPr>
            <p:cNvPr id="207" name="Google Shape;207;p7"/>
            <p:cNvSpPr/>
            <p:nvPr/>
          </p:nvSpPr>
          <p:spPr>
            <a:xfrm>
              <a:off x="-6288418" y="79540"/>
              <a:ext cx="5579013" cy="143882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25400" cap="flat" cmpd="sng">
              <a:solidFill>
                <a:srgbClr val="00B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7"/>
            <p:cNvSpPr txBox="1"/>
            <p:nvPr/>
          </p:nvSpPr>
          <p:spPr>
            <a:xfrm>
              <a:off x="-6148270" y="341082"/>
              <a:ext cx="5526663" cy="9157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lvl="0">
                <a:lnSpc>
                  <a:spcPct val="90000"/>
                </a:lnSpc>
              </a:pPr>
              <a:r>
                <a:rPr lang="ru-RU" sz="2000" i="1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Проверка </a:t>
              </a:r>
              <a:r>
                <a:rPr lang="ru-RU" sz="2000" i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наличия сообщения производится каждые 100 </a:t>
              </a:r>
              <a:r>
                <a:rPr lang="ru-RU" sz="2000" i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мс</a:t>
              </a:r>
              <a:endParaRPr sz="18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25" y="1249396"/>
            <a:ext cx="11013520" cy="362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851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12</a:t>
            </a:fld>
            <a:endParaRPr/>
          </a:p>
        </p:txBody>
      </p:sp>
      <p:sp>
        <p:nvSpPr>
          <p:cNvPr id="214" name="Google Shape;214;p8"/>
          <p:cNvSpPr txBox="1">
            <a:spLocks noGrp="1"/>
          </p:cNvSpPr>
          <p:nvPr>
            <p:ph type="title"/>
          </p:nvPr>
        </p:nvSpPr>
        <p:spPr>
          <a:xfrm>
            <a:off x="459433" y="38062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</a:pPr>
            <a:r>
              <a:rPr lang="ru-RU" dirty="0">
                <a:latin typeface="Verdana"/>
                <a:ea typeface="Verdana"/>
                <a:cs typeface="Verdana"/>
                <a:sym typeface="Verdana"/>
              </a:rPr>
              <a:t>Задача </a:t>
            </a:r>
            <a:r>
              <a:rPr lang="ru-RU" dirty="0" smtClean="0">
                <a:latin typeface="Verdana"/>
                <a:ea typeface="Verdana"/>
                <a:cs typeface="Verdana"/>
                <a:sym typeface="Verdana"/>
              </a:rPr>
              <a:t>для трех роботов</a:t>
            </a:r>
            <a:endParaRPr dirty="0"/>
          </a:p>
        </p:txBody>
      </p:sp>
      <p:sp>
        <p:nvSpPr>
          <p:cNvPr id="215" name="Google Shape;215;p8"/>
          <p:cNvSpPr txBox="1">
            <a:spLocks noGrp="1"/>
          </p:cNvSpPr>
          <p:nvPr>
            <p:ph type="body" idx="1"/>
          </p:nvPr>
        </p:nvSpPr>
        <p:spPr>
          <a:xfrm>
            <a:off x="459433" y="1132281"/>
            <a:ext cx="11270749" cy="9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-RU" sz="2400" dirty="0">
                <a:solidFill>
                  <a:srgbClr val="000000"/>
                </a:solidFill>
              </a:rPr>
              <a:t>Передайте сообщение «5» с первого робота на второй. Второй робот должен прибавить единицу и передать полученное значение третьему роботу.</a:t>
            </a:r>
            <a:endParaRPr sz="2400" dirty="0">
              <a:solidFill>
                <a:srgbClr val="000000"/>
              </a:solidFill>
            </a:endParaRPr>
          </a:p>
        </p:txBody>
      </p:sp>
      <p:sp>
        <p:nvSpPr>
          <p:cNvPr id="216" name="Google Shape;216;p8"/>
          <p:cNvSpPr txBox="1"/>
          <p:nvPr/>
        </p:nvSpPr>
        <p:spPr>
          <a:xfrm>
            <a:off x="459433" y="2228940"/>
            <a:ext cx="11372349" cy="6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Решение: </a:t>
            </a:r>
            <a:r>
              <a:rPr lang="ru-RU" sz="24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алгоритм отправки сообщения с первого робота никак не изменится.</a:t>
            </a:r>
            <a:endParaRPr sz="240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84" y="3048491"/>
            <a:ext cx="11364589" cy="295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511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13</a:t>
            </a:fld>
            <a:endParaRPr/>
          </a:p>
        </p:txBody>
      </p:sp>
      <p:grpSp>
        <p:nvGrpSpPr>
          <p:cNvPr id="223" name="Google Shape;223;p9"/>
          <p:cNvGrpSpPr/>
          <p:nvPr/>
        </p:nvGrpSpPr>
        <p:grpSpPr>
          <a:xfrm>
            <a:off x="6646135" y="4710052"/>
            <a:ext cx="5167173" cy="1417121"/>
            <a:chOff x="94002" y="192095"/>
            <a:chExt cx="5579013" cy="1438825"/>
          </a:xfrm>
        </p:grpSpPr>
        <p:sp>
          <p:nvSpPr>
            <p:cNvPr id="224" name="Google Shape;224;p9"/>
            <p:cNvSpPr/>
            <p:nvPr/>
          </p:nvSpPr>
          <p:spPr>
            <a:xfrm>
              <a:off x="94002" y="192095"/>
              <a:ext cx="5579013" cy="143882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25400" cap="flat" cmpd="sng">
              <a:solidFill>
                <a:srgbClr val="00B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9"/>
            <p:cNvSpPr txBox="1"/>
            <p:nvPr/>
          </p:nvSpPr>
          <p:spPr>
            <a:xfrm>
              <a:off x="282009" y="602626"/>
              <a:ext cx="5391006" cy="9157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106675" rIns="106675" bIns="1066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Обратите внимание, что в свойствах блока «Напечатать текст» необходимо поставить галочку «Вычислять».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7" name="Google Shape;227;p9"/>
          <p:cNvSpPr txBox="1"/>
          <p:nvPr/>
        </p:nvSpPr>
        <p:spPr>
          <a:xfrm>
            <a:off x="452582" y="381313"/>
            <a:ext cx="9197069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90000"/>
              </a:lnSpc>
              <a:buClr>
                <a:srgbClr val="99CC00"/>
              </a:buClr>
              <a:buSzPts val="3600"/>
            </a:pPr>
            <a:r>
              <a:rPr lang="ru-RU" sz="3600" b="1" dirty="0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rPr>
              <a:t>Задача для трех роботов</a:t>
            </a:r>
            <a:endParaRPr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82" y="1222490"/>
            <a:ext cx="11360726" cy="3138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48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14</a:t>
            </a:fld>
            <a:endParaRPr/>
          </a:p>
        </p:txBody>
      </p:sp>
      <p:sp>
        <p:nvSpPr>
          <p:cNvPr id="233" name="Google Shape;233;p10"/>
          <p:cNvSpPr txBox="1">
            <a:spLocks noGrp="1"/>
          </p:cNvSpPr>
          <p:nvPr>
            <p:ph type="title"/>
          </p:nvPr>
        </p:nvSpPr>
        <p:spPr>
          <a:xfrm>
            <a:off x="452582" y="385541"/>
            <a:ext cx="9188443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</a:pPr>
            <a:r>
              <a:rPr lang="ru-RU" dirty="0">
                <a:latin typeface="Verdana"/>
                <a:ea typeface="Verdana"/>
                <a:cs typeface="Verdana"/>
                <a:sym typeface="Verdana"/>
              </a:rPr>
              <a:t>Транспортная колонна</a:t>
            </a:r>
            <a:endParaRPr sz="3200" dirty="0"/>
          </a:p>
        </p:txBody>
      </p:sp>
      <p:sp>
        <p:nvSpPr>
          <p:cNvPr id="234" name="Google Shape;234;p10"/>
          <p:cNvSpPr txBox="1">
            <a:spLocks noGrp="1"/>
          </p:cNvSpPr>
          <p:nvPr>
            <p:ph type="body" idx="1"/>
          </p:nvPr>
        </p:nvSpPr>
        <p:spPr>
          <a:xfrm>
            <a:off x="452582" y="1225577"/>
            <a:ext cx="11360727" cy="412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-RU" sz="2000" b="1" dirty="0">
                <a:solidFill>
                  <a:srgbClr val="000000"/>
                </a:solidFill>
              </a:rPr>
              <a:t>Задача для самостоятельного решения: </a:t>
            </a:r>
            <a:br>
              <a:rPr lang="ru-RU" sz="2000" b="1" dirty="0">
                <a:solidFill>
                  <a:srgbClr val="000000"/>
                </a:solidFill>
              </a:rPr>
            </a:br>
            <a:r>
              <a:rPr lang="ru-RU" sz="2000" dirty="0">
                <a:solidFill>
                  <a:srgbClr val="000000"/>
                </a:solidFill>
              </a:rPr>
              <a:t>Реализуйте алгоритмы взаимодействия трех роботов. Изначально роботы стоят в колонне друг за другом на одинаковом расстоянии (20 см). На первом роботе закреплен дальномер, направленный вперед. Роботы начинают одновременно движение с одинаковой скоростью. В случае, если ведущий робот обнаруживает перед собой препятствие:</a:t>
            </a:r>
            <a:br>
              <a:rPr lang="ru-RU" sz="2000" dirty="0">
                <a:solidFill>
                  <a:srgbClr val="000000"/>
                </a:solidFill>
              </a:rPr>
            </a:br>
            <a:endParaRPr sz="2000" dirty="0">
              <a:solidFill>
                <a:srgbClr val="000000"/>
              </a:solidFill>
            </a:endParaRPr>
          </a:p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AutoNum type="arabicParenR"/>
            </a:pPr>
            <a:r>
              <a:rPr lang="ru-RU" sz="2000" dirty="0">
                <a:solidFill>
                  <a:srgbClr val="000000"/>
                </a:solidFill>
              </a:rPr>
              <a:t>Ведущий робот посылает сообщения двум другим роботам, что необходимо остановиться или замедлиться.</a:t>
            </a:r>
            <a:endParaRPr dirty="0"/>
          </a:p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AutoNum type="arabicParenR"/>
            </a:pPr>
            <a:r>
              <a:rPr lang="ru-RU" sz="2000" dirty="0">
                <a:solidFill>
                  <a:srgbClr val="000000"/>
                </a:solidFill>
              </a:rPr>
              <a:t>Меняет свою траекторию (поворачивает).</a:t>
            </a:r>
            <a:endParaRPr dirty="0"/>
          </a:p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AutoNum type="arabicParenR"/>
            </a:pPr>
            <a:r>
              <a:rPr lang="ru-RU" sz="2000" dirty="0">
                <a:solidFill>
                  <a:srgbClr val="000000"/>
                </a:solidFill>
              </a:rPr>
              <a:t>Сообщает двум другим роботам угол поворота и продолжает движение.</a:t>
            </a:r>
            <a:endParaRPr dirty="0"/>
          </a:p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AutoNum type="arabicParenR"/>
            </a:pPr>
            <a:r>
              <a:rPr lang="ru-RU" sz="2000" dirty="0">
                <a:solidFill>
                  <a:srgbClr val="000000"/>
                </a:solidFill>
              </a:rPr>
              <a:t>Два робота должны получить сообщения и изменить траекторию в той точке, где это сделал ведущий робот, чтобы не разрывать колонну.</a:t>
            </a:r>
            <a:endParaRPr dirty="0"/>
          </a:p>
          <a:p>
            <a:pPr marL="3429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5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-RU" sz="1500" dirty="0">
                <a:solidFill>
                  <a:srgbClr val="000000"/>
                </a:solidFill>
              </a:rPr>
              <a:t/>
            </a:r>
            <a:br>
              <a:rPr lang="ru-RU" sz="1500" dirty="0">
                <a:solidFill>
                  <a:srgbClr val="000000"/>
                </a:solidFill>
              </a:rPr>
            </a:br>
            <a:endParaRPr sz="15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90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p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ru-RU"/>
              <a:t>15</a:t>
            </a:fld>
            <a:endParaRPr/>
          </a:p>
        </p:txBody>
      </p:sp>
      <p:sp>
        <p:nvSpPr>
          <p:cNvPr id="1204" name="Google Shape;1204;p49"/>
          <p:cNvSpPr txBox="1">
            <a:spLocks noGrp="1"/>
          </p:cNvSpPr>
          <p:nvPr>
            <p:ph type="title"/>
          </p:nvPr>
        </p:nvSpPr>
        <p:spPr>
          <a:xfrm>
            <a:off x="443345" y="432507"/>
            <a:ext cx="9197679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</a:pPr>
            <a:r>
              <a:rPr lang="ru-RU" sz="2800" dirty="0" smtClean="0"/>
              <a:t>Взаимодействие робота с </a:t>
            </a:r>
            <a:r>
              <a:rPr lang="en-US" sz="2800" dirty="0" smtClean="0"/>
              <a:t>TRIK Studio</a:t>
            </a:r>
            <a:r>
              <a:rPr lang="ru-RU" sz="2800" dirty="0" smtClean="0"/>
              <a:t> </a:t>
            </a:r>
            <a:endParaRPr sz="2800" dirty="0"/>
          </a:p>
        </p:txBody>
      </p:sp>
      <p:sp>
        <p:nvSpPr>
          <p:cNvPr id="1206" name="Google Shape;1206;p49"/>
          <p:cNvSpPr txBox="1">
            <a:spLocks noGrp="1"/>
          </p:cNvSpPr>
          <p:nvPr>
            <p:ph type="body" idx="1"/>
          </p:nvPr>
        </p:nvSpPr>
        <p:spPr>
          <a:xfrm>
            <a:off x="443345" y="1044507"/>
            <a:ext cx="11397674" cy="29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ru-RU" dirty="0" smtClean="0"/>
              <a:t>Реальный робот может обмениваться сообщениями с </a:t>
            </a:r>
            <a:r>
              <a:rPr lang="en-US" dirty="0" smtClean="0"/>
              <a:t>TRIK Studio. </a:t>
            </a:r>
            <a:r>
              <a:rPr lang="ru-RU" dirty="0" smtClean="0"/>
              <a:t>Для </a:t>
            </a:r>
            <a:r>
              <a:rPr lang="ru-RU" dirty="0" smtClean="0"/>
              <a:t>использования </a:t>
            </a:r>
            <a:r>
              <a:rPr lang="ru-RU" dirty="0" smtClean="0"/>
              <a:t>этой функции необходимо в настройках выбрать «Роботы», поставить галочку под пунктом «Активировать </a:t>
            </a:r>
            <a:r>
              <a:rPr lang="en-US" dirty="0" smtClean="0"/>
              <a:t>Mailbox</a:t>
            </a:r>
            <a:r>
              <a:rPr lang="ru-RU" dirty="0" smtClean="0"/>
              <a:t>». </a:t>
            </a:r>
            <a:r>
              <a:rPr lang="ru-RU" dirty="0" smtClean="0"/>
              <a:t>Перезапустить </a:t>
            </a:r>
            <a:r>
              <a:rPr lang="en-US" dirty="0" smtClean="0"/>
              <a:t>TRIK Studio.</a:t>
            </a:r>
            <a:endParaRPr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49" y="2632364"/>
            <a:ext cx="4689673" cy="23020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872" y="2329273"/>
            <a:ext cx="5224928" cy="3673499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H="1" flipV="1">
            <a:off x="6871855" y="3329779"/>
            <a:ext cx="508000" cy="204578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7610764" y="3976707"/>
            <a:ext cx="619041" cy="116794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7763164" y="5297055"/>
            <a:ext cx="2590800" cy="62345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71055" y="419652"/>
            <a:ext cx="9169970" cy="612000"/>
          </a:xfrm>
        </p:spPr>
        <p:txBody>
          <a:bodyPr/>
          <a:lstStyle/>
          <a:p>
            <a:r>
              <a:rPr lang="ru-RU" sz="2800" dirty="0"/>
              <a:t>Взаимодействие робота с </a:t>
            </a:r>
            <a:r>
              <a:rPr lang="en-US" sz="2800" dirty="0"/>
              <a:t>TRIK Studio</a:t>
            </a:r>
            <a:r>
              <a:rPr lang="ru-RU" sz="2800" dirty="0"/>
              <a:t> </a:t>
            </a:r>
            <a:endParaRPr lang="ru-RU" dirty="0"/>
          </a:p>
        </p:txBody>
      </p:sp>
      <p:sp>
        <p:nvSpPr>
          <p:cNvPr id="4" name="Google Shape;1206;p49"/>
          <p:cNvSpPr txBox="1">
            <a:spLocks noGrp="1"/>
          </p:cNvSpPr>
          <p:nvPr>
            <p:ph type="body" idx="1"/>
          </p:nvPr>
        </p:nvSpPr>
        <p:spPr>
          <a:xfrm>
            <a:off x="471055" y="990399"/>
            <a:ext cx="11268365" cy="817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just">
              <a:buNone/>
            </a:pPr>
            <a:r>
              <a:rPr lang="ru-RU" dirty="0" smtClean="0"/>
              <a:t>Необходимо соединить робота с компьютером и настроить взаимодействие со студией</a:t>
            </a:r>
            <a:r>
              <a:rPr lang="ru-RU" dirty="0" smtClean="0"/>
              <a:t>.</a:t>
            </a:r>
            <a:r>
              <a:rPr lang="en-US" dirty="0" smtClean="0"/>
              <a:t> </a:t>
            </a:r>
            <a:r>
              <a:rPr lang="ru-RU" dirty="0"/>
              <a:t>П</a:t>
            </a:r>
            <a:r>
              <a:rPr lang="ru-RU" dirty="0" smtClean="0"/>
              <a:t>осле </a:t>
            </a:r>
            <a:r>
              <a:rPr lang="ru-RU" dirty="0"/>
              <a:t>подключения компьютера к контроллеру определяем IP адрес виртуального </a:t>
            </a:r>
            <a:r>
              <a:rPr lang="ru-RU" dirty="0" smtClean="0"/>
              <a:t>робота.  </a:t>
            </a:r>
            <a:endParaRPr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635" y="1808047"/>
            <a:ext cx="2617101" cy="40999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9797" y="2142836"/>
            <a:ext cx="2989623" cy="4037150"/>
          </a:xfrm>
          <a:prstGeom prst="rect">
            <a:avLst/>
          </a:prstGeom>
        </p:spPr>
      </p:pic>
      <p:sp>
        <p:nvSpPr>
          <p:cNvPr id="8" name="Google Shape;1206;p49"/>
          <p:cNvSpPr txBox="1">
            <a:spLocks/>
          </p:cNvSpPr>
          <p:nvPr/>
        </p:nvSpPr>
        <p:spPr>
          <a:xfrm>
            <a:off x="471055" y="2943830"/>
            <a:ext cx="3031311" cy="935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just">
              <a:buFont typeface="Arial"/>
              <a:buNone/>
            </a:pPr>
            <a:r>
              <a:rPr lang="ru-RU" sz="2000" dirty="0" smtClean="0"/>
              <a:t>В свойствах сети находим  </a:t>
            </a:r>
            <a:r>
              <a:rPr lang="en-US" sz="2000" dirty="0" smtClean="0"/>
              <a:t>IP</a:t>
            </a:r>
            <a:r>
              <a:rPr lang="ru-RU" sz="2000" dirty="0" smtClean="0"/>
              <a:t>-Адрес и запоминаем последние 3 цифры</a:t>
            </a:r>
            <a:endParaRPr lang="ru-RU" sz="2000" dirty="0"/>
          </a:p>
        </p:txBody>
      </p:sp>
      <p:sp>
        <p:nvSpPr>
          <p:cNvPr id="9" name="Google Shape;1206;p49"/>
          <p:cNvSpPr txBox="1">
            <a:spLocks/>
          </p:cNvSpPr>
          <p:nvPr/>
        </p:nvSpPr>
        <p:spPr>
          <a:xfrm>
            <a:off x="6105237" y="2802894"/>
            <a:ext cx="3031311" cy="935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2000" dirty="0" smtClean="0"/>
              <a:t>В меню контроллера выбираем взаимодействие и вписываем три последние цифры </a:t>
            </a:r>
            <a:r>
              <a:rPr lang="en-US" sz="2000" dirty="0" smtClean="0"/>
              <a:t>IP</a:t>
            </a:r>
            <a:r>
              <a:rPr lang="ru-RU" sz="2000" dirty="0"/>
              <a:t> </a:t>
            </a:r>
            <a:r>
              <a:rPr lang="ru-RU" sz="2000" dirty="0" smtClean="0"/>
              <a:t>студии в </a:t>
            </a:r>
            <a:r>
              <a:rPr lang="en-US" sz="2000" dirty="0" smtClean="0"/>
              <a:t>IP </a:t>
            </a:r>
            <a:r>
              <a:rPr lang="ru-RU" sz="2000" dirty="0" smtClean="0"/>
              <a:t>ведущего</a:t>
            </a:r>
            <a:r>
              <a:rPr lang="en-US" sz="2000" dirty="0" smtClean="0"/>
              <a:t> </a:t>
            </a:r>
            <a:r>
              <a:rPr lang="ru-RU" sz="2000" dirty="0" smtClean="0"/>
              <a:t>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2452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471055" y="455814"/>
            <a:ext cx="9169970" cy="612000"/>
          </a:xfrm>
        </p:spPr>
        <p:txBody>
          <a:bodyPr/>
          <a:lstStyle/>
          <a:p>
            <a:r>
              <a:rPr lang="ru-RU" sz="2800" dirty="0"/>
              <a:t>Взаимодействие робота с </a:t>
            </a:r>
            <a:r>
              <a:rPr lang="en-US" sz="2800" dirty="0"/>
              <a:t>TRIK Studio</a:t>
            </a:r>
            <a:r>
              <a:rPr lang="ru-RU" sz="2800" dirty="0"/>
              <a:t> 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295" y="1399608"/>
            <a:ext cx="10141527" cy="214298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87927" y="1017849"/>
            <a:ext cx="6096000" cy="4247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>
              <a:lnSpc>
                <a:spcPct val="90000"/>
              </a:lnSpc>
              <a:spcBef>
                <a:spcPts val="1000"/>
              </a:spcBef>
              <a:buSzPts val="1800"/>
            </a:pP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Программа для студии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Google Shape;1206;p49"/>
          <p:cNvSpPr txBox="1">
            <a:spLocks/>
          </p:cNvSpPr>
          <p:nvPr/>
        </p:nvSpPr>
        <p:spPr>
          <a:xfrm>
            <a:off x="387927" y="3542588"/>
            <a:ext cx="11002895" cy="654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just">
              <a:buFont typeface="Arial"/>
              <a:buNone/>
            </a:pPr>
            <a:r>
              <a:rPr lang="ru-RU" sz="2400" dirty="0" smtClean="0"/>
              <a:t>Программа для робота</a:t>
            </a:r>
          </a:p>
          <a:p>
            <a:pPr marL="0" indent="0" algn="just">
              <a:buFont typeface="Arial"/>
              <a:buNone/>
            </a:pP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57" y="4077499"/>
            <a:ext cx="10099965" cy="2135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59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43346" y="460219"/>
            <a:ext cx="9448800" cy="612000"/>
          </a:xfrm>
        </p:spPr>
        <p:txBody>
          <a:bodyPr/>
          <a:lstStyle/>
          <a:p>
            <a:r>
              <a:rPr lang="ru-RU" sz="2200" dirty="0" smtClean="0"/>
              <a:t>Взаимодействие робота ТРИК и </a:t>
            </a:r>
            <a:r>
              <a:rPr lang="ru-RU" sz="2200" dirty="0" err="1" smtClean="0"/>
              <a:t>квадрокоптера</a:t>
            </a:r>
            <a:r>
              <a:rPr lang="ru-RU" sz="2200" dirty="0" smtClean="0"/>
              <a:t> </a:t>
            </a:r>
            <a:r>
              <a:rPr lang="ru-RU" sz="2200" dirty="0" err="1" smtClean="0"/>
              <a:t>Геоскан</a:t>
            </a:r>
            <a:endParaRPr lang="ru-RU" sz="2200" dirty="0"/>
          </a:p>
        </p:txBody>
      </p:sp>
      <p:sp>
        <p:nvSpPr>
          <p:cNvPr id="4" name="Google Shape;1206;p49"/>
          <p:cNvSpPr txBox="1">
            <a:spLocks/>
          </p:cNvSpPr>
          <p:nvPr/>
        </p:nvSpPr>
        <p:spPr>
          <a:xfrm>
            <a:off x="443346" y="1149162"/>
            <a:ext cx="11002895" cy="654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just">
              <a:buNone/>
            </a:pPr>
            <a:endParaRPr lang="ru-RU" sz="2400" dirty="0" smtClean="0"/>
          </a:p>
          <a:p>
            <a:pPr marL="0" indent="0" algn="just">
              <a:buFont typeface="Arial"/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6541" y="1114235"/>
            <a:ext cx="5698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Подготовка устройств 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 </a:t>
            </a:r>
            <a:r>
              <a:rPr lang="ru-RU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взаимодействию</a:t>
            </a:r>
            <a:endParaRPr lang="ru-RU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5047" y="1652843"/>
            <a:ext cx="1130097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Чтобы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начать использовать протокол </a:t>
            </a:r>
            <a:r>
              <a:rPr lang="ru-RU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mailbox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с </a:t>
            </a:r>
            <a:r>
              <a:rPr lang="ru-RU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квадрокоптерами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Пионер необходимо выполнить следующие действия: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Установить поддерживающие эту функцию прошивки автопилота и ESP32 по </a:t>
            </a:r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инструкциям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: для АП, для ESP32;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Ознакомиться с документацией по API протокола </a:t>
            </a:r>
            <a:r>
              <a:rPr lang="ru-RU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mailbox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Подключить все устройства Пионер к одной WI-</a:t>
            </a:r>
            <a:r>
              <a:rPr lang="ru-RU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Fi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сети по инструкции с помощью WEB </a:t>
            </a:r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интерфейса </a:t>
            </a:r>
            <a:r>
              <a:rPr lang="ru-RU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квадрокоптера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231" y="3596098"/>
            <a:ext cx="1914525" cy="191452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139536" y="5515796"/>
            <a:ext cx="12779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Прошивки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398" y="3659322"/>
            <a:ext cx="1851301" cy="185130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610330" y="5441771"/>
            <a:ext cx="3287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Инструкция по подключению Пионеров к одной сети</a:t>
            </a:r>
            <a:endParaRPr lang="ru-RU" b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65559" y="3664948"/>
            <a:ext cx="1776823" cy="177682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580369" y="5515796"/>
            <a:ext cx="2475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Документацией 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по API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428697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57200" y="1168900"/>
            <a:ext cx="11363325" cy="2932200"/>
          </a:xfrm>
        </p:spPr>
        <p:txBody>
          <a:bodyPr/>
          <a:lstStyle/>
          <a:p>
            <a:pPr marL="114300" indent="0">
              <a:buNone/>
            </a:pPr>
            <a:r>
              <a:rPr lang="ru-RU" sz="2400" dirty="0"/>
              <a:t>Алгоритм действий для контроллеров </a:t>
            </a:r>
            <a:r>
              <a:rPr lang="ru-RU" sz="2400" dirty="0" smtClean="0"/>
              <a:t>ТРИК:</a:t>
            </a:r>
          </a:p>
          <a:p>
            <a:r>
              <a:rPr lang="ru-RU" sz="2400" dirty="0"/>
              <a:t>Удостовериться в актуальности прошивки, при необходимости </a:t>
            </a:r>
            <a:r>
              <a:rPr lang="ru-RU" sz="2400" dirty="0" smtClean="0"/>
              <a:t>обновить её</a:t>
            </a:r>
          </a:p>
          <a:p>
            <a:r>
              <a:rPr lang="ru-RU" sz="2400" dirty="0"/>
              <a:t>Подключить все устройства </a:t>
            </a:r>
            <a:r>
              <a:rPr lang="ru-RU" sz="2400" dirty="0" smtClean="0"/>
              <a:t>ТРИК </a:t>
            </a:r>
            <a:r>
              <a:rPr lang="ru-RU" sz="2400" dirty="0"/>
              <a:t>к одной WI-</a:t>
            </a:r>
            <a:r>
              <a:rPr lang="ru-RU" sz="2400" dirty="0" err="1"/>
              <a:t>Fi</a:t>
            </a:r>
            <a:r>
              <a:rPr lang="ru-RU" sz="2400" dirty="0"/>
              <a:t> сети </a:t>
            </a:r>
            <a:r>
              <a:rPr lang="ru-RU" sz="2400" dirty="0" smtClean="0"/>
              <a:t>с </a:t>
            </a:r>
            <a:r>
              <a:rPr lang="ru-RU" sz="2400" dirty="0"/>
              <a:t>помощью WEB </a:t>
            </a:r>
            <a:r>
              <a:rPr lang="ru-RU" sz="2400" dirty="0" smtClean="0"/>
              <a:t>интерфейса </a:t>
            </a:r>
            <a:r>
              <a:rPr lang="ru-RU" sz="2400" dirty="0"/>
              <a:t>контроллера ТРИК</a:t>
            </a:r>
            <a:r>
              <a:rPr lang="ru-RU" sz="2400" dirty="0" smtClean="0"/>
              <a:t>.</a:t>
            </a:r>
            <a:endParaRPr lang="ru-RU" sz="2400" dirty="0"/>
          </a:p>
          <a:p>
            <a:pPr marL="114300" indent="0">
              <a:buNone/>
            </a:pP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43767"/>
            <a:ext cx="9639300" cy="612000"/>
          </a:xfrm>
        </p:spPr>
        <p:txBody>
          <a:bodyPr/>
          <a:lstStyle/>
          <a:p>
            <a:r>
              <a:rPr lang="ru-RU" sz="2200" dirty="0"/>
              <a:t>Взаимодействие робота ТРИК и </a:t>
            </a:r>
            <a:r>
              <a:rPr lang="ru-RU" sz="2200" dirty="0" err="1"/>
              <a:t>квадрокоптера</a:t>
            </a:r>
            <a:r>
              <a:rPr lang="ru-RU" sz="2200" dirty="0"/>
              <a:t> </a:t>
            </a:r>
            <a:r>
              <a:rPr lang="ru-RU" sz="2200" dirty="0" err="1"/>
              <a:t>Геоскан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4896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2</a:t>
            </a:fld>
            <a:endParaRPr/>
          </a:p>
        </p:txBody>
      </p:sp>
      <p:sp>
        <p:nvSpPr>
          <p:cNvPr id="86" name="Google Shape;86;p15"/>
          <p:cNvSpPr txBox="1">
            <a:spLocks noGrp="1"/>
          </p:cNvSpPr>
          <p:nvPr>
            <p:ph type="title"/>
          </p:nvPr>
        </p:nvSpPr>
        <p:spPr>
          <a:xfrm>
            <a:off x="452581" y="343651"/>
            <a:ext cx="919768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</a:pPr>
            <a:r>
              <a:rPr lang="ru-RU" sz="4000" dirty="0">
                <a:latin typeface="Verdana"/>
                <a:ea typeface="Verdana"/>
                <a:cs typeface="Verdana"/>
                <a:sym typeface="Verdana"/>
              </a:rPr>
              <a:t>Группа роботов</a:t>
            </a:r>
            <a:endParaRPr sz="2800" dirty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7" name="Google Shape;87;p15"/>
          <p:cNvSpPr txBox="1"/>
          <p:nvPr/>
        </p:nvSpPr>
        <p:spPr>
          <a:xfrm>
            <a:off x="452581" y="995303"/>
            <a:ext cx="11388438" cy="2294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Под группой роботов можно понимать группу мобильных объектов, координирующих свои действия для </a:t>
            </a:r>
            <a:r>
              <a:rPr lang="ru-RU" sz="20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достижения </a:t>
            </a:r>
            <a:r>
              <a:rPr lang="ru-RU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общей </a:t>
            </a:r>
            <a:r>
              <a:rPr lang="ru-RU" sz="20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цели</a:t>
            </a:r>
            <a:r>
              <a:rPr lang="ru-RU" sz="2000" b="0" i="0" u="none" strike="noStrike" cap="none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ru-RU" sz="2000" smtClean="0">
                <a:latin typeface="Calibri"/>
                <a:ea typeface="Calibri"/>
                <a:cs typeface="Calibri"/>
                <a:sym typeface="Calibri"/>
              </a:rPr>
              <a:t>Яркий </a:t>
            </a:r>
            <a:r>
              <a:rPr lang="ru-RU" sz="2000" dirty="0" smtClean="0">
                <a:latin typeface="Calibri"/>
                <a:ea typeface="Calibri"/>
                <a:cs typeface="Calibri"/>
                <a:sym typeface="Calibri"/>
              </a:rPr>
              <a:t>пример взаимодействия роботов – это шоу </a:t>
            </a:r>
            <a:r>
              <a:rPr lang="ru-RU" sz="2000" dirty="0" err="1" smtClean="0">
                <a:latin typeface="Calibri"/>
                <a:ea typeface="Calibri"/>
                <a:cs typeface="Calibri"/>
                <a:sym typeface="Calibri"/>
              </a:rPr>
              <a:t>дронов</a:t>
            </a:r>
            <a:r>
              <a:rPr lang="ru-RU" sz="2000" dirty="0" smtClean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2000" dirty="0" err="1" smtClean="0">
                <a:latin typeface="Calibri"/>
                <a:ea typeface="Calibri"/>
                <a:cs typeface="Calibri"/>
                <a:sym typeface="Calibri"/>
              </a:rPr>
              <a:t>Геоскан</a:t>
            </a:r>
            <a:r>
              <a:rPr lang="ru-RU" sz="2000" dirty="0" smtClean="0">
                <a:latin typeface="Calibri"/>
                <a:ea typeface="Calibri"/>
                <a:cs typeface="Calibri"/>
                <a:sym typeface="Calibri"/>
              </a:rPr>
              <a:t>. В воздух запускаются сразу сотни запрограммированных </a:t>
            </a:r>
            <a:r>
              <a:rPr lang="ru-RU" sz="2000" dirty="0" err="1" smtClean="0">
                <a:latin typeface="Calibri"/>
                <a:ea typeface="Calibri"/>
                <a:cs typeface="Calibri"/>
                <a:sym typeface="Calibri"/>
              </a:rPr>
              <a:t>дронов</a:t>
            </a:r>
            <a:r>
              <a:rPr lang="ru-RU" sz="2000" dirty="0" smtClean="0">
                <a:latin typeface="Calibri"/>
                <a:ea typeface="Calibri"/>
                <a:cs typeface="Calibri"/>
                <a:sym typeface="Calibri"/>
              </a:rPr>
              <a:t> со светодиодами, которые вместе создают различные удивительные представления. 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211" y="2700283"/>
            <a:ext cx="4149189" cy="30289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413" y="3011053"/>
            <a:ext cx="2309737" cy="230973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96292" y="5296511"/>
            <a:ext cx="436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Шоу </a:t>
            </a:r>
            <a:r>
              <a:rPr lang="ru-RU" sz="1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дронов</a:t>
            </a:r>
            <a:r>
              <a:rPr lang="ru-RU" sz="1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Геоскан</a:t>
            </a:r>
            <a:r>
              <a:rPr lang="ru-RU" sz="1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во Ржеве</a:t>
            </a:r>
            <a:endParaRPr lang="ru-RU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0618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57200" y="1149850"/>
            <a:ext cx="7692500" cy="688475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ru-RU" sz="2800" dirty="0" smtClean="0"/>
              <a:t>Пример программы</a:t>
            </a:r>
            <a:endParaRPr lang="ru-RU" sz="2800" dirty="0"/>
          </a:p>
        </p:txBody>
      </p:sp>
      <p:sp>
        <p:nvSpPr>
          <p:cNvPr id="4" name="Заголовок 3"/>
          <p:cNvSpPr txBox="1">
            <a:spLocks/>
          </p:cNvSpPr>
          <p:nvPr/>
        </p:nvSpPr>
        <p:spPr>
          <a:xfrm>
            <a:off x="457200" y="443767"/>
            <a:ext cx="96393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  <a:defRPr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200" smtClean="0"/>
              <a:t>Взаимодействие робота ТРИК и квадрокоптера Геоскан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577" y="3390900"/>
            <a:ext cx="5713212" cy="273972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59514" y="1778519"/>
            <a:ext cx="3239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Код для </a:t>
            </a:r>
            <a:r>
              <a:rPr lang="ru-RU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квадрокоптера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на </a:t>
            </a:r>
            <a:r>
              <a:rPr lang="ru-RU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Lua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14" y="2257425"/>
            <a:ext cx="4457700" cy="226695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261537" y="1808422"/>
            <a:ext cx="41809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Код для контроллера </a:t>
            </a:r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ТРИК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U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ava</a:t>
            </a:r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1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cript</a:t>
            </a:r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958" y="2247900"/>
            <a:ext cx="436245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2294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2" name="Google Shape;1242;p55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3</a:t>
            </a:fld>
            <a:endParaRPr/>
          </a:p>
        </p:txBody>
      </p:sp>
      <p:sp>
        <p:nvSpPr>
          <p:cNvPr id="75" name="Google Shape;75;p2"/>
          <p:cNvSpPr txBox="1">
            <a:spLocks noGrp="1"/>
          </p:cNvSpPr>
          <p:nvPr>
            <p:ph type="title"/>
          </p:nvPr>
        </p:nvSpPr>
        <p:spPr>
          <a:xfrm>
            <a:off x="452582" y="348932"/>
            <a:ext cx="9188443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</a:pPr>
            <a:r>
              <a:rPr lang="ru-RU" sz="4000" dirty="0">
                <a:latin typeface="Verdana"/>
                <a:ea typeface="Verdana"/>
                <a:cs typeface="Verdana"/>
                <a:sym typeface="Verdana"/>
              </a:rPr>
              <a:t>Взаимодействие роботов</a:t>
            </a:r>
            <a:endParaRPr sz="2800" dirty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6" name="Google Shape;76;p2"/>
          <p:cNvSpPr txBox="1"/>
          <p:nvPr/>
        </p:nvSpPr>
        <p:spPr>
          <a:xfrm>
            <a:off x="452582" y="930893"/>
            <a:ext cx="10515674" cy="511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8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Что </a:t>
            </a:r>
            <a:r>
              <a:rPr lang="ru-RU" sz="2800" b="0" i="0" u="none" strike="noStrike" cap="none" dirty="0" smtClean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может </a:t>
            </a:r>
            <a:r>
              <a:rPr lang="ru-RU" sz="28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дать взаимодействие роботов</a:t>
            </a:r>
            <a:r>
              <a:rPr lang="ru-RU" sz="2800" b="0" i="0" u="none" strike="noStrike" cap="none" dirty="0" smtClean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?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52582" y="1316171"/>
            <a:ext cx="12173527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Повышение эффективности за счёт параллельного выполнения задач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Устойчивость системы благодаря взаимопомощи и подстраховке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Возможность выполнения сложных задач, требующих координации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Обмен данными между роботами для адаптации к изменяющимся условиям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Масштабируемость, позволяющая быстро увеличивать производительность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Создание системы, имитирующей коллективное поведение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Снижение вероятности ошибок через взаимный контроль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Оптимизация использования ресурсов </a:t>
            </a:r>
          </a:p>
        </p:txBody>
      </p:sp>
    </p:spTree>
    <p:extLst>
      <p:ext uri="{BB962C8B-B14F-4D97-AF65-F5344CB8AC3E}">
        <p14:creationId xmlns:p14="http://schemas.microsoft.com/office/powerpoint/2010/main" val="4267906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4</a:t>
            </a:fld>
            <a:endParaRPr/>
          </a:p>
        </p:txBody>
      </p:sp>
      <p:sp>
        <p:nvSpPr>
          <p:cNvPr id="127" name="Google Shape;127;p16"/>
          <p:cNvSpPr txBox="1">
            <a:spLocks noGrp="1"/>
          </p:cNvSpPr>
          <p:nvPr>
            <p:ph type="title"/>
          </p:nvPr>
        </p:nvSpPr>
        <p:spPr>
          <a:xfrm>
            <a:off x="461818" y="328632"/>
            <a:ext cx="9179207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</a:pPr>
            <a:r>
              <a:rPr lang="ru-RU" sz="4000" dirty="0">
                <a:latin typeface="Verdana"/>
                <a:ea typeface="Verdana"/>
                <a:cs typeface="Verdana"/>
                <a:sym typeface="Verdana"/>
              </a:rPr>
              <a:t>Подключение</a:t>
            </a:r>
            <a:endParaRPr dirty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8" name="Google Shape;128;p16"/>
          <p:cNvSpPr txBox="1"/>
          <p:nvPr/>
        </p:nvSpPr>
        <p:spPr>
          <a:xfrm>
            <a:off x="461818" y="1038355"/>
            <a:ext cx="10515674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Для настройки взаимодействия необходимо подключить роботов в одну сеть. Существует 2 способа: </a:t>
            </a:r>
            <a:endParaRPr sz="2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6"/>
          <p:cNvSpPr/>
          <p:nvPr/>
        </p:nvSpPr>
        <p:spPr>
          <a:xfrm>
            <a:off x="461818" y="2199272"/>
            <a:ext cx="4935184" cy="941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3335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 Подключение к </a:t>
            </a:r>
            <a:r>
              <a:rPr lang="ru-RU" sz="24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общей внешней сети.</a:t>
            </a:r>
            <a:endParaRPr dirty="0"/>
          </a:p>
        </p:txBody>
      </p:sp>
      <p:sp>
        <p:nvSpPr>
          <p:cNvPr id="130" name="Google Shape;130;p16"/>
          <p:cNvSpPr/>
          <p:nvPr/>
        </p:nvSpPr>
        <p:spPr>
          <a:xfrm>
            <a:off x="6095961" y="2090480"/>
            <a:ext cx="5009705" cy="941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3335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ru-RU" sz="24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Подключение к сети одного из роботов</a:t>
            </a:r>
            <a:endParaRPr dirty="0"/>
          </a:p>
        </p:txBody>
      </p:sp>
      <p:pic>
        <p:nvPicPr>
          <p:cNvPr id="131" name="Google Shape;131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4667" y="3392617"/>
            <a:ext cx="4709486" cy="2358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5961" y="3586580"/>
            <a:ext cx="4709487" cy="2358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890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5</a:t>
            </a:fld>
            <a:endParaRPr/>
          </a:p>
        </p:txBody>
      </p:sp>
      <p:sp>
        <p:nvSpPr>
          <p:cNvPr id="138" name="Google Shape;138;p3"/>
          <p:cNvSpPr txBox="1">
            <a:spLocks noGrp="1"/>
          </p:cNvSpPr>
          <p:nvPr>
            <p:ph type="title"/>
          </p:nvPr>
        </p:nvSpPr>
        <p:spPr>
          <a:xfrm>
            <a:off x="443345" y="365951"/>
            <a:ext cx="919768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</a:pPr>
            <a:r>
              <a:rPr lang="ru-RU" sz="4000" dirty="0">
                <a:latin typeface="Verdana"/>
                <a:ea typeface="Verdana"/>
                <a:cs typeface="Verdana"/>
                <a:sym typeface="Verdana"/>
              </a:rPr>
              <a:t>Настройка </a:t>
            </a:r>
            <a:r>
              <a:rPr lang="ru-RU" sz="4000" dirty="0" err="1">
                <a:latin typeface="Verdana"/>
                <a:ea typeface="Verdana"/>
                <a:cs typeface="Verdana"/>
                <a:sym typeface="Verdana"/>
              </a:rPr>
              <a:t>бортномера</a:t>
            </a:r>
            <a:endParaRPr sz="4000" dirty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9" name="Google Shape;139;p3"/>
          <p:cNvSpPr txBox="1"/>
          <p:nvPr/>
        </p:nvSpPr>
        <p:spPr>
          <a:xfrm>
            <a:off x="443345" y="1129577"/>
            <a:ext cx="11360728" cy="2203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Для корректного взаимодействия необходимо </a:t>
            </a:r>
            <a:r>
              <a:rPr lang="ru-RU" sz="20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присвоить </a:t>
            </a:r>
            <a:r>
              <a:rPr lang="ru-RU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каждому роботу </a:t>
            </a:r>
            <a:r>
              <a:rPr lang="ru-RU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бортномер</a:t>
            </a:r>
            <a:r>
              <a:rPr lang="ru-RU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br>
              <a:rPr lang="ru-RU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20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Для </a:t>
            </a:r>
            <a:r>
              <a:rPr lang="ru-RU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этого: в меню робота </a:t>
            </a:r>
            <a:r>
              <a:rPr lang="ru-RU" sz="20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перейдите </a:t>
            </a:r>
            <a:r>
              <a:rPr lang="ru-RU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в «Настройки» — «Сеть и подключение» — «Взаимодействие» </a:t>
            </a:r>
            <a:r>
              <a:rPr lang="ru-RU" sz="20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—Клавишами </a:t>
            </a:r>
            <a:r>
              <a:rPr lang="ru-RU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на контроллере настройте нужный </a:t>
            </a:r>
            <a:r>
              <a:rPr lang="ru-RU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бортномер</a:t>
            </a:r>
            <a:r>
              <a:rPr lang="ru-RU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и «IP ведущего» (последние два числа). Например «IP ведущего» — 192.168.77.1 , нужные числа 77 и 1. 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0" name="Google Shape;140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0509" y="3001815"/>
            <a:ext cx="2276117" cy="2874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93247" y="3022212"/>
            <a:ext cx="2309738" cy="2874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70072" y="3022212"/>
            <a:ext cx="2140527" cy="2854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164638" y="3022231"/>
            <a:ext cx="2155809" cy="28744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7210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6</a:t>
            </a:fld>
            <a:endParaRPr/>
          </a:p>
        </p:txBody>
      </p:sp>
      <p:sp>
        <p:nvSpPr>
          <p:cNvPr id="149" name="Google Shape;149;p17"/>
          <p:cNvSpPr txBox="1">
            <a:spLocks noGrp="1"/>
          </p:cNvSpPr>
          <p:nvPr>
            <p:ph type="title"/>
          </p:nvPr>
        </p:nvSpPr>
        <p:spPr>
          <a:xfrm>
            <a:off x="452582" y="338243"/>
            <a:ext cx="9188443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</a:pPr>
            <a:r>
              <a:rPr lang="ru-RU" sz="4000" dirty="0">
                <a:latin typeface="Verdana"/>
                <a:ea typeface="Verdana"/>
                <a:cs typeface="Verdana"/>
                <a:sym typeface="Verdana"/>
              </a:rPr>
              <a:t>Настройка </a:t>
            </a:r>
            <a:r>
              <a:rPr lang="ru-RU" sz="4000" dirty="0" err="1">
                <a:latin typeface="Verdana"/>
                <a:ea typeface="Verdana"/>
                <a:cs typeface="Verdana"/>
                <a:sym typeface="Verdana"/>
              </a:rPr>
              <a:t>бортномера</a:t>
            </a:r>
            <a:endParaRPr sz="4000" dirty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0" name="Google Shape;150;p17"/>
          <p:cNvSpPr txBox="1"/>
          <p:nvPr/>
        </p:nvSpPr>
        <p:spPr>
          <a:xfrm>
            <a:off x="452582" y="1020210"/>
            <a:ext cx="11333018" cy="1083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Подтверждением подключения будет служить иконка с конвертиком в правом верхнем углу дисплея контроллера</a:t>
            </a:r>
            <a:endParaRPr sz="2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1" name="Google Shape;151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60543" y="1591761"/>
            <a:ext cx="364742" cy="364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70848" y="2138941"/>
            <a:ext cx="6806349" cy="4063492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7"/>
          <p:cNvSpPr txBox="1"/>
          <p:nvPr/>
        </p:nvSpPr>
        <p:spPr>
          <a:xfrm>
            <a:off x="452582" y="2173857"/>
            <a:ext cx="4165600" cy="4028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Здесь приведены скриншоты двух контроллеров, которые соединены между собой.</a:t>
            </a:r>
            <a:br>
              <a:rPr lang="ru-RU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ru-RU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Ведущим выбран контроллер, IP-адрес которого оканчивается на «000.105»</a:t>
            </a:r>
            <a:endParaRPr sz="2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90693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71;p4"/>
          <p:cNvSpPr txBox="1">
            <a:spLocks noGrp="1"/>
          </p:cNvSpPr>
          <p:nvPr>
            <p:ph type="title"/>
          </p:nvPr>
        </p:nvSpPr>
        <p:spPr>
          <a:xfrm>
            <a:off x="452582" y="358619"/>
            <a:ext cx="919768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</a:pPr>
            <a:r>
              <a:rPr lang="ru-RU" sz="4000" dirty="0">
                <a:latin typeface="Verdana"/>
                <a:ea typeface="Verdana"/>
                <a:cs typeface="Verdana"/>
                <a:sym typeface="Verdana"/>
              </a:rPr>
              <a:t>Блоки для взаимодействия</a:t>
            </a:r>
            <a:endParaRPr dirty="0"/>
          </a:p>
        </p:txBody>
      </p:sp>
      <p:sp>
        <p:nvSpPr>
          <p:cNvPr id="5" name="Google Shape;175;p4"/>
          <p:cNvSpPr txBox="1"/>
          <p:nvPr/>
        </p:nvSpPr>
        <p:spPr>
          <a:xfrm>
            <a:off x="1321505" y="1195044"/>
            <a:ext cx="10731949" cy="9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1100"/>
            </a:pP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Блок «Присоединиться к сети»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Регистрирует устройство в сети "почтовых ящиков" и подключает его к устройству с заданным IP адресом, порт подключения по умолчанию 8889.</a:t>
            </a:r>
            <a:endParaRPr sz="32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82" y="1403273"/>
            <a:ext cx="699300" cy="6993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923" y="1998328"/>
            <a:ext cx="3287118" cy="237430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26926" y="2405918"/>
            <a:ext cx="524420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1A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свойстве </a:t>
            </a:r>
            <a:r>
              <a:rPr lang="ru-RU" sz="2000" b="1" dirty="0">
                <a:solidFill>
                  <a:srgbClr val="99C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Адрес</a:t>
            </a:r>
            <a:r>
              <a:rPr lang="ru-RU" sz="2000" dirty="0">
                <a:solidFill>
                  <a:srgbClr val="001A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указывается </a:t>
            </a:r>
            <a:r>
              <a:rPr lang="ru-RU" sz="2000" dirty="0" err="1">
                <a:solidFill>
                  <a:srgbClr val="001A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ip</a:t>
            </a:r>
            <a:r>
              <a:rPr lang="ru-RU" sz="2000" dirty="0">
                <a:solidFill>
                  <a:srgbClr val="001A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-адрес робота или экземпляра TRIK </a:t>
            </a:r>
            <a:r>
              <a:rPr lang="ru-RU" sz="2000" dirty="0" err="1">
                <a:solidFill>
                  <a:srgbClr val="001A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Studio</a:t>
            </a:r>
            <a:r>
              <a:rPr lang="ru-RU" sz="2000" dirty="0">
                <a:solidFill>
                  <a:srgbClr val="001A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к которой </a:t>
            </a:r>
            <a:r>
              <a:rPr lang="ru-RU" sz="2000" dirty="0" smtClean="0">
                <a:solidFill>
                  <a:srgbClr val="001A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устройство </a:t>
            </a:r>
            <a:r>
              <a:rPr lang="ru-RU" sz="2000" dirty="0">
                <a:solidFill>
                  <a:srgbClr val="001A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подключается.</a:t>
            </a:r>
          </a:p>
          <a:p>
            <a:r>
              <a:rPr lang="ru-RU" sz="2000" dirty="0">
                <a:solidFill>
                  <a:srgbClr val="001A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свойстве </a:t>
            </a:r>
            <a:r>
              <a:rPr lang="ru-RU" sz="2000" b="1" dirty="0" err="1">
                <a:solidFill>
                  <a:srgbClr val="99C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Бортномер</a:t>
            </a:r>
            <a:r>
              <a:rPr lang="ru-RU" sz="2000" dirty="0">
                <a:solidFill>
                  <a:srgbClr val="001A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указывается </a:t>
            </a:r>
            <a:r>
              <a:rPr lang="ru-RU" sz="2000" dirty="0" err="1">
                <a:solidFill>
                  <a:srgbClr val="001A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бортномер</a:t>
            </a:r>
            <a:r>
              <a:rPr lang="ru-RU" sz="2000" dirty="0">
                <a:solidFill>
                  <a:srgbClr val="001A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вашего робота или TRIK </a:t>
            </a:r>
            <a:r>
              <a:rPr lang="ru-RU" sz="2000" dirty="0" err="1">
                <a:solidFill>
                  <a:srgbClr val="001A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Studio</a:t>
            </a:r>
            <a:r>
              <a:rPr lang="ru-RU" sz="2000" dirty="0">
                <a:solidFill>
                  <a:srgbClr val="001A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начиная с 1. Если нескольким роботам задать одинаковый </a:t>
            </a:r>
            <a:r>
              <a:rPr lang="ru-RU" sz="2000" dirty="0" err="1">
                <a:solidFill>
                  <a:srgbClr val="001A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бортномер</a:t>
            </a:r>
            <a:r>
              <a:rPr lang="ru-RU" sz="2000" dirty="0">
                <a:solidFill>
                  <a:srgbClr val="001A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они будут объединены в группу</a:t>
            </a:r>
          </a:p>
          <a:p>
            <a:r>
              <a:rPr lang="ru-RU" sz="2000" dirty="0">
                <a:solidFill>
                  <a:srgbClr val="001A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свойстве </a:t>
            </a:r>
            <a:r>
              <a:rPr lang="ru-RU" sz="2000" b="1" dirty="0">
                <a:solidFill>
                  <a:srgbClr val="99CC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Порт</a:t>
            </a:r>
            <a:r>
              <a:rPr lang="ru-RU" sz="2000" dirty="0">
                <a:solidFill>
                  <a:srgbClr val="001A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указываем номер порта. По умолчанию </a:t>
            </a:r>
            <a:r>
              <a:rPr lang="ru-RU" sz="2000" dirty="0" smtClean="0">
                <a:solidFill>
                  <a:srgbClr val="001A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порт – </a:t>
            </a:r>
            <a:r>
              <a:rPr lang="ru-RU" sz="2000" dirty="0">
                <a:solidFill>
                  <a:srgbClr val="001A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8889. </a:t>
            </a:r>
            <a:r>
              <a:rPr lang="ru-RU" sz="2000" dirty="0" smtClean="0">
                <a:solidFill>
                  <a:srgbClr val="001A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Это </a:t>
            </a:r>
            <a:r>
              <a:rPr lang="ru-RU" sz="2000" dirty="0">
                <a:solidFill>
                  <a:srgbClr val="001A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свойство </a:t>
            </a:r>
            <a:r>
              <a:rPr lang="ru-RU" sz="2000" dirty="0" smtClean="0">
                <a:solidFill>
                  <a:srgbClr val="001A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доступно </a:t>
            </a:r>
            <a:r>
              <a:rPr lang="ru-RU" sz="2000" dirty="0">
                <a:solidFill>
                  <a:srgbClr val="001A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только во вкладке редактор свойств.</a:t>
            </a:r>
            <a:endParaRPr lang="ru-RU" sz="2000" dirty="0">
              <a:solidFill>
                <a:srgbClr val="001A4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525" y="4597060"/>
            <a:ext cx="4770131" cy="1594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722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8</a:t>
            </a:fld>
            <a:endParaRPr/>
          </a:p>
        </p:txBody>
      </p:sp>
      <p:sp>
        <p:nvSpPr>
          <p:cNvPr id="171" name="Google Shape;171;p4"/>
          <p:cNvSpPr txBox="1">
            <a:spLocks noGrp="1"/>
          </p:cNvSpPr>
          <p:nvPr>
            <p:ph type="title"/>
          </p:nvPr>
        </p:nvSpPr>
        <p:spPr>
          <a:xfrm>
            <a:off x="452582" y="342465"/>
            <a:ext cx="9188442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</a:pPr>
            <a:r>
              <a:rPr lang="ru-RU" sz="4000" dirty="0">
                <a:latin typeface="Verdana"/>
                <a:ea typeface="Verdana"/>
                <a:cs typeface="Verdana"/>
                <a:sym typeface="Verdana"/>
              </a:rPr>
              <a:t>Блоки для взаимодействия</a:t>
            </a:r>
            <a:endParaRPr dirty="0"/>
          </a:p>
        </p:txBody>
      </p:sp>
      <p:pic>
        <p:nvPicPr>
          <p:cNvPr id="173" name="Google Shape;173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322" y="1718175"/>
            <a:ext cx="693475" cy="69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3636" y="4915066"/>
            <a:ext cx="693475" cy="665054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4"/>
          <p:cNvSpPr txBox="1"/>
          <p:nvPr/>
        </p:nvSpPr>
        <p:spPr>
          <a:xfrm>
            <a:off x="1432342" y="1254600"/>
            <a:ext cx="10464093" cy="16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Ждать получения сообщения через систему почтовых ящиков. Когда сообщение будет получено, оно будет помещено в указанную в параметре блока переменную. 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Свойство «Дождаться сообщения» позволяет указать, что делать, если очередь сообщений пуста: дождаться прихода нового сообщения или продолжить работу, положив в переменную пустую строку.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75;p4"/>
          <p:cNvSpPr txBox="1"/>
          <p:nvPr/>
        </p:nvSpPr>
        <p:spPr>
          <a:xfrm>
            <a:off x="1432341" y="4679220"/>
            <a:ext cx="10464093" cy="9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Отправляет сообщение роботу по указанному борт номеру.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Робот должен быть в той же сети, что и робот, отправляющий сообщение. Если роботов с данным бортовым номером в сети несколько, сообщение получат все.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576" y="2819776"/>
            <a:ext cx="2992276" cy="17276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701309" y="4064000"/>
            <a:ext cx="2807855" cy="3786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995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9</a:t>
            </a:fld>
            <a:endParaRPr/>
          </a:p>
        </p:txBody>
      </p:sp>
      <p:sp>
        <p:nvSpPr>
          <p:cNvPr id="182" name="Google Shape;182;p5"/>
          <p:cNvSpPr txBox="1">
            <a:spLocks noGrp="1"/>
          </p:cNvSpPr>
          <p:nvPr>
            <p:ph type="title"/>
          </p:nvPr>
        </p:nvSpPr>
        <p:spPr>
          <a:xfrm>
            <a:off x="452582" y="360094"/>
            <a:ext cx="9188443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</a:pPr>
            <a:r>
              <a:rPr lang="ru-RU" sz="4000" dirty="0">
                <a:latin typeface="Verdana"/>
                <a:ea typeface="Verdana"/>
                <a:cs typeface="Verdana"/>
                <a:sym typeface="Verdana"/>
              </a:rPr>
              <a:t>Задача</a:t>
            </a:r>
            <a:endParaRPr sz="4400" dirty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3" name="Google Shape;183;p5"/>
          <p:cNvSpPr txBox="1">
            <a:spLocks noGrp="1"/>
          </p:cNvSpPr>
          <p:nvPr>
            <p:ph type="body" idx="1"/>
          </p:nvPr>
        </p:nvSpPr>
        <p:spPr>
          <a:xfrm>
            <a:off x="452582" y="1097259"/>
            <a:ext cx="11388436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-RU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Написать алгоритм передачи сообщения с одного робота на другого. </a:t>
            </a:r>
            <a:endParaRPr b="1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5"/>
          <p:cNvSpPr txBox="1"/>
          <p:nvPr/>
        </p:nvSpPr>
        <p:spPr>
          <a:xfrm>
            <a:off x="452582" y="1594757"/>
            <a:ext cx="10511252" cy="2369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-RU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Для решения задачи необходимо:</a:t>
            </a:r>
            <a:endParaRPr dirty="0"/>
          </a:p>
          <a:p>
            <a:pPr marL="457200" marR="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0"/>
              <a:buFont typeface="Montserrat"/>
              <a:buAutoNum type="arabicPeriod"/>
            </a:pPr>
            <a:r>
              <a:rPr lang="ru-RU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Подключить роботов в </a:t>
            </a:r>
            <a:r>
              <a:rPr lang="ru-RU" sz="24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общую </a:t>
            </a:r>
            <a:r>
              <a:rPr lang="ru-RU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сеть;</a:t>
            </a:r>
            <a:endParaRPr dirty="0"/>
          </a:p>
          <a:p>
            <a:pPr marL="457200" marR="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0"/>
              <a:buFont typeface="Montserrat"/>
              <a:buAutoNum type="arabicPeriod"/>
            </a:pPr>
            <a:r>
              <a:rPr lang="ru-RU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Написать алгоритм передачи сообщения на исходном роботе;</a:t>
            </a:r>
            <a:endParaRPr dirty="0"/>
          </a:p>
          <a:p>
            <a:pPr marL="457200" marR="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0"/>
              <a:buFont typeface="Montserrat"/>
              <a:buAutoNum type="arabicPeriod"/>
            </a:pPr>
            <a:r>
              <a:rPr lang="ru-RU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Написать алгоритм приема сообщения на принимающем роботе.</a:t>
            </a:r>
            <a:endParaRPr dirty="0"/>
          </a:p>
        </p:txBody>
      </p:sp>
      <p:sp>
        <p:nvSpPr>
          <p:cNvPr id="185" name="Google Shape;185;p5"/>
          <p:cNvSpPr/>
          <p:nvPr/>
        </p:nvSpPr>
        <p:spPr>
          <a:xfrm>
            <a:off x="3215946" y="3927061"/>
            <a:ext cx="1812900" cy="934200"/>
          </a:xfrm>
          <a:prstGeom prst="rect">
            <a:avLst/>
          </a:prstGeom>
          <a:solidFill>
            <a:srgbClr val="00B05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5"/>
          <p:cNvSpPr txBox="1"/>
          <p:nvPr/>
        </p:nvSpPr>
        <p:spPr>
          <a:xfrm>
            <a:off x="3402996" y="4005811"/>
            <a:ext cx="1438800" cy="77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Робот 1</a:t>
            </a:r>
            <a:endParaRPr sz="25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7" name="Google Shape;187;p5"/>
          <p:cNvCxnSpPr>
            <a:stCxn id="185" idx="3"/>
          </p:cNvCxnSpPr>
          <p:nvPr/>
        </p:nvCxnSpPr>
        <p:spPr>
          <a:xfrm>
            <a:off x="5028846" y="4394161"/>
            <a:ext cx="2212200" cy="651000"/>
          </a:xfrm>
          <a:prstGeom prst="curvedConnector3">
            <a:avLst>
              <a:gd name="adj1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8" name="Google Shape;188;p5"/>
          <p:cNvSpPr/>
          <p:nvPr/>
        </p:nvSpPr>
        <p:spPr>
          <a:xfrm>
            <a:off x="7241046" y="4586611"/>
            <a:ext cx="1812900" cy="934200"/>
          </a:xfrm>
          <a:prstGeom prst="rect">
            <a:avLst/>
          </a:prstGeom>
          <a:solidFill>
            <a:srgbClr val="00B05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5"/>
          <p:cNvSpPr txBox="1"/>
          <p:nvPr/>
        </p:nvSpPr>
        <p:spPr>
          <a:xfrm>
            <a:off x="7428096" y="4665361"/>
            <a:ext cx="1438800" cy="77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ru-RU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Робот 2</a:t>
            </a:r>
            <a:endParaRPr sz="25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128086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3269</TotalTime>
  <Words>719</Words>
  <Application>Microsoft Office PowerPoint</Application>
  <PresentationFormat>Широкоэкранный</PresentationFormat>
  <Paragraphs>100</Paragraphs>
  <Slides>21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Times New Roman</vt:lpstr>
      <vt:lpstr>Verdana</vt:lpstr>
      <vt:lpstr>Calibri</vt:lpstr>
      <vt:lpstr>Arial</vt:lpstr>
      <vt:lpstr>Montserrat</vt:lpstr>
      <vt:lpstr>Office Theme</vt:lpstr>
      <vt:lpstr>Office Theme</vt:lpstr>
      <vt:lpstr>Office Theme</vt:lpstr>
      <vt:lpstr>Презентация PowerPoint</vt:lpstr>
      <vt:lpstr>Группа роботов</vt:lpstr>
      <vt:lpstr>Взаимодействие роботов</vt:lpstr>
      <vt:lpstr>Подключение</vt:lpstr>
      <vt:lpstr>Настройка бортномера</vt:lpstr>
      <vt:lpstr>Настройка бортномера</vt:lpstr>
      <vt:lpstr>Блоки для взаимодействия</vt:lpstr>
      <vt:lpstr>Блоки для взаимодействия</vt:lpstr>
      <vt:lpstr>Задача</vt:lpstr>
      <vt:lpstr>Алгоритм передачи сообщения</vt:lpstr>
      <vt:lpstr>Алгоритм приема сообщения</vt:lpstr>
      <vt:lpstr>Задача для трех роботов</vt:lpstr>
      <vt:lpstr>Презентация PowerPoint</vt:lpstr>
      <vt:lpstr>Транспортная колонна</vt:lpstr>
      <vt:lpstr>Взаимодействие робота с TRIK Studio </vt:lpstr>
      <vt:lpstr>Взаимодействие робота с TRIK Studio </vt:lpstr>
      <vt:lpstr>Взаимодействие робота с TRIK Studio </vt:lpstr>
      <vt:lpstr>Взаимодействие робота ТРИК и квадрокоптера Геоскан</vt:lpstr>
      <vt:lpstr>Взаимодействие робота ТРИК и квадрокоптера Геоскан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Мерецкая</dc:creator>
  <cp:lastModifiedBy>Anton</cp:lastModifiedBy>
  <cp:revision>71</cp:revision>
  <dcterms:created xsi:type="dcterms:W3CDTF">2019-08-14T07:24:59Z</dcterms:created>
  <dcterms:modified xsi:type="dcterms:W3CDTF">2025-01-28T08:44:41Z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55</vt:i4>
  </property>
</Properties>
</file>