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5" r:id="rId4"/>
    <p:sldId id="276" r:id="rId5"/>
    <p:sldId id="278" r:id="rId6"/>
    <p:sldId id="279" r:id="rId7"/>
    <p:sldId id="280" r:id="rId8"/>
    <p:sldId id="281" r:id="rId9"/>
    <p:sldId id="277" r:id="rId10"/>
    <p:sldId id="282" r:id="rId11"/>
    <p:sldId id="283" r:id="rId12"/>
    <p:sldId id="284" r:id="rId13"/>
    <p:sldId id="258" r:id="rId14"/>
    <p:sldId id="259" r:id="rId15"/>
    <p:sldId id="260" r:id="rId16"/>
    <p:sldId id="261" r:id="rId17"/>
    <p:sldId id="262" r:id="rId18"/>
    <p:sldId id="267" r:id="rId19"/>
    <p:sldId id="263" r:id="rId20"/>
    <p:sldId id="264" r:id="rId21"/>
    <p:sldId id="271" r:id="rId22"/>
    <p:sldId id="285" r:id="rId23"/>
    <p:sldId id="286" r:id="rId24"/>
    <p:sldId id="266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8" roundtripDataSignature="AMtx7miDWKGVM+QFRc+YfayvjmVa8K1i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1586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0706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5005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9069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c8b6e55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c8b6e555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5c8b6e555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6323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0627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80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3819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2766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5601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rikset.com/" TargetMode="External"/><Relationship Id="rId2" Type="http://schemas.openxmlformats.org/officeDocument/2006/relationships/hyperlink" Target="mailto:support@trikset.com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rikset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">
  <p:cSld name="2_Титу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/>
          <p:nvPr/>
        </p:nvSpPr>
        <p:spPr>
          <a:xfrm>
            <a:off x="1971675" y="1646664"/>
            <a:ext cx="8266043" cy="1728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2"/>
          <p:cNvSpPr txBox="1">
            <a:spLocks noGrp="1"/>
          </p:cNvSpPr>
          <p:nvPr>
            <p:ph type="ctrTitle"/>
          </p:nvPr>
        </p:nvSpPr>
        <p:spPr>
          <a:xfrm>
            <a:off x="1963392" y="1539747"/>
            <a:ext cx="8266043" cy="164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6000"/>
              <a:buFont typeface="Verdana"/>
              <a:buNone/>
              <a:defRPr sz="4800" b="1" i="0" u="none" strike="noStrike" cap="none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9" name="Google Shape;1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0" name="Google Shape;20;p12"/>
          <p:cNvPicPr preferRelativeResize="0"/>
          <p:nvPr/>
        </p:nvPicPr>
        <p:blipFill rotWithShape="1">
          <a:blip r:embed="rId2">
            <a:alphaModFix/>
          </a:blip>
          <a:srcRect l="3016" t="11569" r="3069" b="11220"/>
          <a:stretch/>
        </p:blipFill>
        <p:spPr>
          <a:xfrm>
            <a:off x="838200" y="480894"/>
            <a:ext cx="2927437" cy="5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2"/>
          <p:cNvPicPr preferRelativeResize="0"/>
          <p:nvPr/>
        </p:nvPicPr>
        <p:blipFill>
          <a:blip r:embed="rId3"/>
          <a:srcRect/>
          <a:stretch/>
        </p:blipFill>
        <p:spPr>
          <a:xfrm>
            <a:off x="4533900" y="3158114"/>
            <a:ext cx="3124199" cy="312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" name="Google Shape;24;p13"/>
          <p:cNvSpPr/>
          <p:nvPr/>
        </p:nvSpPr>
        <p:spPr>
          <a:xfrm>
            <a:off x="838199" y="360000"/>
            <a:ext cx="8802757" cy="612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838199" y="1518249"/>
            <a:ext cx="10515600" cy="4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838125" y="377092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endParaRPr lang="ru-RU" sz="3600" b="1" dirty="0">
              <a:solidFill>
                <a:srgbClr val="99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>
  <p:cSld name="1_Только заголовок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/>
          <p:nvPr/>
        </p:nvSpPr>
        <p:spPr>
          <a:xfrm>
            <a:off x="838199" y="360000"/>
            <a:ext cx="8802757" cy="612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4"/>
          <p:cNvSpPr txBox="1"/>
          <p:nvPr/>
        </p:nvSpPr>
        <p:spPr>
          <a:xfrm>
            <a:off x="4786004" y="1648440"/>
            <a:ext cx="603297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Поддержка ТРИК: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support@trikset.com</a:t>
            </a:r>
            <a:endParaRPr lang="ru-RU" sz="32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Справочный центр ТРИК: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u="sng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help.trikset.com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4"/>
          <p:cNvSpPr txBox="1"/>
          <p:nvPr/>
        </p:nvSpPr>
        <p:spPr>
          <a:xfrm flipH="1">
            <a:off x="838125" y="322646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rPr>
              <a:t>Информация и контакты</a:t>
            </a:r>
            <a:endParaRPr sz="3600" b="1" dirty="0">
              <a:solidFill>
                <a:srgbClr val="99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" name="Google Shape;3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307" y="2214584"/>
            <a:ext cx="3592786" cy="359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4126" y="5054082"/>
            <a:ext cx="2581275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4"/>
          <p:cNvSpPr txBox="1"/>
          <p:nvPr/>
        </p:nvSpPr>
        <p:spPr>
          <a:xfrm>
            <a:off x="7484958" y="5026123"/>
            <a:ext cx="10055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trikset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65680" y="1580971"/>
            <a:ext cx="256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trikset.com</a:t>
            </a:r>
            <a:endParaRPr lang="ru-RU"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316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3.0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body" idx="1"/>
          </p:nvPr>
        </p:nvSpPr>
        <p:spPr>
          <a:xfrm>
            <a:off x="838199" y="1518249"/>
            <a:ext cx="10515600" cy="4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Google Shape;1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2" name="Google Shape;12;p11"/>
          <p:cNvPicPr preferRelativeResize="0"/>
          <p:nvPr/>
        </p:nvPicPr>
        <p:blipFill rotWithShape="1">
          <a:blip r:embed="rId5">
            <a:alphaModFix/>
          </a:blip>
          <a:srcRect l="6972" t="36957" r="7355" b="36954"/>
          <a:stretch/>
        </p:blipFill>
        <p:spPr>
          <a:xfrm>
            <a:off x="9945279" y="396000"/>
            <a:ext cx="1782001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1"/>
          <p:cNvSpPr txBox="1"/>
          <p:nvPr/>
        </p:nvSpPr>
        <p:spPr>
          <a:xfrm>
            <a:off x="1581150" y="6314626"/>
            <a:ext cx="24288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Распространяется по лицензии </a:t>
            </a:r>
            <a:r>
              <a:rPr lang="ru-RU" sz="1200" b="0" i="0" u="sng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Creative Commons BY-NC-SA</a:t>
            </a:r>
            <a:endParaRPr sz="12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1"/>
          <p:cNvSpPr txBox="1"/>
          <p:nvPr/>
        </p:nvSpPr>
        <p:spPr>
          <a:xfrm>
            <a:off x="4162425" y="6314626"/>
            <a:ext cx="39147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ООО «</a:t>
            </a:r>
            <a:r>
              <a:rPr lang="ru-RU" sz="1200" b="0" i="0" u="none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КиберТех</a:t>
            </a: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Санкт-Петербург, </a:t>
            </a:r>
            <a:r>
              <a:rPr lang="ru-RU" sz="1200" b="0" i="0" u="none" strike="noStrike" cap="none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12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675" y="6434126"/>
            <a:ext cx="739617" cy="2587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rikset.com/downloads#trikstudio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Знакомство с </a:t>
            </a:r>
            <a:r>
              <a:rPr lang="ru-RU" dirty="0" smtClean="0"/>
              <a:t>набором ТРИК Лаборатория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 smtClean="0"/>
              <a:t>Соревнования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736" y="1397795"/>
            <a:ext cx="3401436" cy="2266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0" y="1397795"/>
            <a:ext cx="6948777" cy="4637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775" y="3764192"/>
            <a:ext cx="3402397" cy="22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7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 smtClean="0"/>
              <a:t>Соревнования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5"/>
          <a:stretch/>
        </p:blipFill>
        <p:spPr>
          <a:xfrm>
            <a:off x="1933171" y="1917478"/>
            <a:ext cx="8527490" cy="4014218"/>
          </a:xfrm>
          <a:prstGeom prst="rect">
            <a:avLst/>
          </a:prstGeom>
        </p:spPr>
      </p:pic>
      <p:sp>
        <p:nvSpPr>
          <p:cNvPr id="10" name="Google Shape;102;p6"/>
          <p:cNvSpPr txBox="1"/>
          <p:nvPr/>
        </p:nvSpPr>
        <p:spPr>
          <a:xfrm>
            <a:off x="2091734" y="1265445"/>
            <a:ext cx="82103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Творческий конкурс. Проект «Лавка старьевщика»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64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 smtClean="0"/>
              <a:t>Видео: «Лавка старьевщика»</a:t>
            </a:r>
            <a:endParaRPr dirty="0"/>
          </a:p>
        </p:txBody>
      </p:sp>
      <p:pic>
        <p:nvPicPr>
          <p:cNvPr id="3" name="2019-06-18 15.38.56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941" y="1108406"/>
            <a:ext cx="9119691" cy="512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0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3"/>
          <p:cNvPicPr preferRelativeResize="0"/>
          <p:nvPr/>
        </p:nvPicPr>
        <p:blipFill rotWithShape="1">
          <a:blip r:embed="rId3">
            <a:alphaModFix/>
          </a:blip>
          <a:srcRect l="3117" t="-1112"/>
          <a:stretch/>
        </p:blipFill>
        <p:spPr>
          <a:xfrm rot="661627">
            <a:off x="6044286" y="3442728"/>
            <a:ext cx="3389719" cy="218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95110">
            <a:off x="3410091" y="2481433"/>
            <a:ext cx="2576848" cy="165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2379" y="1942241"/>
            <a:ext cx="2854227" cy="149753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Конструктор ТРИК</a:t>
            </a:r>
            <a:endParaRPr dirty="0"/>
          </a:p>
        </p:txBody>
      </p:sp>
      <p:sp>
        <p:nvSpPr>
          <p:cNvPr id="58" name="Google Shape;58;p3"/>
          <p:cNvSpPr txBox="1"/>
          <p:nvPr/>
        </p:nvSpPr>
        <p:spPr>
          <a:xfrm>
            <a:off x="838200" y="1518249"/>
            <a:ext cx="842249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Металлические детали черного и зеленого цветов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Расстояние между центрами отверстий — 1 см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132" y="5425364"/>
            <a:ext cx="8031137" cy="93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5251" y="4150837"/>
            <a:ext cx="1837414" cy="142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99822">
            <a:off x="5889275" y="3422937"/>
            <a:ext cx="1656439" cy="62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5251" y="2532340"/>
            <a:ext cx="2019731" cy="145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219827">
            <a:off x="3728990" y="4296839"/>
            <a:ext cx="1328461" cy="98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30613" y="4518071"/>
            <a:ext cx="1482695" cy="87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Основание</a:t>
            </a:r>
            <a:endParaRPr dirty="0"/>
          </a:p>
        </p:txBody>
      </p:sp>
      <p:pic>
        <p:nvPicPr>
          <p:cNvPr id="73" name="Google Shape;7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7211" y="1518249"/>
            <a:ext cx="8730627" cy="464928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4"/>
          <p:cNvSpPr txBox="1"/>
          <p:nvPr/>
        </p:nvSpPr>
        <p:spPr>
          <a:xfrm>
            <a:off x="838125" y="1518249"/>
            <a:ext cx="203773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(3_15_3)×10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43452">
            <a:off x="6808904" y="3547992"/>
            <a:ext cx="4659685" cy="240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8954" y="1526875"/>
            <a:ext cx="4012792" cy="3088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9776" y="1445573"/>
            <a:ext cx="3570799" cy="269127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Углы</a:t>
            </a:r>
            <a:endParaRPr dirty="0"/>
          </a:p>
        </p:txBody>
      </p:sp>
      <p:sp>
        <p:nvSpPr>
          <p:cNvPr id="85" name="Google Shape;85;p5"/>
          <p:cNvSpPr txBox="1"/>
          <p:nvPr/>
        </p:nvSpPr>
        <p:spPr>
          <a:xfrm rot="-1813374">
            <a:off x="697806" y="1719250"/>
            <a:ext cx="26174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(2_3)×10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5"/>
          <p:cNvSpPr txBox="1"/>
          <p:nvPr/>
        </p:nvSpPr>
        <p:spPr>
          <a:xfrm rot="-1820831">
            <a:off x="4443385" y="1682134"/>
            <a:ext cx="2776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(3_5)×10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1072448">
            <a:off x="4181525" y="5043048"/>
            <a:ext cx="1227456" cy="80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9673">
            <a:off x="1986609" y="4721446"/>
            <a:ext cx="1330433" cy="78351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5"/>
          <p:cNvSpPr txBox="1"/>
          <p:nvPr/>
        </p:nvSpPr>
        <p:spPr>
          <a:xfrm rot="-1820831">
            <a:off x="7604580" y="3950267"/>
            <a:ext cx="24691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(2_2)×20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5"/>
          <p:cNvSpPr txBox="1"/>
          <p:nvPr/>
        </p:nvSpPr>
        <p:spPr>
          <a:xfrm rot="-1820831">
            <a:off x="3475024" y="4710123"/>
            <a:ext cx="22984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(1_1)×3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5"/>
          <p:cNvSpPr txBox="1"/>
          <p:nvPr/>
        </p:nvSpPr>
        <p:spPr>
          <a:xfrm rot="-1820831">
            <a:off x="1392265" y="4393987"/>
            <a:ext cx="24265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(1_1)×5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0600" y="2771973"/>
            <a:ext cx="3380711" cy="339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8664" y="2345851"/>
            <a:ext cx="5118419" cy="268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185" y="1584075"/>
            <a:ext cx="3161831" cy="197335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Плоские углы</a:t>
            </a:r>
            <a:endParaRPr dirty="0"/>
          </a:p>
        </p:txBody>
      </p:sp>
      <p:sp>
        <p:nvSpPr>
          <p:cNvPr id="102" name="Google Shape;102;p6"/>
          <p:cNvSpPr txBox="1"/>
          <p:nvPr/>
        </p:nvSpPr>
        <p:spPr>
          <a:xfrm>
            <a:off x="838199" y="1966822"/>
            <a:ext cx="23381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135⁰ 3х3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6"/>
          <p:cNvSpPr txBox="1"/>
          <p:nvPr/>
        </p:nvSpPr>
        <p:spPr>
          <a:xfrm>
            <a:off x="4096110" y="3451090"/>
            <a:ext cx="23913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135⁰ 5х5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6"/>
          <p:cNvSpPr txBox="1"/>
          <p:nvPr/>
        </p:nvSpPr>
        <p:spPr>
          <a:xfrm>
            <a:off x="8348933" y="4579259"/>
            <a:ext cx="20944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90⁰ 5х5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Балки</a:t>
            </a:r>
            <a:endParaRPr dirty="0"/>
          </a:p>
        </p:txBody>
      </p:sp>
      <p:pic>
        <p:nvPicPr>
          <p:cNvPr id="112" name="Google Shape;1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5800" y="1296350"/>
            <a:ext cx="4244471" cy="239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4461" y="3623094"/>
            <a:ext cx="4349011" cy="2544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7"/>
          <p:cNvPicPr preferRelativeResize="0"/>
          <p:nvPr/>
        </p:nvPicPr>
        <p:blipFill rotWithShape="1">
          <a:blip r:embed="rId5">
            <a:alphaModFix/>
          </a:blip>
          <a:srcRect l="3117" t="-1112"/>
          <a:stretch/>
        </p:blipFill>
        <p:spPr>
          <a:xfrm rot="163276">
            <a:off x="3730731" y="3998996"/>
            <a:ext cx="3389719" cy="218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84833">
            <a:off x="3611355" y="1665473"/>
            <a:ext cx="2576848" cy="165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94699">
            <a:off x="1043592" y="1683396"/>
            <a:ext cx="2019731" cy="145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10954">
            <a:off x="1080170" y="3587075"/>
            <a:ext cx="2253937" cy="1718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Адаптеры и прочие детали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947" y="1911253"/>
            <a:ext cx="1653775" cy="1222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68" y="3260807"/>
            <a:ext cx="2075436" cy="1333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2" y="4728576"/>
            <a:ext cx="3557466" cy="1340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5" y="1661925"/>
            <a:ext cx="1566747" cy="14680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30" y="1883665"/>
            <a:ext cx="2176632" cy="22993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59" y="4322277"/>
            <a:ext cx="1989033" cy="15447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947" y="3645611"/>
            <a:ext cx="2246506" cy="21659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800" y="2562864"/>
            <a:ext cx="659008" cy="5970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981" y="4049128"/>
            <a:ext cx="958428" cy="7224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8" y="1654674"/>
            <a:ext cx="1378649" cy="13786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72" y="3306472"/>
            <a:ext cx="857312" cy="7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  <p:sp>
        <p:nvSpPr>
          <p:cNvPr id="124" name="Google Shape;124;p8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Крепеж</a:t>
            </a:r>
            <a:endParaRPr dirty="0"/>
          </a:p>
        </p:txBody>
      </p:sp>
      <p:sp>
        <p:nvSpPr>
          <p:cNvPr id="125" name="Google Shape;125;p8"/>
          <p:cNvSpPr txBox="1"/>
          <p:nvPr/>
        </p:nvSpPr>
        <p:spPr>
          <a:xfrm>
            <a:off x="852750" y="1518249"/>
            <a:ext cx="24299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Винты</a:t>
            </a:r>
            <a:endParaRPr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8"/>
          <p:cNvPicPr preferRelativeResize="0"/>
          <p:nvPr/>
        </p:nvPicPr>
        <p:blipFill rotWithShape="1">
          <a:blip r:embed="rId3">
            <a:alphaModFix/>
          </a:blip>
          <a:srcRect l="35981" t="33312" r="37974" b="34855"/>
          <a:stretch/>
        </p:blipFill>
        <p:spPr>
          <a:xfrm>
            <a:off x="6436750" y="4735805"/>
            <a:ext cx="684624" cy="83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8"/>
          <p:cNvPicPr preferRelativeResize="0"/>
          <p:nvPr/>
        </p:nvPicPr>
        <p:blipFill rotWithShape="1">
          <a:blip r:embed="rId4">
            <a:alphaModFix/>
          </a:blip>
          <a:srcRect l="42795" t="38759" r="39721" b="38761"/>
          <a:stretch/>
        </p:blipFill>
        <p:spPr>
          <a:xfrm>
            <a:off x="1088055" y="3761021"/>
            <a:ext cx="758166" cy="97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 rotWithShape="1">
          <a:blip r:embed="rId5">
            <a:alphaModFix/>
          </a:blip>
          <a:srcRect l="38545" t="34229" r="39996" b="35160"/>
          <a:stretch/>
        </p:blipFill>
        <p:spPr>
          <a:xfrm>
            <a:off x="6358277" y="2546356"/>
            <a:ext cx="635948" cy="90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 rotWithShape="1">
          <a:blip r:embed="rId6">
            <a:alphaModFix/>
          </a:blip>
          <a:srcRect l="36650" t="29007" r="31347" b="31729"/>
          <a:stretch/>
        </p:blipFill>
        <p:spPr>
          <a:xfrm>
            <a:off x="4291748" y="3406786"/>
            <a:ext cx="1386964" cy="1701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 rotWithShape="1">
          <a:blip r:embed="rId7">
            <a:alphaModFix/>
          </a:blip>
          <a:srcRect l="37415" t="33816" r="37270" b="36122"/>
          <a:stretch/>
        </p:blipFill>
        <p:spPr>
          <a:xfrm>
            <a:off x="6358277" y="3605451"/>
            <a:ext cx="763097" cy="90617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8"/>
          <p:cNvSpPr txBox="1"/>
          <p:nvPr/>
        </p:nvSpPr>
        <p:spPr>
          <a:xfrm>
            <a:off x="4243908" y="2885639"/>
            <a:ext cx="11961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М4х25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8"/>
          <p:cNvSpPr txBox="1"/>
          <p:nvPr/>
        </p:nvSpPr>
        <p:spPr>
          <a:xfrm>
            <a:off x="2482500" y="2885639"/>
            <a:ext cx="11961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М4х16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8"/>
          <p:cNvSpPr txBox="1"/>
          <p:nvPr/>
        </p:nvSpPr>
        <p:spPr>
          <a:xfrm>
            <a:off x="903834" y="2883566"/>
            <a:ext cx="101341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М4х8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8"/>
          <p:cNvSpPr txBox="1"/>
          <p:nvPr/>
        </p:nvSpPr>
        <p:spPr>
          <a:xfrm>
            <a:off x="7238450" y="2706102"/>
            <a:ext cx="35667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 </a:t>
            </a:r>
            <a:r>
              <a:rPr lang="ru-RU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самоконтрящаяся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8"/>
          <p:cNvSpPr txBox="1"/>
          <p:nvPr/>
        </p:nvSpPr>
        <p:spPr>
          <a:xfrm>
            <a:off x="6289268" y="1523737"/>
            <a:ext cx="290045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Гайки</a:t>
            </a:r>
            <a:endParaRPr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8"/>
          <p:cNvSpPr txBox="1"/>
          <p:nvPr/>
        </p:nvSpPr>
        <p:spPr>
          <a:xfrm>
            <a:off x="7238450" y="4881091"/>
            <a:ext cx="23334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 стопорная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8"/>
          <p:cNvSpPr txBox="1"/>
          <p:nvPr/>
        </p:nvSpPr>
        <p:spPr>
          <a:xfrm>
            <a:off x="7238450" y="3793596"/>
            <a:ext cx="271843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 фланцевая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8" t="32534" r="34889" b="35200"/>
          <a:stretch/>
        </p:blipFill>
        <p:spPr>
          <a:xfrm>
            <a:off x="2525786" y="3574914"/>
            <a:ext cx="1187089" cy="1381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Набор ТРИК </a:t>
            </a:r>
            <a:r>
              <a:rPr lang="ru-RU" dirty="0" smtClean="0"/>
              <a:t>«Лаборатория»</a:t>
            </a:r>
            <a:endParaRPr dirty="0"/>
          </a:p>
        </p:txBody>
      </p:sp>
      <p:sp>
        <p:nvSpPr>
          <p:cNvPr id="47" name="Google Shape;4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34" y="1546288"/>
            <a:ext cx="6852666" cy="4397491"/>
          </a:xfrm>
          <a:prstGeom prst="rect">
            <a:avLst/>
          </a:prstGeom>
        </p:spPr>
      </p:pic>
      <p:sp>
        <p:nvSpPr>
          <p:cNvPr id="8" name="Google Shape;58;p3"/>
          <p:cNvSpPr txBox="1"/>
          <p:nvPr/>
        </p:nvSpPr>
        <p:spPr>
          <a:xfrm>
            <a:off x="838200" y="1518249"/>
            <a:ext cx="4181856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800"/>
            </a:pPr>
            <a:r>
              <a:rPr lang="ru-RU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Состав набора</a:t>
            </a:r>
          </a:p>
          <a:p>
            <a:pPr lvl="0">
              <a:buClr>
                <a:schemeClr val="dk1"/>
              </a:buClr>
              <a:buSzPts val="2800"/>
            </a:pPr>
            <a:r>
              <a:rPr lang="ru-RU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ТРИК «Лаборатория» включает в себя</a:t>
            </a:r>
          </a:p>
          <a:p>
            <a:pPr lvl="0">
              <a:buClr>
                <a:schemeClr val="dk1"/>
              </a:buClr>
              <a:buSzPts val="2800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</a:t>
            </a:r>
            <a:r>
              <a:rPr lang="ru-R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абор ТРИК «Образовательный»</a:t>
            </a:r>
            <a:endParaRPr lang="ru-RU" sz="2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9"/>
          <p:cNvPicPr preferRelativeResize="0"/>
          <p:nvPr/>
        </p:nvPicPr>
        <p:blipFill rotWithShape="1">
          <a:blip r:embed="rId3">
            <a:alphaModFix/>
          </a:blip>
          <a:srcRect l="9028" t="18210" r="11694" b="14744"/>
          <a:stretch/>
        </p:blipFill>
        <p:spPr>
          <a:xfrm rot="558916">
            <a:off x="6838275" y="2168908"/>
            <a:ext cx="3826448" cy="32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  <p:sp>
        <p:nvSpPr>
          <p:cNvPr id="146" name="Google Shape;146;p9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Инструменты</a:t>
            </a:r>
            <a:endParaRPr dirty="0"/>
          </a:p>
        </p:txBody>
      </p:sp>
      <p:sp>
        <p:nvSpPr>
          <p:cNvPr id="147" name="Google Shape;147;p9"/>
          <p:cNvSpPr txBox="1"/>
          <p:nvPr/>
        </p:nvSpPr>
        <p:spPr>
          <a:xfrm>
            <a:off x="2145079" y="1664896"/>
            <a:ext cx="273728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Ключи торцевые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9"/>
          <p:cNvSpPr txBox="1"/>
          <p:nvPr/>
        </p:nvSpPr>
        <p:spPr>
          <a:xfrm>
            <a:off x="6702776" y="1664896"/>
            <a:ext cx="39755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Ключ комбинированный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9"/>
          <p:cNvPicPr preferRelativeResize="0"/>
          <p:nvPr/>
        </p:nvPicPr>
        <p:blipFill rotWithShape="1">
          <a:blip r:embed="rId4">
            <a:alphaModFix/>
          </a:blip>
          <a:srcRect t="23011" b="24740"/>
          <a:stretch/>
        </p:blipFill>
        <p:spPr>
          <a:xfrm>
            <a:off x="840570" y="2501658"/>
            <a:ext cx="5346307" cy="279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21</a:t>
            </a:fld>
            <a:endParaRPr dirty="0"/>
          </a:p>
        </p:txBody>
      </p:sp>
      <p:sp>
        <p:nvSpPr>
          <p:cNvPr id="146" name="Google Shape;146;p9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 smtClean="0"/>
              <a:t>Стенды лаборатории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8" b="18402"/>
          <a:stretch/>
        </p:blipFill>
        <p:spPr>
          <a:xfrm>
            <a:off x="253409" y="1189978"/>
            <a:ext cx="5440986" cy="3135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0901"/>
          <a:stretch/>
        </p:blipFill>
        <p:spPr>
          <a:xfrm>
            <a:off x="5567172" y="2066857"/>
            <a:ext cx="6086856" cy="3506024"/>
          </a:xfrm>
          <a:prstGeom prst="rect">
            <a:avLst/>
          </a:prstGeom>
        </p:spPr>
      </p:pic>
      <p:sp>
        <p:nvSpPr>
          <p:cNvPr id="8" name="Google Shape;133;p8"/>
          <p:cNvSpPr txBox="1"/>
          <p:nvPr/>
        </p:nvSpPr>
        <p:spPr>
          <a:xfrm>
            <a:off x="956997" y="4288536"/>
            <a:ext cx="44189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Стенд «Электротехника»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3;p8"/>
          <p:cNvSpPr txBox="1"/>
          <p:nvPr/>
        </p:nvSpPr>
        <p:spPr>
          <a:xfrm>
            <a:off x="7647357" y="5441435"/>
            <a:ext cx="22921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Стенд «ЖКХ»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13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  <p:sp>
        <p:nvSpPr>
          <p:cNvPr id="146" name="Google Shape;146;p9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 smtClean="0"/>
              <a:t>Стенды лаборатории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7" b="17698"/>
          <a:stretch/>
        </p:blipFill>
        <p:spPr>
          <a:xfrm>
            <a:off x="390567" y="1063440"/>
            <a:ext cx="5325004" cy="3225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4" b="10808"/>
          <a:stretch/>
        </p:blipFill>
        <p:spPr>
          <a:xfrm>
            <a:off x="6127051" y="1623800"/>
            <a:ext cx="5558981" cy="4099038"/>
          </a:xfrm>
          <a:prstGeom prst="rect">
            <a:avLst/>
          </a:prstGeom>
        </p:spPr>
      </p:pic>
      <p:sp>
        <p:nvSpPr>
          <p:cNvPr id="8" name="Google Shape;133;p8"/>
          <p:cNvSpPr txBox="1"/>
          <p:nvPr/>
        </p:nvSpPr>
        <p:spPr>
          <a:xfrm>
            <a:off x="457945" y="4224528"/>
            <a:ext cx="517196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Стенд </a:t>
            </a:r>
            <a:r>
              <a:rPr lang="ru-R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Пожарная и </a:t>
            </a:r>
            <a:r>
              <a:rPr lang="ru-R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охранная сигнализация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3;p8"/>
          <p:cNvSpPr txBox="1"/>
          <p:nvPr/>
        </p:nvSpPr>
        <p:spPr>
          <a:xfrm>
            <a:off x="6309856" y="5654001"/>
            <a:ext cx="51719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Стенд </a:t>
            </a:r>
            <a:r>
              <a:rPr lang="ru-R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«Умная теплица»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869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  <p:sp>
        <p:nvSpPr>
          <p:cNvPr id="146" name="Google Shape;146;p9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 smtClean="0"/>
              <a:t>Что будем изучать?</a:t>
            </a:r>
            <a:endParaRPr dirty="0"/>
          </a:p>
        </p:txBody>
      </p:sp>
      <p:sp>
        <p:nvSpPr>
          <p:cNvPr id="8" name="Google Shape;133;p8"/>
          <p:cNvSpPr txBox="1"/>
          <p:nvPr/>
        </p:nvSpPr>
        <p:spPr>
          <a:xfrm>
            <a:off x="806009" y="1429512"/>
            <a:ext cx="73784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Построение автоматических </a:t>
            </a:r>
            <a:r>
              <a:rPr lang="ru-R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систем.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https://market-sad.ru/upload/extra_images/image/gardenas1060plus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104" y="2410034"/>
            <a:ext cx="4257151" cy="28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FE7922-AE2C-4053-98E2-04F27858D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" t="3518" r="8192" b="4400"/>
          <a:stretch/>
        </p:blipFill>
        <p:spPr bwMode="auto">
          <a:xfrm>
            <a:off x="236185" y="2434979"/>
            <a:ext cx="3830545" cy="27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74E5A9-741B-48BC-957A-3B26DB4A1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918" y="2355170"/>
            <a:ext cx="3327250" cy="298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c8b6e555a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 dirty="0"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Контроллер ТРИК</a:t>
            </a:r>
            <a:endParaRPr dirty="0"/>
          </a:p>
        </p:txBody>
      </p:sp>
      <p:sp>
        <p:nvSpPr>
          <p:cNvPr id="58" name="Google Shape;58;p3"/>
          <p:cNvSpPr txBox="1"/>
          <p:nvPr/>
        </p:nvSpPr>
        <p:spPr>
          <a:xfrm>
            <a:off x="838200" y="1518249"/>
            <a:ext cx="8422498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процессора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Гироскоп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Акселерометр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Динамик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Дисплей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Wi-Fi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Диод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Кнопки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порта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Linux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t="24000" r="2223" b="20000"/>
          <a:stretch/>
        </p:blipFill>
        <p:spPr>
          <a:xfrm>
            <a:off x="4320075" y="1758132"/>
            <a:ext cx="6738940" cy="41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4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Схема разъемов контроллера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0" y="1230464"/>
            <a:ext cx="4218432" cy="48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5</a:t>
            </a:fld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48E39-C8F9-4898-B7A1-799C0C4E3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62" y="2337522"/>
            <a:ext cx="4596517" cy="1687584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изуальная </a:t>
            </a:r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среда программирования </a:t>
            </a:r>
            <a:r>
              <a:rPr lang="ru-RU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роботов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Trebuchet MS"/>
              </a:rPr>
              <a:t>TRIK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Trebuchet MS"/>
              </a:rPr>
              <a:t>Studio</a:t>
            </a:r>
            <a:endParaRPr lang="ru-RU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5" y="2228814"/>
            <a:ext cx="4762500" cy="1905000"/>
          </a:xfrm>
          <a:prstGeom prst="rect">
            <a:avLst/>
          </a:prstGeom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F5148E39-C8F9-4898-B7A1-799C0C4E3893}"/>
              </a:ext>
            </a:extLst>
          </p:cNvPr>
          <p:cNvSpPr txBox="1">
            <a:spLocks/>
          </p:cNvSpPr>
          <p:nvPr/>
        </p:nvSpPr>
        <p:spPr>
          <a:xfrm>
            <a:off x="838125" y="5218262"/>
            <a:ext cx="10515675" cy="63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Последнюю версию можно скачать на сайте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trikset.com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41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6</a:t>
            </a:fld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Trebuchet MS"/>
              </a:rPr>
              <a:t>Главное окно</a:t>
            </a:r>
            <a:endParaRPr lang="ru-RU" sz="4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3CF504-FDEA-4C11-8E22-467DDF7E3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671" y="1293962"/>
            <a:ext cx="8995664" cy="482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8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64F6300-268F-410B-B750-26277DE0EE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7</a:t>
            </a:fld>
            <a:endParaRPr lang="ru-RU"/>
          </a:p>
        </p:txBody>
      </p:sp>
      <p:pic>
        <p:nvPicPr>
          <p:cNvPr id="6" name="Рисунок 5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B021577-AC98-4C94-9E65-68C6FBA00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094" y="1130315"/>
            <a:ext cx="9168484" cy="522603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Интерфейс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5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37B7293-80F6-4E5F-8446-D318C030A4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8</a:t>
            </a:fld>
            <a:endParaRPr lang="ru-RU" dirty="0"/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3478F29-7B86-413F-A9CA-CA59BDB2A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586" y="1052284"/>
            <a:ext cx="10192827" cy="52408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Двумерная модель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580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 smtClean="0"/>
              <a:t>Моделирование</a:t>
            </a:r>
            <a:endParaRPr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t="5758" r="1897" b="9738"/>
          <a:stretch/>
        </p:blipFill>
        <p:spPr>
          <a:xfrm>
            <a:off x="927855" y="1906801"/>
            <a:ext cx="4730620" cy="43760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7" b="21360"/>
          <a:stretch/>
        </p:blipFill>
        <p:spPr>
          <a:xfrm>
            <a:off x="5734904" y="2249424"/>
            <a:ext cx="5834146" cy="3332919"/>
          </a:xfrm>
          <a:prstGeom prst="rect">
            <a:avLst/>
          </a:prstGeom>
        </p:spPr>
      </p:pic>
      <p:sp>
        <p:nvSpPr>
          <p:cNvPr id="10" name="Google Shape;102;p6"/>
          <p:cNvSpPr txBox="1"/>
          <p:nvPr/>
        </p:nvSpPr>
        <p:spPr>
          <a:xfrm>
            <a:off x="7881806" y="1422973"/>
            <a:ext cx="23381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Ровер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02;p6"/>
          <p:cNvSpPr txBox="1"/>
          <p:nvPr/>
        </p:nvSpPr>
        <p:spPr>
          <a:xfrm>
            <a:off x="1582861" y="1422973"/>
            <a:ext cx="306804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Кран-манипулятор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604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16751</TotalTime>
  <Words>218</Words>
  <Application>Microsoft Office PowerPoint</Application>
  <PresentationFormat>Widescreen</PresentationFormat>
  <Paragraphs>92</Paragraphs>
  <Slides>24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Trebuchet MS</vt:lpstr>
      <vt:lpstr>Verdana</vt:lpstr>
      <vt:lpstr>Тема Office</vt:lpstr>
      <vt:lpstr>Знакомство с набором ТРИК Лаборатория</vt:lpstr>
      <vt:lpstr>Набор ТРИК «Лаборатория»</vt:lpstr>
      <vt:lpstr>Контроллер ТРИК</vt:lpstr>
      <vt:lpstr>Схема разъемов контроллера</vt:lpstr>
      <vt:lpstr>TRIK Studio</vt:lpstr>
      <vt:lpstr>Главное окно</vt:lpstr>
      <vt:lpstr>Интерфейс</vt:lpstr>
      <vt:lpstr>Двумерная модель</vt:lpstr>
      <vt:lpstr>Моделирование</vt:lpstr>
      <vt:lpstr>Соревнования</vt:lpstr>
      <vt:lpstr>Соревнования</vt:lpstr>
      <vt:lpstr>Видео: «Лавка старьевщика»</vt:lpstr>
      <vt:lpstr>Конструктор ТРИК</vt:lpstr>
      <vt:lpstr>Основание</vt:lpstr>
      <vt:lpstr>Углы</vt:lpstr>
      <vt:lpstr>Плоские углы</vt:lpstr>
      <vt:lpstr>Балки</vt:lpstr>
      <vt:lpstr>Адаптеры и прочие детали</vt:lpstr>
      <vt:lpstr>Крепеж</vt:lpstr>
      <vt:lpstr>Инструменты</vt:lpstr>
      <vt:lpstr>Стенды лаборатории</vt:lpstr>
      <vt:lpstr>Стенды лаборатории</vt:lpstr>
      <vt:lpstr>Что будем изучать?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с конструктором ТРИК</dc:title>
  <dc:creator>Alexander</dc:creator>
  <cp:lastModifiedBy>A SHIROKOLOBOV</cp:lastModifiedBy>
  <cp:revision>39</cp:revision>
  <dcterms:created xsi:type="dcterms:W3CDTF">2019-06-26T21:51:32Z</dcterms:created>
  <dcterms:modified xsi:type="dcterms:W3CDTF">2020-10-01T08:01:05Z</dcterms:modified>
</cp:coreProperties>
</file>