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sldIdLst>
    <p:sldId id="275" r:id="rId2"/>
    <p:sldId id="257" r:id="rId3"/>
    <p:sldId id="277" r:id="rId4"/>
    <p:sldId id="258" r:id="rId5"/>
    <p:sldId id="267" r:id="rId6"/>
    <p:sldId id="259" r:id="rId7"/>
    <p:sldId id="276" r:id="rId8"/>
    <p:sldId id="278" r:id="rId9"/>
    <p:sldId id="279" r:id="rId10"/>
    <p:sldId id="262" r:id="rId11"/>
    <p:sldId id="268" r:id="rId12"/>
    <p:sldId id="269" r:id="rId13"/>
    <p:sldId id="271" r:id="rId14"/>
    <p:sldId id="312" r:id="rId15"/>
    <p:sldId id="272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13" r:id="rId26"/>
    <p:sldId id="31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34" r:id="rId50"/>
    <p:sldId id="335" r:id="rId51"/>
    <p:sldId id="336" r:id="rId52"/>
    <p:sldId id="337" r:id="rId53"/>
    <p:sldId id="338" r:id="rId54"/>
    <p:sldId id="354" r:id="rId55"/>
    <p:sldId id="355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266" r:id="rId6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004"/>
    <a:srgbClr val="3BAF2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61C5-A48E-4B82-BD75-15EF19DD46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4B90-665D-4802-9D06-7ED8C16A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3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65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93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14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</a:t>
            </a:r>
            <a:r>
              <a:rPr lang="ru-RU" sz="1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kset.com/downloads#trikstud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Программирование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 Studio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6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6FDB6-7522-4170-BCD8-FC5B2F8E9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EF159-CF8C-4EE2-BC76-8CB6CFD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</a:t>
            </a:r>
            <a:r>
              <a:rPr lang="ru-RU" dirty="0"/>
              <a:t>, мир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160F-1B7D-4508-AC60-0C9EF4BC3E46}"/>
              </a:ext>
            </a:extLst>
          </p:cNvPr>
          <p:cNvSpPr txBox="1"/>
          <p:nvPr/>
        </p:nvSpPr>
        <p:spPr>
          <a:xfrm>
            <a:off x="838125" y="1281582"/>
            <a:ext cx="1105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Создайте новый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Вытащите блоки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«Напечатать текст», «Таймер» и «Конец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pic>
        <p:nvPicPr>
          <p:cNvPr id="7" name="Picture 2" descr="J:\TRIK\TRIK Studio lessons\srceen_TS\hello print 01_310b2.png">
            <a:extLst>
              <a:ext uri="{FF2B5EF4-FFF2-40B4-BE49-F238E27FC236}">
                <a16:creationId xmlns:a16="http://schemas.microsoft.com/office/drawing/2014/main" id="{5D9AFD40-8E9E-4856-AD47-955A366E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48" y="2528179"/>
            <a:ext cx="4000528" cy="1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Picture 3" descr="J:\TRIK\TRIK Studio lessons\srceen_TS\hello print 02_310b2.png">
            <a:extLst>
              <a:ext uri="{FF2B5EF4-FFF2-40B4-BE49-F238E27FC236}">
                <a16:creationId xmlns:a16="http://schemas.microsoft.com/office/drawing/2014/main" id="{0C350B47-D6D8-4A66-A3CE-83F14989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0" y="4542757"/>
            <a:ext cx="3999600" cy="1522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F5916-85A9-41E8-9BF8-DD24B636D71F}"/>
              </a:ext>
            </a:extLst>
          </p:cNvPr>
          <p:cNvSpPr txBox="1"/>
          <p:nvPr/>
        </p:nvSpPr>
        <p:spPr>
          <a:xfrm>
            <a:off x="838124" y="3941903"/>
            <a:ext cx="110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Соедините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их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последовательно. Любым из двух способов.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6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6FDB6-7522-4170-BCD8-FC5B2F8E9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EF159-CF8C-4EE2-BC76-8CB6CFD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</a:t>
            </a:r>
            <a:r>
              <a:rPr lang="ru-RU" dirty="0"/>
              <a:t>, мир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160F-1B7D-4508-AC60-0C9EF4BC3E46}"/>
              </a:ext>
            </a:extLst>
          </p:cNvPr>
          <p:cNvSpPr txBox="1"/>
          <p:nvPr/>
        </p:nvSpPr>
        <p:spPr>
          <a:xfrm>
            <a:off x="765948" y="1238452"/>
            <a:ext cx="6911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Выделите блок «Напечатать текст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этого блока три свойства: две координаты начала текста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сам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текст.</a:t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Некоторые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свойства отображаются над или под блоком. Редактировать их можно как там, так и на панели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«Редактор свойств».</a:t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Введите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текст:</a:t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Привет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мир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J:\TRIK\study\presentations_of_lessons\screen\05\hello 03_321.png">
            <a:extLst>
              <a:ext uri="{FF2B5EF4-FFF2-40B4-BE49-F238E27FC236}">
                <a16:creationId xmlns:a16="http://schemas.microsoft.com/office/drawing/2014/main" id="{8843A217-7BFF-4B72-89F4-B258F348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7" y="1385109"/>
            <a:ext cx="3619550" cy="20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B018A2D-2595-4636-B781-FD4176519091}"/>
              </a:ext>
            </a:extLst>
          </p:cNvPr>
          <p:cNvGrpSpPr/>
          <p:nvPr/>
        </p:nvGrpSpPr>
        <p:grpSpPr>
          <a:xfrm>
            <a:off x="7686517" y="4593926"/>
            <a:ext cx="3853732" cy="970112"/>
            <a:chOff x="1372049" y="1019"/>
            <a:chExt cx="5579013" cy="143882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196E9FB-ADD4-4AD0-9C91-B32A23649AD6}"/>
                </a:ext>
              </a:extLst>
            </p:cNvPr>
            <p:cNvSpPr/>
            <p:nvPr/>
          </p:nvSpPr>
          <p:spPr>
            <a:xfrm>
              <a:off x="1372049" y="1019"/>
              <a:ext cx="557901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C2D0524B-37CE-4064-8A14-28105ED3C0E5}"/>
                </a:ext>
              </a:extLst>
            </p:cNvPr>
            <p:cNvSpPr txBox="1"/>
            <p:nvPr/>
          </p:nvSpPr>
          <p:spPr>
            <a:xfrm>
              <a:off x="1512524" y="112644"/>
              <a:ext cx="5438538" cy="1298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 выставленной галочке «Вычислять» можно выводить значение </a:t>
              </a:r>
              <a:r>
                <a:rPr lang="ru-RU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выражения или переменной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73" y="4266593"/>
            <a:ext cx="2714625" cy="1695450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15" idx="1"/>
          </p:cNvCxnSpPr>
          <p:nvPr/>
        </p:nvCxnSpPr>
        <p:spPr>
          <a:xfrm rot="10800000">
            <a:off x="7156101" y="4727278"/>
            <a:ext cx="530417" cy="351705"/>
          </a:xfrm>
          <a:prstGeom prst="curvedConnector3">
            <a:avLst>
              <a:gd name="adj1" fmla="val 2836"/>
            </a:avLst>
          </a:prstGeom>
          <a:ln>
            <a:solidFill>
              <a:srgbClr val="3BA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9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6FDB6-7522-4170-BCD8-FC5B2F8E9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EF159-CF8C-4EE2-BC76-8CB6CFD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Привет, мир!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160F-1B7D-4508-AC60-0C9EF4BC3E46}"/>
              </a:ext>
            </a:extLst>
          </p:cNvPr>
          <p:cNvSpPr txBox="1"/>
          <p:nvPr/>
        </p:nvSpPr>
        <p:spPr>
          <a:xfrm>
            <a:off x="838125" y="1531746"/>
            <a:ext cx="10515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 блока «Таймер»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только одно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свойство – задержка в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миллисекундах.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Установите 3000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J:\TRIK\study\presentations_of_lessons\screen\05\hello 05_321.png">
            <a:extLst>
              <a:ext uri="{FF2B5EF4-FFF2-40B4-BE49-F238E27FC236}">
                <a16:creationId xmlns:a16="http://schemas.microsoft.com/office/drawing/2014/main" id="{F7475A46-1752-4D5A-A751-BD4C5D17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38" y="3437739"/>
            <a:ext cx="4661250" cy="26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7641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6FDB6-7522-4170-BCD8-FC5B2F8E9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EF159-CF8C-4EE2-BC76-8CB6CFD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Привет, мир!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68DF-10D8-4460-97A8-B5FAB04BCA16}"/>
              </a:ext>
            </a:extLst>
          </p:cNvPr>
          <p:cNvSpPr txBox="1"/>
          <p:nvPr/>
        </p:nvSpPr>
        <p:spPr>
          <a:xfrm>
            <a:off x="838126" y="1425951"/>
            <a:ext cx="2750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Перейдите в режим отладки, нажав на нижнюю полоску или сочетание клавиш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Ctrl+2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программу, нажав на кнопку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контроллера 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верхнем левом углу должен отобразиться ваш текст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9" y="1425950"/>
            <a:ext cx="7395091" cy="48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2" y="2619183"/>
            <a:ext cx="2286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03" y="2619183"/>
            <a:ext cx="22860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4" y="2619183"/>
            <a:ext cx="2286000" cy="3048000"/>
          </a:xfrm>
          <a:prstGeom prst="rect">
            <a:avLst/>
          </a:prstGeom>
        </p:spPr>
      </p:pic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800"/>
            </a:pPr>
            <a:r>
              <a:rPr lang="ru-RU" dirty="0"/>
              <a:t>Подключение к компьютеру</a:t>
            </a:r>
            <a:endParaRPr dirty="0"/>
          </a:p>
        </p:txBody>
      </p:sp>
      <p:sp>
        <p:nvSpPr>
          <p:cNvPr id="11" name="Google Shape;58;p3"/>
          <p:cNvSpPr txBox="1"/>
          <p:nvPr/>
        </p:nvSpPr>
        <p:spPr>
          <a:xfrm>
            <a:off x="838124" y="1518594"/>
            <a:ext cx="105156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Загружать программы будем по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Wi-Fi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58;p3"/>
          <p:cNvSpPr txBox="1"/>
          <p:nvPr/>
        </p:nvSpPr>
        <p:spPr>
          <a:xfrm>
            <a:off x="8492260" y="2576776"/>
            <a:ext cx="286153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Подключите компьютер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 контроллеру, выбрав сеть контроллера.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5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6FDB6-7522-4170-BCD8-FC5B2F8E9E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1EF159-CF8C-4EE2-BC76-8CB6CFD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Загрузка на робота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9160F-1B7D-4508-AC60-0C9EF4BC3E46}"/>
              </a:ext>
            </a:extLst>
          </p:cNvPr>
          <p:cNvSpPr txBox="1"/>
          <p:nvPr/>
        </p:nvSpPr>
        <p:spPr>
          <a:xfrm>
            <a:off x="838125" y="1354930"/>
            <a:ext cx="1051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Переключитесь в режим реального робота ТРИК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F5916-85A9-41E8-9BF8-DD24B636D71F}"/>
              </a:ext>
            </a:extLst>
          </p:cNvPr>
          <p:cNvSpPr txBox="1"/>
          <p:nvPr/>
        </p:nvSpPr>
        <p:spPr>
          <a:xfrm>
            <a:off x="1754502" y="3032115"/>
            <a:ext cx="400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Загрузка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выполнение программы 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роботе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D773F-16D0-4136-8442-5704305BEC4A}"/>
              </a:ext>
            </a:extLst>
          </p:cNvPr>
          <p:cNvSpPr txBox="1"/>
          <p:nvPr/>
        </p:nvSpPr>
        <p:spPr>
          <a:xfrm>
            <a:off x="838125" y="5467292"/>
            <a:ext cx="83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Загрузите и выполните программу на роботе.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1" y="1999864"/>
            <a:ext cx="31051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8993" b="53208"/>
          <a:stretch/>
        </p:blipFill>
        <p:spPr>
          <a:xfrm>
            <a:off x="6095963" y="3032115"/>
            <a:ext cx="584253" cy="729762"/>
          </a:xfrm>
          <a:prstGeom prst="rect">
            <a:avLst/>
          </a:prstGeom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9CF8A1A9-153B-463A-A662-937569C707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3" r="72788" b="80113"/>
          <a:stretch/>
        </p:blipFill>
        <p:spPr>
          <a:xfrm>
            <a:off x="771090" y="3055421"/>
            <a:ext cx="983412" cy="8225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EF5916-85A9-41E8-9BF8-DD24B636D71F}"/>
              </a:ext>
            </a:extLst>
          </p:cNvPr>
          <p:cNvSpPr txBox="1"/>
          <p:nvPr/>
        </p:nvSpPr>
        <p:spPr>
          <a:xfrm>
            <a:off x="1754502" y="4158762"/>
            <a:ext cx="3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Остановка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роботе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F5916-85A9-41E8-9BF8-DD24B636D71F}"/>
              </a:ext>
            </a:extLst>
          </p:cNvPr>
          <p:cNvSpPr txBox="1"/>
          <p:nvPr/>
        </p:nvSpPr>
        <p:spPr>
          <a:xfrm>
            <a:off x="6911478" y="3166163"/>
            <a:ext cx="306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Генерация кода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9CF8A1A9-153B-463A-A662-937569C707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70" t="19209" r="76007" b="60307"/>
          <a:stretch/>
        </p:blipFill>
        <p:spPr>
          <a:xfrm>
            <a:off x="861647" y="4158762"/>
            <a:ext cx="747346" cy="847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9" r="78926" b="4979"/>
          <a:stretch/>
        </p:blipFill>
        <p:spPr>
          <a:xfrm>
            <a:off x="6095963" y="4231849"/>
            <a:ext cx="586139" cy="7297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EF5916-85A9-41E8-9BF8-DD24B636D71F}"/>
              </a:ext>
            </a:extLst>
          </p:cNvPr>
          <p:cNvSpPr txBox="1"/>
          <p:nvPr/>
        </p:nvSpPr>
        <p:spPr>
          <a:xfrm>
            <a:off x="6911478" y="4330605"/>
            <a:ext cx="4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Загрузка программы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робота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8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Алгоритм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838080" y="1396800"/>
            <a:ext cx="103759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Алгоритм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набор инструкций, описывающих порядок действий исполнителя для достижения результата решения задачи за конечное число действий, при любом наборе исходных данных.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838080" y="2613960"/>
            <a:ext cx="70545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Исполнитель: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или любое другое устройство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Инструкции: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включить мотор, ждать 3 секунды, повернуть серводвигатель на 80 градусов, включить диод и т.д.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838080" y="4179240"/>
            <a:ext cx="8236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распространенный тип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(графических моделей), описывающих алгоритмы или процессы, в которых отдельные шаги изображаются в виде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блоков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различной формы, соединенных между собой линиями, указывающими направление последовательности.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9560520" y="302544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9412200" y="2312280"/>
            <a:ext cx="1484640" cy="43164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10154520" y="2744280"/>
            <a:ext cx="360" cy="28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9563400" y="386280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>
          <a:xfrm>
            <a:off x="10154520" y="3545280"/>
            <a:ext cx="2520" cy="31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" name="CustomShape 11"/>
          <p:cNvSpPr/>
          <p:nvPr/>
        </p:nvSpPr>
        <p:spPr>
          <a:xfrm>
            <a:off x="9560520" y="4681800"/>
            <a:ext cx="1187640" cy="51948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Действие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>
          <a:xfrm flipH="1">
            <a:off x="10153800" y="4382640"/>
            <a:ext cx="2520" cy="29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" name="CustomShape 13"/>
          <p:cNvSpPr/>
          <p:nvPr/>
        </p:nvSpPr>
        <p:spPr>
          <a:xfrm>
            <a:off x="9402840" y="5403240"/>
            <a:ext cx="1484640" cy="43164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>
          <a:xfrm flipH="1">
            <a:off x="10144800" y="5201640"/>
            <a:ext cx="9000" cy="20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4218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Алгоритмические структуры</a:t>
            </a:r>
            <a:endParaRPr lang="ru-RU" dirty="0"/>
          </a:p>
        </p:txBody>
      </p:sp>
      <p:sp>
        <p:nvSpPr>
          <p:cNvPr id="6" name="CustomShape 3"/>
          <p:cNvSpPr/>
          <p:nvPr/>
        </p:nvSpPr>
        <p:spPr>
          <a:xfrm>
            <a:off x="838080" y="1935360"/>
            <a:ext cx="1051524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Ветвление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одной из двух или более операций, в зависимости от выполнения заданного условия.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многократное исполнение одной и той же операции до тех пор, пока выполняется заданное условие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93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Следование</a:t>
            </a:r>
            <a:endParaRPr lang="ru-RU" dirty="0"/>
          </a:p>
        </p:txBody>
      </p:sp>
      <p:sp>
        <p:nvSpPr>
          <p:cNvPr id="5" name="CustomShape 1"/>
          <p:cNvSpPr/>
          <p:nvPr/>
        </p:nvSpPr>
        <p:spPr>
          <a:xfrm>
            <a:off x="838080" y="134352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2008080" y="359172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1814400" y="2863800"/>
            <a:ext cx="1521360" cy="4320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 rot="16200000" flipH="1">
            <a:off x="2432160" y="3439440"/>
            <a:ext cx="295200" cy="8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2010960" y="44290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2584080" y="4095720"/>
            <a:ext cx="2520" cy="33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" name="CustomShape 9"/>
          <p:cNvSpPr/>
          <p:nvPr/>
        </p:nvSpPr>
        <p:spPr>
          <a:xfrm flipH="1">
            <a:off x="2583360" y="4933080"/>
            <a:ext cx="2520" cy="31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" name="CustomShape 10"/>
          <p:cNvSpPr/>
          <p:nvPr/>
        </p:nvSpPr>
        <p:spPr>
          <a:xfrm>
            <a:off x="1855080" y="526536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" name="CustomShape 11"/>
          <p:cNvSpPr/>
          <p:nvPr/>
        </p:nvSpPr>
        <p:spPr>
          <a:xfrm>
            <a:off x="1824120" y="232128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>
          <a:xfrm>
            <a:off x="6131045" y="3182516"/>
            <a:ext cx="4145040" cy="16383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montserrat"/>
                <a:ea typeface="Arial"/>
              </a:rPr>
              <a:t>Пример в TRIK Studio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8" name="Рисунок 18"/>
          <p:cNvPicPr/>
          <p:nvPr/>
        </p:nvPicPr>
        <p:blipFill>
          <a:blip r:embed="rId2"/>
          <a:stretch/>
        </p:blipFill>
        <p:spPr>
          <a:xfrm>
            <a:off x="6342005" y="3708836"/>
            <a:ext cx="3722400" cy="986400"/>
          </a:xfrm>
          <a:prstGeom prst="rect">
            <a:avLst/>
          </a:prstGeom>
          <a:ln>
            <a:noFill/>
          </a:ln>
        </p:spPr>
      </p:pic>
      <p:sp>
        <p:nvSpPr>
          <p:cNvPr id="19" name="CustomShape 15"/>
          <p:cNvSpPr/>
          <p:nvPr/>
        </p:nvSpPr>
        <p:spPr>
          <a:xfrm>
            <a:off x="7317245" y="3275036"/>
            <a:ext cx="1772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Пример в TRIK Studio</a:t>
            </a:r>
            <a:endParaRPr lang="ru-RU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75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Следование</a:t>
            </a:r>
            <a:r>
              <a:rPr lang="ru-RU" spc="-1" dirty="0"/>
              <a:t>. </a:t>
            </a:r>
            <a:r>
              <a:rPr lang="ru-RU" spc="-1" dirty="0" smtClean="0"/>
              <a:t>Задача</a:t>
            </a:r>
            <a:endParaRPr lang="ru-RU" dirty="0"/>
          </a:p>
        </p:txBody>
      </p:sp>
      <p:sp>
        <p:nvSpPr>
          <p:cNvPr id="20" name="CustomShape 1"/>
          <p:cNvSpPr/>
          <p:nvPr/>
        </p:nvSpPr>
        <p:spPr>
          <a:xfrm>
            <a:off x="838080" y="1357560"/>
            <a:ext cx="1051524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Задача 3.2.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Написать алгоритм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мигания светодиодом: красным, зеленым и оранжевым по 1 секунде.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126"/>
            <a:ext cx="12192000" cy="29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2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48E39-C8F9-4898-B7A1-799C0C4E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62" y="2337522"/>
            <a:ext cx="4596517" cy="1687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изуальная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среда программирования роботов.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TRIK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Studio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5" y="2228814"/>
            <a:ext cx="4762500" cy="1905000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F5148E39-C8F9-4898-B7A1-799C0C4E3893}"/>
              </a:ext>
            </a:extLst>
          </p:cNvPr>
          <p:cNvSpPr txBox="1">
            <a:spLocks/>
          </p:cNvSpPr>
          <p:nvPr/>
        </p:nvSpPr>
        <p:spPr>
          <a:xfrm>
            <a:off x="838125" y="5218262"/>
            <a:ext cx="10515675" cy="6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Последнюю версию можно скачать на сайте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trikset.com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2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" dirty="0"/>
              <a:t>Ветвление</a:t>
            </a:r>
            <a:endParaRPr lang="ru-RU" dirty="0"/>
          </a:p>
        </p:txBody>
      </p:sp>
      <p:pic>
        <p:nvPicPr>
          <p:cNvPr id="5" name="Рисунок 6"/>
          <p:cNvPicPr/>
          <p:nvPr/>
        </p:nvPicPr>
        <p:blipFill>
          <a:blip r:embed="rId2"/>
          <a:srcRect l="18161" t="7279" r="21566" b="7269"/>
          <a:stretch/>
        </p:blipFill>
        <p:spPr>
          <a:xfrm>
            <a:off x="8938440" y="3205440"/>
            <a:ext cx="2414880" cy="213912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38080" y="1357560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Выполнение программы идет по одной из двух, нескольких или множества ветвей. Выбор ветви зависит от условия на входе ветвления и поступивших сюда данных.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838080" y="3177360"/>
            <a:ext cx="81000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две основные формы условной инструкции, встречающиеся в реальных языках программирования: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if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 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оператор многозначного выбора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switch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28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21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1" dirty="0"/>
              <a:t>Ветвление. Условный </a:t>
            </a:r>
            <a:r>
              <a:rPr lang="ru-RU" spc="-1" dirty="0" smtClean="0"/>
              <a:t>оператор</a:t>
            </a:r>
            <a:endParaRPr lang="ru-RU" dirty="0"/>
          </a:p>
        </p:txBody>
      </p:sp>
      <p:sp>
        <p:nvSpPr>
          <p:cNvPr id="8" name="CustomShape 3"/>
          <p:cNvSpPr/>
          <p:nvPr/>
        </p:nvSpPr>
        <p:spPr>
          <a:xfrm>
            <a:off x="838080" y="3672000"/>
            <a:ext cx="73648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Встречаются следующие формы условного оператора: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одной ветвью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двумя ветвями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несколькими условиями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838080" y="1363320"/>
            <a:ext cx="1051524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реализует выполнение одной последовательности (ветви) команд при условии, что некоторое логическое выражение (условие) принимает значение «истина», и другой  последовательности (ветви), если выражение "ложно". Любая из этих последовательностей может быть "пустой", т.е. не выполнять никаких действий.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45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8A0D0A-4BB1-47A9-A319-5E716A3F43D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1 ветвью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2471400" y="1478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1" name="CustomShape 7"/>
          <p:cNvSpPr/>
          <p:nvPr/>
        </p:nvSpPr>
        <p:spPr>
          <a:xfrm>
            <a:off x="2405520" y="2720520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2" name="CustomShape 8"/>
          <p:cNvSpPr/>
          <p:nvPr/>
        </p:nvSpPr>
        <p:spPr>
          <a:xfrm rot="5400000">
            <a:off x="2525040" y="4304520"/>
            <a:ext cx="1344240" cy="3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9"/>
          <p:cNvSpPr/>
          <p:nvPr/>
        </p:nvSpPr>
        <p:spPr>
          <a:xfrm flipH="1">
            <a:off x="3196800" y="2373480"/>
            <a:ext cx="360" cy="347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0"/>
          <p:cNvSpPr/>
          <p:nvPr/>
        </p:nvSpPr>
        <p:spPr>
          <a:xfrm>
            <a:off x="4061520" y="352512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5" name="CustomShape 11"/>
          <p:cNvSpPr/>
          <p:nvPr/>
        </p:nvSpPr>
        <p:spPr>
          <a:xfrm>
            <a:off x="3989520" y="3176640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2"/>
          <p:cNvSpPr/>
          <p:nvPr/>
        </p:nvSpPr>
        <p:spPr>
          <a:xfrm>
            <a:off x="2838240" y="3728520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7" name="CustomShape 13"/>
          <p:cNvSpPr/>
          <p:nvPr/>
        </p:nvSpPr>
        <p:spPr>
          <a:xfrm>
            <a:off x="4156560" y="2864880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8" name="CustomShape 14"/>
          <p:cNvSpPr/>
          <p:nvPr/>
        </p:nvSpPr>
        <p:spPr>
          <a:xfrm rot="5400000">
            <a:off x="3780000" y="3447000"/>
            <a:ext cx="275400" cy="143964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17" y="2495165"/>
            <a:ext cx="4565786" cy="2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044DFC-A9F0-4FD8-AD44-5F4FFB9B2B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2 ветвями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2405520" y="2720520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1109160" y="359712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 flipH="1">
            <a:off x="1685160" y="3176640"/>
            <a:ext cx="720000" cy="420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8"/>
          <p:cNvSpPr/>
          <p:nvPr/>
        </p:nvSpPr>
        <p:spPr>
          <a:xfrm flipH="1">
            <a:off x="3196800" y="2311920"/>
            <a:ext cx="360" cy="40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9"/>
          <p:cNvSpPr/>
          <p:nvPr/>
        </p:nvSpPr>
        <p:spPr>
          <a:xfrm>
            <a:off x="4061520" y="352512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3989520" y="3176640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1"/>
          <p:cNvSpPr/>
          <p:nvPr/>
        </p:nvSpPr>
        <p:spPr>
          <a:xfrm rot="16200000" flipH="1">
            <a:off x="2259720" y="3526560"/>
            <a:ext cx="287640" cy="143748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2"/>
          <p:cNvSpPr/>
          <p:nvPr/>
        </p:nvSpPr>
        <p:spPr>
          <a:xfrm>
            <a:off x="3123000" y="431748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3"/>
          <p:cNvSpPr/>
          <p:nvPr/>
        </p:nvSpPr>
        <p:spPr>
          <a:xfrm rot="5400000">
            <a:off x="3774960" y="3526200"/>
            <a:ext cx="359640" cy="1365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4"/>
          <p:cNvSpPr/>
          <p:nvPr/>
        </p:nvSpPr>
        <p:spPr>
          <a:xfrm>
            <a:off x="1803960" y="2888640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4" name="CustomShape 15"/>
          <p:cNvSpPr/>
          <p:nvPr/>
        </p:nvSpPr>
        <p:spPr>
          <a:xfrm>
            <a:off x="4156560" y="2864880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15" name="CustomShape 16"/>
          <p:cNvSpPr/>
          <p:nvPr/>
        </p:nvSpPr>
        <p:spPr>
          <a:xfrm flipH="1">
            <a:off x="3196800" y="4461480"/>
            <a:ext cx="360" cy="40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7"/>
          <p:cNvSpPr/>
          <p:nvPr/>
        </p:nvSpPr>
        <p:spPr>
          <a:xfrm>
            <a:off x="2471400" y="1478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20" y="2295218"/>
            <a:ext cx="4291065" cy="29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CA5527-A970-450B-AF6A-759C4BE70B9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Несколько условий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2405520" y="2720520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1109160" y="359712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 flipH="1">
            <a:off x="1685160" y="3176640"/>
            <a:ext cx="720000" cy="420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6"/>
          <p:cNvSpPr/>
          <p:nvPr/>
        </p:nvSpPr>
        <p:spPr>
          <a:xfrm flipH="1">
            <a:off x="3196800" y="2311920"/>
            <a:ext cx="360" cy="408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3989520" y="3176640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 rot="16200000" flipH="1">
            <a:off x="1609560" y="4177080"/>
            <a:ext cx="1582920" cy="1431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3116880" y="561276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1803960" y="2888640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8" name="CustomShape 11"/>
          <p:cNvSpPr/>
          <p:nvPr/>
        </p:nvSpPr>
        <p:spPr>
          <a:xfrm>
            <a:off x="4156560" y="2864880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9" name="CustomShape 12"/>
          <p:cNvSpPr/>
          <p:nvPr/>
        </p:nvSpPr>
        <p:spPr>
          <a:xfrm flipH="1">
            <a:off x="3190680" y="5756760"/>
            <a:ext cx="360" cy="33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3"/>
          <p:cNvSpPr/>
          <p:nvPr/>
        </p:nvSpPr>
        <p:spPr>
          <a:xfrm>
            <a:off x="2471400" y="1478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2" name="CustomShape 15"/>
          <p:cNvSpPr/>
          <p:nvPr/>
        </p:nvSpPr>
        <p:spPr>
          <a:xfrm>
            <a:off x="3843000" y="3525480"/>
            <a:ext cx="1583640" cy="91188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3" name="CustomShape 16"/>
          <p:cNvSpPr/>
          <p:nvPr/>
        </p:nvSpPr>
        <p:spPr>
          <a:xfrm>
            <a:off x="2531520" y="439704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 flipH="1">
            <a:off x="3107880" y="3976560"/>
            <a:ext cx="720000" cy="420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5436720" y="3976560"/>
            <a:ext cx="647280" cy="3481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9"/>
          <p:cNvSpPr/>
          <p:nvPr/>
        </p:nvSpPr>
        <p:spPr>
          <a:xfrm>
            <a:off x="5603760" y="3664440"/>
            <a:ext cx="37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5508360" y="4344120"/>
            <a:ext cx="1151640" cy="503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Действие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 rot="16200000" flipH="1">
            <a:off x="3663000" y="4345200"/>
            <a:ext cx="340920" cy="145260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4560480" y="517032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 flipV="1">
            <a:off x="4709520" y="4847760"/>
            <a:ext cx="1374480" cy="39384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4"/>
          <p:cNvSpPr/>
          <p:nvPr/>
        </p:nvSpPr>
        <p:spPr>
          <a:xfrm>
            <a:off x="3304440" y="3681000"/>
            <a:ext cx="434520" cy="2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2" name="CustomShape 25"/>
          <p:cNvSpPr/>
          <p:nvPr/>
        </p:nvSpPr>
        <p:spPr>
          <a:xfrm flipV="1">
            <a:off x="3265560" y="5313960"/>
            <a:ext cx="1369080" cy="37008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20" y="2602109"/>
            <a:ext cx="4992953" cy="24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8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Подключение устройств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150" b="56777"/>
          <a:stretch/>
        </p:blipFill>
        <p:spPr>
          <a:xfrm>
            <a:off x="847269" y="1703111"/>
            <a:ext cx="4736592" cy="1749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5" y="3777560"/>
            <a:ext cx="6440499" cy="2400098"/>
          </a:xfrm>
          <a:prstGeom prst="rect">
            <a:avLst/>
          </a:prstGeom>
        </p:spPr>
      </p:pic>
      <p:sp>
        <p:nvSpPr>
          <p:cNvPr id="10" name="Google Shape;58;p3"/>
          <p:cNvSpPr txBox="1"/>
          <p:nvPr/>
        </p:nvSpPr>
        <p:spPr>
          <a:xfrm>
            <a:off x="6242228" y="1593383"/>
            <a:ext cx="507499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 подключении к контроллеру провод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должен быть направлен вверх, а ключ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коннектора должен находиться справа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отсоединения провода возьмите его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возле коннектора и потяните на себя.</a:t>
            </a:r>
          </a:p>
        </p:txBody>
      </p:sp>
    </p:spTree>
    <p:extLst>
      <p:ext uri="{BB962C8B-B14F-4D97-AF65-F5344CB8AC3E}">
        <p14:creationId xmlns:p14="http://schemas.microsoft.com/office/powerpoint/2010/main" val="12068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838125" y="37828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800"/>
              <a:buFont typeface="Calibri"/>
              <a:buNone/>
            </a:pPr>
            <a:r>
              <a:rPr lang="ru-RU" dirty="0" smtClean="0"/>
              <a:t>Подключение устройств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17062"/>
          <a:stretch/>
        </p:blipFill>
        <p:spPr>
          <a:xfrm>
            <a:off x="2020824" y="1195430"/>
            <a:ext cx="8266176" cy="49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9FD5AF-D58D-4811-B7D8-73216FFC6CD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Задача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 3.3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. </a:t>
            </a:r>
            <a:r>
              <a:rPr lang="ru-RU" sz="240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838080" y="2492896"/>
            <a:ext cx="5251680" cy="1671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50" name="Рисунок 25"/>
          <p:cNvPicPr/>
          <p:nvPr/>
        </p:nvPicPr>
        <p:blipFill>
          <a:blip r:embed="rId2"/>
          <a:srcRect l="8593" t="25987" r="5011" b="30340"/>
          <a:stretch/>
        </p:blipFill>
        <p:spPr>
          <a:xfrm>
            <a:off x="6390000" y="2492896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351" name="CustomShape 5"/>
          <p:cNvSpPr/>
          <p:nvPr/>
        </p:nvSpPr>
        <p:spPr>
          <a:xfrm>
            <a:off x="899640" y="4362736"/>
            <a:ext cx="1045368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все датчики подключаются на панели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8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3D68BBD-6E92-403D-9C45-FA297DABB24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269360" y="3297600"/>
            <a:ext cx="361620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TRIK Studio все датчики подключаются на панели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tretch/>
        </p:blipFill>
        <p:spPr>
          <a:xfrm>
            <a:off x="5753520" y="2608560"/>
            <a:ext cx="5599800" cy="262296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B8738435-C2F8-4393-A695-C7D318CFD455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Задача</a:t>
            </a:r>
            <a:r>
              <a:rPr lang="en-US" sz="2400" b="1" spc="-1" dirty="0">
                <a:latin typeface="Calibri"/>
                <a:ea typeface="Trebuchet MS"/>
              </a:rPr>
              <a:t> </a:t>
            </a:r>
            <a:r>
              <a:rPr lang="en-US" sz="2400" b="1" spc="-1" dirty="0" smtClean="0">
                <a:latin typeface="Calibri"/>
                <a:ea typeface="Trebuchet MS"/>
              </a:rPr>
              <a:t>3.3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597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FC2D51-84FB-4363-9F5B-A9248A06103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269360" y="3297600"/>
            <a:ext cx="288828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Или в режиме 2D-модели на панели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«Порты».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61" name="Picture 5"/>
          <p:cNvPicPr/>
          <p:nvPr/>
        </p:nvPicPr>
        <p:blipFill>
          <a:blip r:embed="rId2"/>
          <a:stretch/>
        </p:blipFill>
        <p:spPr>
          <a:xfrm>
            <a:off x="4502880" y="2192040"/>
            <a:ext cx="6850440" cy="4164120"/>
          </a:xfrm>
          <a:prstGeom prst="rect">
            <a:avLst/>
          </a:prstGeom>
          <a:ln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7737840" y="4658400"/>
            <a:ext cx="1526400" cy="134532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430F443-AC65-4BE1-8E33-DB48D9003E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Задача 3.3.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43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Главное окно</a:t>
            </a: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CF504-FDEA-4C11-8E22-467DDF7E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71" y="1293962"/>
            <a:ext cx="8995664" cy="48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67A497-5F74-4DBD-8734-A0BFBAD7D7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838080" y="2399400"/>
            <a:ext cx="86796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ветвления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используется блок </a:t>
            </a:r>
            <a:r>
              <a:rPr lang="ru-RU" sz="2400" b="1" spc="-1" dirty="0">
                <a:solidFill>
                  <a:srgbClr val="009933"/>
                </a:solidFill>
                <a:latin typeface="Calibri"/>
              </a:rPr>
              <a:t>«Условие»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у которого имеется только одно свойство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само условие.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838080" y="3435480"/>
            <a:ext cx="8591760" cy="8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Использование значений датчика осуществляется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через </a:t>
            </a:r>
            <a:r>
              <a:rPr lang="ru-RU" sz="2400" b="1" strike="noStrike" spc="-1" dirty="0">
                <a:solidFill>
                  <a:srgbClr val="009933"/>
                </a:solidFill>
                <a:latin typeface="Calibri"/>
                <a:ea typeface="Trebuchet MS"/>
              </a:rPr>
              <a:t>сенсорные переменные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838080" y="4452480"/>
            <a:ext cx="8066232" cy="15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При подключении датчика: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A1 используется сенсорная переменная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sensorA1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A2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sensorA2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 т.д.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69" name="Picture 2"/>
          <p:cNvPicPr/>
          <p:nvPr/>
        </p:nvPicPr>
        <p:blipFill>
          <a:blip r:embed="rId2"/>
          <a:stretch/>
        </p:blipFill>
        <p:spPr>
          <a:xfrm>
            <a:off x="9342000" y="2504880"/>
            <a:ext cx="2011320" cy="123516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C8C3B9-51F0-4201-BAFB-FFE0AF9E7FED}"/>
              </a:ext>
            </a:extLst>
          </p:cNvPr>
          <p:cNvSpPr txBox="1"/>
          <p:nvPr/>
        </p:nvSpPr>
        <p:spPr>
          <a:xfrm>
            <a:off x="5445438" y="5301291"/>
            <a:ext cx="60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Сенсорной переменной нельзя присвоить значение. В нее записывается регулярно показание с датчика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583FCDF-5787-4BA1-B039-475C902B6382}"/>
              </a:ext>
            </a:extLst>
          </p:cNvPr>
          <p:cNvSpPr/>
          <p:nvPr/>
        </p:nvSpPr>
        <p:spPr>
          <a:xfrm>
            <a:off x="5303912" y="5229200"/>
            <a:ext cx="6328808" cy="7570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1440A0A7-497B-4867-8236-E769199A479F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3.3.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21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577FC4F-955F-4CC6-83F4-9CCDBC354E0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2" name="Table 3"/>
          <p:cNvGraphicFramePr/>
          <p:nvPr/>
        </p:nvGraphicFramePr>
        <p:xfrm>
          <a:off x="2105280" y="3251520"/>
          <a:ext cx="8125200" cy="2560320"/>
        </p:xfrm>
        <a:graphic>
          <a:graphicData uri="http://schemas.openxmlformats.org/drawingml/2006/table">
            <a:tbl>
              <a:tblPr/>
              <a:tblGrid>
                <a:gridCol w="316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равенство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==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enterButton == 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неравенство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!=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rightButton != 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sensorA1 &gt; 50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sensorA2 &lt; 30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 или равно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&gt;=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sensorA3 &gt;= 50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 или равно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&lt;=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sensorA4 &lt;= 50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3" name="CustomShape 4"/>
          <p:cNvSpPr/>
          <p:nvPr/>
        </p:nvSpPr>
        <p:spPr>
          <a:xfrm>
            <a:off x="4391640" y="259524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Операторы сравнения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838080" y="1561680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026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DC2DD41-58EB-41EC-A114-3EB42EC732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7" name="Table 3"/>
          <p:cNvGraphicFramePr/>
          <p:nvPr/>
        </p:nvGraphicFramePr>
        <p:xfrm>
          <a:off x="2109960" y="3608280"/>
          <a:ext cx="8125200" cy="1463040"/>
        </p:xfrm>
        <a:graphic>
          <a:graphicData uri="http://schemas.openxmlformats.org/drawingml/2006/table">
            <a:tbl>
              <a:tblPr/>
              <a:tblGrid>
                <a:gridCol w="316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отрицание, 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!flag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умножение, 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&amp;&amp;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(sensorA1&gt;20) &amp;&amp; (sensorA1&lt;60)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сложение, ИЛИ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||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(sensorA1&lt;30) || (sensorA1&gt;70)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8" name="CustomShape 4"/>
          <p:cNvSpPr/>
          <p:nvPr/>
        </p:nvSpPr>
        <p:spPr>
          <a:xfrm>
            <a:off x="838080" y="1561680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79" name="CustomShape 5"/>
          <p:cNvSpPr/>
          <p:nvPr/>
        </p:nvSpPr>
        <p:spPr>
          <a:xfrm>
            <a:off x="4391640" y="294048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Логические операторы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345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F1186-728C-4E77-B969-8D757D80AE9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838080" y="2405160"/>
            <a:ext cx="482256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7467840" y="3091680"/>
            <a:ext cx="2188800" cy="95076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sensorA1&gt;50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5806800" y="3710160"/>
            <a:ext cx="14018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веселый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7755480" y="2405160"/>
            <a:ext cx="1642680" cy="50940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Начало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 rot="10800000" flipV="1">
            <a:off x="6507540" y="3563101"/>
            <a:ext cx="948060" cy="141842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5400000">
            <a:off x="8481600" y="2995920"/>
            <a:ext cx="176400" cy="1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10053720" y="3710160"/>
            <a:ext cx="12956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грустный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0" name="CustomShape 11"/>
          <p:cNvSpPr/>
          <p:nvPr/>
        </p:nvSpPr>
        <p:spPr>
          <a:xfrm>
            <a:off x="9657000" y="3567240"/>
            <a:ext cx="104436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2"/>
          <p:cNvSpPr/>
          <p:nvPr/>
        </p:nvSpPr>
        <p:spPr>
          <a:xfrm rot="16200000" flipH="1">
            <a:off x="7453080" y="3420720"/>
            <a:ext cx="141840" cy="20329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3"/>
          <p:cNvSpPr/>
          <p:nvPr/>
        </p:nvSpPr>
        <p:spPr>
          <a:xfrm>
            <a:off x="8545320" y="442728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4"/>
          <p:cNvSpPr/>
          <p:nvPr/>
        </p:nvSpPr>
        <p:spPr>
          <a:xfrm rot="5400000">
            <a:off x="9632160" y="3428640"/>
            <a:ext cx="132120" cy="2007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5"/>
          <p:cNvSpPr/>
          <p:nvPr/>
        </p:nvSpPr>
        <p:spPr>
          <a:xfrm>
            <a:off x="6741360" y="3214080"/>
            <a:ext cx="4795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5" name="CustomShape 16"/>
          <p:cNvSpPr/>
          <p:nvPr/>
        </p:nvSpPr>
        <p:spPr>
          <a:xfrm>
            <a:off x="9892080" y="3207240"/>
            <a:ext cx="571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6" name="CustomShape 17"/>
          <p:cNvSpPr/>
          <p:nvPr/>
        </p:nvSpPr>
        <p:spPr>
          <a:xfrm>
            <a:off x="8043840" y="4655160"/>
            <a:ext cx="1151640" cy="61164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подождать 3 секунды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7" name="CustomShape 18"/>
          <p:cNvSpPr/>
          <p:nvPr/>
        </p:nvSpPr>
        <p:spPr>
          <a:xfrm>
            <a:off x="7890480" y="5435280"/>
            <a:ext cx="1439640" cy="41868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Конец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8" name="CustomShape 19"/>
          <p:cNvSpPr/>
          <p:nvPr/>
        </p:nvSpPr>
        <p:spPr>
          <a:xfrm flipH="1">
            <a:off x="8609760" y="5267520"/>
            <a:ext cx="9000" cy="16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20"/>
          <p:cNvSpPr/>
          <p:nvPr/>
        </p:nvSpPr>
        <p:spPr>
          <a:xfrm>
            <a:off x="8610480" y="4571280"/>
            <a:ext cx="9000" cy="8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5869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Рисунок 25"/>
          <p:cNvPicPr/>
          <p:nvPr/>
        </p:nvPicPr>
        <p:blipFill>
          <a:blip r:embed="rId2"/>
          <a:srcRect l="8593" t="25987" r="5011" b="30340"/>
          <a:stretch/>
        </p:blipFill>
        <p:spPr>
          <a:xfrm>
            <a:off x="1024560" y="4203360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23" name="CustomShape 3">
            <a:extLst>
              <a:ext uri="{FF2B5EF4-FFF2-40B4-BE49-F238E27FC236}">
                <a16:creationId xmlns:a16="http://schemas.microsoft.com/office/drawing/2014/main" id="{95830769-C1F7-4847-A95A-89F0ECA1A30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3.3.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971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F32C70-591E-4EEE-9002-481D55B03D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3" name="Shape 394"/>
          <p:cNvPicPr/>
          <p:nvPr/>
        </p:nvPicPr>
        <p:blipFill rotWithShape="1">
          <a:blip r:embed="rId2"/>
          <a:srcRect t="4789" b="4946"/>
          <a:stretch/>
        </p:blipFill>
        <p:spPr>
          <a:xfrm>
            <a:off x="6010037" y="2930619"/>
            <a:ext cx="4903560" cy="2518914"/>
          </a:xfrm>
          <a:prstGeom prst="rect">
            <a:avLst/>
          </a:prstGeom>
          <a:ln>
            <a:noFill/>
          </a:ln>
        </p:spPr>
      </p:pic>
      <p:sp>
        <p:nvSpPr>
          <p:cNvPr id="406" name="CustomShape 5"/>
          <p:cNvSpPr/>
          <p:nvPr/>
        </p:nvSpPr>
        <p:spPr>
          <a:xfrm>
            <a:off x="6949637" y="2539245"/>
            <a:ext cx="3024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Решение в TRIK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838080" y="3215291"/>
            <a:ext cx="4915739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связях, идущих от условия, указывается в свойствах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истина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ложь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определения дальнейших действий, когда условие верно, и когда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нет.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C6B4EB4F-1E7A-4882-83BA-CE357F8EA8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3.3.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Вывести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5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838080" y="1228680"/>
            <a:ext cx="105152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проверки задачи используйте 2 разных поля: на одном стена близко к роботу, на другом - далеко.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56E7B-73A8-4D8F-9C9B-28FDA984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94224"/>
            <a:ext cx="5552453" cy="2077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81093-FE45-424B-9332-8B618CFB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3" y="2698792"/>
            <a:ext cx="5473944" cy="2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2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838080" y="1164960"/>
            <a:ext cx="1051524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3.4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(самостоятельно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).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экран: 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Веселый смайлик, если ИК датчик выдает до 40.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Слово «неопределенность», если ИК датчик выдает от 40 до 60.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Грустный смайлик — в противном случае.</a:t>
            </a:r>
            <a:endParaRPr lang="ru-RU" sz="2000" b="0" strike="noStrike" spc="-1" dirty="0">
              <a:latin typeface="Arial"/>
            </a:endParaRPr>
          </a:p>
          <a:p>
            <a:pPr marL="343080" indent="-21564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413" name="Рисунок 6"/>
          <p:cNvPicPr/>
          <p:nvPr/>
        </p:nvPicPr>
        <p:blipFill>
          <a:blip r:embed="rId2"/>
          <a:stretch/>
        </p:blipFill>
        <p:spPr>
          <a:xfrm>
            <a:off x="1494713" y="2634693"/>
            <a:ext cx="9201974" cy="3387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72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AA8489-127C-4806-8DEE-05C2E3ACC22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835200" y="1320120"/>
            <a:ext cx="10518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Представляет собой структуру, построенную по принципу меню, и содержит все возможные варианты условий и инструкции, которые следует выполнить в каждом конкретном случае.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835200" y="3150360"/>
            <a:ext cx="477180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TRIK Studio реализуется с помощью одноименного блока: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18" name="Picture 3" descr="J:\TRIK\study\presentations_of_lessons\screen\09\09 swich.png"/>
          <p:cNvPicPr/>
          <p:nvPr/>
        </p:nvPicPr>
        <p:blipFill>
          <a:blip r:embed="rId2"/>
          <a:stretch/>
        </p:blipFill>
        <p:spPr>
          <a:xfrm>
            <a:off x="6020280" y="2309760"/>
            <a:ext cx="2642760" cy="2022120"/>
          </a:xfrm>
          <a:prstGeom prst="rect">
            <a:avLst/>
          </a:prstGeom>
          <a:ln>
            <a:noFill/>
          </a:ln>
        </p:spPr>
      </p:pic>
      <p:sp>
        <p:nvSpPr>
          <p:cNvPr id="419" name="CustomShape 5"/>
          <p:cNvSpPr/>
          <p:nvPr/>
        </p:nvSpPr>
        <p:spPr>
          <a:xfrm>
            <a:off x="775080" y="4386240"/>
            <a:ext cx="105152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Блок проверяет выражение. От блока отводятся связи, на которых указываются возможные значения этого выражения (например, переменной). Одна связь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обязательно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должна быть пустая (“default”) - по ней алгоритм будет двигаться, если не выполнено ни одно из условий.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149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AA3FCC-7824-4AA9-AA64-40ABA8CA94F1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838080" y="1224720"/>
            <a:ext cx="10515240" cy="8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Данный пример демонстрирует случайный выбор одного из четырех состояний робота: «Я готов к роботе», «Улыбаюсь», «Грущу», «Отдыхаю…»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23" name="Picture 2" descr="J:\TRIK\study\presentations_of_lessons\screen\09\09 sample_swich.png"/>
          <p:cNvPicPr/>
          <p:nvPr/>
        </p:nvPicPr>
        <p:blipFill>
          <a:blip r:embed="rId2"/>
          <a:stretch/>
        </p:blipFill>
        <p:spPr>
          <a:xfrm>
            <a:off x="3265200" y="2040480"/>
            <a:ext cx="5661000" cy="4199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84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2724D4-304E-4AED-AADF-7675C5768B8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6" name="Picture 2" descr="J:\TRIK\study\presentations_of_lessons\screen\09\09 swich_01_312.png"/>
          <p:cNvPicPr/>
          <p:nvPr/>
        </p:nvPicPr>
        <p:blipFill>
          <a:blip r:embed="rId2"/>
          <a:stretch/>
        </p:blipFill>
        <p:spPr>
          <a:xfrm>
            <a:off x="4067280" y="2117520"/>
            <a:ext cx="4383000" cy="2325240"/>
          </a:xfrm>
          <a:prstGeom prst="rect">
            <a:avLst/>
          </a:prstGeom>
          <a:ln>
            <a:noFill/>
          </a:ln>
        </p:spPr>
      </p:pic>
      <p:sp>
        <p:nvSpPr>
          <p:cNvPr id="427" name="CustomShape 3"/>
          <p:cNvSpPr/>
          <p:nvPr/>
        </p:nvSpPr>
        <p:spPr>
          <a:xfrm>
            <a:off x="838080" y="4576320"/>
            <a:ext cx="10515240" cy="10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TRIK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Studio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имеется блок </a:t>
            </a:r>
            <a:r>
              <a:rPr lang="ru-RU" sz="22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«Получить код кнопки»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который записывает код нажатой кнопки в переменную. Все коды кнопок представлены в кодировке ASCII.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Зная коды кнопок, с помощью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switch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можно написать своё меню.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838080" y="1210320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3.5.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Выводить 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 цикле с задержкой минимум в 100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</a:rPr>
              <a:t>мс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экран робота в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2D-модели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коды кнопок контроллера ТРИК, по нажатию на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27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4F6300-268F-410B-B750-26277DE0EE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B021577-AC98-4C94-9E65-68C6FBA0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4" y="1130315"/>
            <a:ext cx="9168484" cy="5226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7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556FC3-0756-44EF-AAEC-D03B394EB85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838080" y="2982240"/>
            <a:ext cx="70394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4 основных вида циклов: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Безусловные циклы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предусловием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постусловием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со счетчиком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838080" y="143244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управляющая конструкция в языках программирования для организации многократного выполнения набора инструкций.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37" name="Picture 4"/>
          <p:cNvPicPr/>
          <p:nvPr/>
        </p:nvPicPr>
        <p:blipFill>
          <a:blip r:embed="rId2"/>
          <a:stretch/>
        </p:blipFill>
        <p:spPr>
          <a:xfrm>
            <a:off x="6086160" y="2657160"/>
            <a:ext cx="5267160" cy="2589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4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203840" y="4746960"/>
            <a:ext cx="3692880" cy="78084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round/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39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52B190-0799-45C4-8E0A-89CD7FE1BD70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безусловный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ustomShape 6"/>
          <p:cNvSpPr/>
          <p:nvPr/>
        </p:nvSpPr>
        <p:spPr>
          <a:xfrm>
            <a:off x="1515240" y="4772880"/>
            <a:ext cx="32288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 этом случае у программы может не быть конца!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5" name="CustomShape 7"/>
          <p:cNvSpPr/>
          <p:nvPr/>
        </p:nvSpPr>
        <p:spPr>
          <a:xfrm>
            <a:off x="2112480" y="25999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6" name="CustomShape 8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7" name="CustomShape 9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8" name="CustomShape 10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9" name="CustomShape 11"/>
          <p:cNvSpPr/>
          <p:nvPr/>
        </p:nvSpPr>
        <p:spPr>
          <a:xfrm>
            <a:off x="3696840" y="3056040"/>
            <a:ext cx="62388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50" name="CustomShape 12"/>
          <p:cNvSpPr/>
          <p:nvPr/>
        </p:nvSpPr>
        <p:spPr>
          <a:xfrm rot="5400000" flipH="1">
            <a:off x="3411360" y="3004200"/>
            <a:ext cx="400320" cy="141588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51" name="CustomShape 13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83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6BB7B3-B7A5-4F2E-99D9-C7311235E95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предусловием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2112480" y="25999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 rot="10800000" flipH="1" flipV="1">
            <a:off x="2158198" y="3051000"/>
            <a:ext cx="168481" cy="1818160"/>
          </a:xfrm>
          <a:prstGeom prst="bentConnector3">
            <a:avLst>
              <a:gd name="adj1" fmla="val -365304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0" name="CustomShape 8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1" name="CustomShape 9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3696840" y="3056040"/>
            <a:ext cx="62388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3" name="CustomShape 11"/>
          <p:cNvSpPr/>
          <p:nvPr/>
        </p:nvSpPr>
        <p:spPr>
          <a:xfrm>
            <a:off x="1678680" y="2778120"/>
            <a:ext cx="472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4" name="CustomShape 12"/>
          <p:cNvSpPr/>
          <p:nvPr/>
        </p:nvSpPr>
        <p:spPr>
          <a:xfrm>
            <a:off x="3840120" y="2814840"/>
            <a:ext cx="4806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5" name="CustomShape 13"/>
          <p:cNvSpPr/>
          <p:nvPr/>
        </p:nvSpPr>
        <p:spPr>
          <a:xfrm>
            <a:off x="2305080" y="4620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6" name="CustomShape 14"/>
          <p:cNvSpPr/>
          <p:nvPr/>
        </p:nvSpPr>
        <p:spPr>
          <a:xfrm>
            <a:off x="2151720" y="5340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7" name="CustomShape 15"/>
          <p:cNvSpPr/>
          <p:nvPr/>
        </p:nvSpPr>
        <p:spPr>
          <a:xfrm flipH="1">
            <a:off x="2871000" y="5124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68" name="CustomShape 16"/>
          <p:cNvSpPr/>
          <p:nvPr/>
        </p:nvSpPr>
        <p:spPr>
          <a:xfrm rot="5400000" flipH="1">
            <a:off x="3411360" y="3004200"/>
            <a:ext cx="400320" cy="141588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09164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59C84B-4100-4DA5-89D6-6B3CC9214E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постусловием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2118240" y="3534120"/>
            <a:ext cx="158364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Условие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 rot="10800000" flipH="1" flipV="1">
            <a:off x="2112480" y="3989880"/>
            <a:ext cx="183600" cy="1121824"/>
          </a:xfrm>
          <a:prstGeom prst="bentConnector3">
            <a:avLst>
              <a:gd name="adj1" fmla="val -124155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7" name="CustomShape 6"/>
          <p:cNvSpPr/>
          <p:nvPr/>
        </p:nvSpPr>
        <p:spPr>
          <a:xfrm>
            <a:off x="2334240" y="26024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 flipH="1" flipV="1">
            <a:off x="3485880" y="2854440"/>
            <a:ext cx="215640" cy="1135440"/>
          </a:xfrm>
          <a:prstGeom prst="bentConnector3">
            <a:avLst>
              <a:gd name="adj1" fmla="val -146135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9" name="CustomShape 8"/>
          <p:cNvSpPr/>
          <p:nvPr/>
        </p:nvSpPr>
        <p:spPr>
          <a:xfrm>
            <a:off x="1780560" y="3742560"/>
            <a:ext cx="396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0" name="CustomShape 9"/>
          <p:cNvSpPr/>
          <p:nvPr/>
        </p:nvSpPr>
        <p:spPr>
          <a:xfrm>
            <a:off x="3656520" y="3742560"/>
            <a:ext cx="3394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1" name="CustomShape 10"/>
          <p:cNvSpPr/>
          <p:nvPr/>
        </p:nvSpPr>
        <p:spPr>
          <a:xfrm>
            <a:off x="2302560" y="4845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2" name="CustomShape 11"/>
          <p:cNvSpPr/>
          <p:nvPr/>
        </p:nvSpPr>
        <p:spPr>
          <a:xfrm>
            <a:off x="2149200" y="5565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3" name="CustomShape 12"/>
          <p:cNvSpPr/>
          <p:nvPr/>
        </p:nvSpPr>
        <p:spPr>
          <a:xfrm flipH="1">
            <a:off x="2868480" y="5349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4" name="CustomShape 13"/>
          <p:cNvSpPr/>
          <p:nvPr/>
        </p:nvSpPr>
        <p:spPr>
          <a:xfrm rot="5400000">
            <a:off x="2696760" y="3319920"/>
            <a:ext cx="427320" cy="3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6" name="CustomShape 15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87" name="CustomShape 16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88" name="CustomShape 17"/>
          <p:cNvSpPr/>
          <p:nvPr/>
        </p:nvSpPr>
        <p:spPr>
          <a:xfrm rot="16200000" flipH="1">
            <a:off x="2789640" y="2484720"/>
            <a:ext cx="2235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87112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C103F7-AA83-4797-8093-5CFD0371BA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итерациями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2763000" y="3000960"/>
            <a:ext cx="787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итерация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7" name="CustomShape 6"/>
          <p:cNvSpPr/>
          <p:nvPr/>
        </p:nvSpPr>
        <p:spPr>
          <a:xfrm>
            <a:off x="2070360" y="2599920"/>
            <a:ext cx="1660680" cy="911880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Счетчик с условием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98" name="CustomShape 7"/>
          <p:cNvSpPr/>
          <p:nvPr/>
        </p:nvSpPr>
        <p:spPr>
          <a:xfrm>
            <a:off x="2112480" y="1956960"/>
            <a:ext cx="157140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Начало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9" name="CustomShape 8"/>
          <p:cNvSpPr/>
          <p:nvPr/>
        </p:nvSpPr>
        <p:spPr>
          <a:xfrm rot="10800000" flipH="1" flipV="1">
            <a:off x="2070000" y="3056040"/>
            <a:ext cx="234720" cy="1813121"/>
          </a:xfrm>
          <a:prstGeom prst="bentConnector3">
            <a:avLst>
              <a:gd name="adj1" fmla="val -344743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0" name="CustomShape 9"/>
          <p:cNvSpPr/>
          <p:nvPr/>
        </p:nvSpPr>
        <p:spPr>
          <a:xfrm>
            <a:off x="2898360" y="2376000"/>
            <a:ext cx="2160" cy="22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1" name="CustomShape 10"/>
          <p:cNvSpPr/>
          <p:nvPr/>
        </p:nvSpPr>
        <p:spPr>
          <a:xfrm>
            <a:off x="3744720" y="340848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1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2" name="CustomShape 11"/>
          <p:cNvSpPr/>
          <p:nvPr/>
        </p:nvSpPr>
        <p:spPr>
          <a:xfrm>
            <a:off x="3731400" y="3056040"/>
            <a:ext cx="589320" cy="35244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3" name="CustomShape 12"/>
          <p:cNvSpPr/>
          <p:nvPr/>
        </p:nvSpPr>
        <p:spPr>
          <a:xfrm>
            <a:off x="2305080" y="4620240"/>
            <a:ext cx="1151640" cy="50364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Arial"/>
              </a:rPr>
              <a:t>действие</a:t>
            </a:r>
            <a:r>
              <a:rPr lang="ru-RU" sz="1200" b="0" strike="noStrike" spc="-1">
                <a:solidFill>
                  <a:srgbClr val="FFFFFF"/>
                </a:solidFill>
                <a:latin typeface="Montserrat"/>
                <a:ea typeface="Arial"/>
              </a:rPr>
              <a:t>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4" name="CustomShape 13"/>
          <p:cNvSpPr/>
          <p:nvPr/>
        </p:nvSpPr>
        <p:spPr>
          <a:xfrm>
            <a:off x="2151720" y="5340240"/>
            <a:ext cx="1439640" cy="41868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alibri"/>
                <a:ea typeface="Arial"/>
              </a:rPr>
              <a:t>Конец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14"/>
          <p:cNvSpPr/>
          <p:nvPr/>
        </p:nvSpPr>
        <p:spPr>
          <a:xfrm flipH="1">
            <a:off x="2871000" y="5124240"/>
            <a:ext cx="90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6" name="CustomShape 15"/>
          <p:cNvSpPr/>
          <p:nvPr/>
        </p:nvSpPr>
        <p:spPr>
          <a:xfrm rot="5400000" flipH="1">
            <a:off x="3410640" y="3002400"/>
            <a:ext cx="400320" cy="1419840"/>
          </a:xfrm>
          <a:prstGeom prst="bentConnector3">
            <a:avLst>
              <a:gd name="adj1" fmla="val -57067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7" name="CustomShape 16"/>
          <p:cNvSpPr/>
          <p:nvPr/>
        </p:nvSpPr>
        <p:spPr>
          <a:xfrm>
            <a:off x="3605040" y="2760120"/>
            <a:ext cx="7876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Arial"/>
              </a:rPr>
              <a:t>итерация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8" name="CustomShape 17"/>
          <p:cNvSpPr/>
          <p:nvPr/>
        </p:nvSpPr>
        <p:spPr>
          <a:xfrm>
            <a:off x="2254320" y="13719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26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3.6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«Настроение робота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».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889153" y="2985480"/>
            <a:ext cx="4606931" cy="15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Датчик освещенности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аналоговый датчик для измерения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Выдает значение от 0 до 100.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7467840" y="3281400"/>
            <a:ext cx="2188800" cy="950760"/>
          </a:xfrm>
          <a:prstGeom prst="diamond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sensorA1&gt;50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5" name="CustomShape 6"/>
          <p:cNvSpPr/>
          <p:nvPr/>
        </p:nvSpPr>
        <p:spPr>
          <a:xfrm>
            <a:off x="5806800" y="3899880"/>
            <a:ext cx="14018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веселый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6" name="CustomShape 7"/>
          <p:cNvSpPr/>
          <p:nvPr/>
        </p:nvSpPr>
        <p:spPr>
          <a:xfrm>
            <a:off x="7738200" y="2405160"/>
            <a:ext cx="1642680" cy="509400"/>
          </a:xfrm>
          <a:prstGeom prst="ellipse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Начало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7" name="CustomShape 8"/>
          <p:cNvSpPr/>
          <p:nvPr/>
        </p:nvSpPr>
        <p:spPr>
          <a:xfrm rot="10800000" flipV="1">
            <a:off x="6491892" y="3766140"/>
            <a:ext cx="95940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9"/>
          <p:cNvSpPr/>
          <p:nvPr/>
        </p:nvSpPr>
        <p:spPr>
          <a:xfrm>
            <a:off x="8559720" y="2914920"/>
            <a:ext cx="2520" cy="366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CustomShape 10"/>
          <p:cNvSpPr/>
          <p:nvPr/>
        </p:nvSpPr>
        <p:spPr>
          <a:xfrm>
            <a:off x="10053720" y="3899880"/>
            <a:ext cx="1295640" cy="655920"/>
          </a:xfrm>
          <a:prstGeom prst="rect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Trebuchet MS"/>
              </a:rPr>
              <a:t>Нарисовать грустный смайл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0" name="CustomShape 11"/>
          <p:cNvSpPr/>
          <p:nvPr/>
        </p:nvSpPr>
        <p:spPr>
          <a:xfrm>
            <a:off x="9657000" y="3756960"/>
            <a:ext cx="1044360" cy="1425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12"/>
          <p:cNvSpPr/>
          <p:nvPr/>
        </p:nvSpPr>
        <p:spPr>
          <a:xfrm rot="16200000" flipH="1">
            <a:off x="7453080" y="3610800"/>
            <a:ext cx="141840" cy="203292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13"/>
          <p:cNvSpPr/>
          <p:nvPr/>
        </p:nvSpPr>
        <p:spPr>
          <a:xfrm>
            <a:off x="8545320" y="4617000"/>
            <a:ext cx="148680" cy="143640"/>
          </a:xfrm>
          <a:prstGeom prst="flowChartConnector">
            <a:avLst/>
          </a:prstGeom>
          <a:solidFill>
            <a:srgbClr val="00B050"/>
          </a:solidFill>
          <a:ln w="255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14"/>
          <p:cNvSpPr/>
          <p:nvPr/>
        </p:nvSpPr>
        <p:spPr>
          <a:xfrm rot="5400000">
            <a:off x="9632160" y="3618720"/>
            <a:ext cx="132120" cy="2007360"/>
          </a:xfrm>
          <a:prstGeom prst="bentConnector2">
            <a:avLst/>
          </a:prstGeom>
          <a:noFill/>
          <a:ln w="936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15"/>
          <p:cNvSpPr/>
          <p:nvPr/>
        </p:nvSpPr>
        <p:spPr>
          <a:xfrm>
            <a:off x="6741360" y="3403800"/>
            <a:ext cx="4795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нет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5" name="CustomShape 16"/>
          <p:cNvSpPr/>
          <p:nvPr/>
        </p:nvSpPr>
        <p:spPr>
          <a:xfrm>
            <a:off x="9892080" y="3396960"/>
            <a:ext cx="571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да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26" name="Рисунок 52"/>
          <p:cNvPicPr/>
          <p:nvPr/>
        </p:nvPicPr>
        <p:blipFill>
          <a:blip r:embed="rId2"/>
          <a:srcRect l="19072" t="15644" r="18481" b="19592"/>
          <a:stretch/>
        </p:blipFill>
        <p:spPr>
          <a:xfrm>
            <a:off x="1948201" y="4528080"/>
            <a:ext cx="1698480" cy="1761120"/>
          </a:xfrm>
          <a:prstGeom prst="rect">
            <a:avLst/>
          </a:prstGeom>
          <a:ln>
            <a:noFill/>
          </a:ln>
        </p:spPr>
      </p:pic>
      <p:sp>
        <p:nvSpPr>
          <p:cNvPr id="527" name="CustomShape 17"/>
          <p:cNvSpPr/>
          <p:nvPr/>
        </p:nvSpPr>
        <p:spPr>
          <a:xfrm rot="5400000" flipH="1">
            <a:off x="7851240" y="3992760"/>
            <a:ext cx="1479240" cy="56880"/>
          </a:xfrm>
          <a:prstGeom prst="bentConnector5">
            <a:avLst>
              <a:gd name="adj1" fmla="val -15452"/>
              <a:gd name="adj2" fmla="val 5936549"/>
              <a:gd name="adj3" fmla="val 115452"/>
            </a:avLst>
          </a:pr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95323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3.6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«Настроение робота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».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Робот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двигается прямо через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черные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60AEE-EBC8-497C-B058-42AC1762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5" y="3284984"/>
            <a:ext cx="10393225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315AF2-E59B-4737-9FE9-AFEEC0DC2D7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838080" y="536868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Бесконечные циклы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реализуются путем соединения одного из блоков с каким-либо предыдущим.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32" name="Picture 2"/>
          <p:cNvPicPr/>
          <p:nvPr/>
        </p:nvPicPr>
        <p:blipFill>
          <a:blip r:embed="rId2"/>
          <a:stretch/>
        </p:blipFill>
        <p:spPr>
          <a:xfrm>
            <a:off x="2347200" y="3872520"/>
            <a:ext cx="1638000" cy="1399680"/>
          </a:xfrm>
          <a:prstGeom prst="rect">
            <a:avLst/>
          </a:prstGeom>
          <a:ln>
            <a:noFill/>
          </a:ln>
        </p:spPr>
      </p:pic>
      <p:sp>
        <p:nvSpPr>
          <p:cNvPr id="533" name="CustomShape 5"/>
          <p:cNvSpPr/>
          <p:nvPr/>
        </p:nvSpPr>
        <p:spPr>
          <a:xfrm>
            <a:off x="1510920" y="2687040"/>
            <a:ext cx="4449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Для циклов с условиями в TRIK Studio используется блок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 с предусловием»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34" name="Picture 18"/>
          <p:cNvPicPr/>
          <p:nvPr/>
        </p:nvPicPr>
        <p:blipFill>
          <a:blip r:embed="rId3"/>
          <a:stretch/>
        </p:blipFill>
        <p:spPr>
          <a:xfrm>
            <a:off x="7223040" y="3872520"/>
            <a:ext cx="1618920" cy="1390320"/>
          </a:xfrm>
          <a:prstGeom prst="rect">
            <a:avLst/>
          </a:prstGeom>
          <a:ln>
            <a:noFill/>
          </a:ln>
        </p:spPr>
      </p:pic>
      <p:sp>
        <p:nvSpPr>
          <p:cNvPr id="535" name="CustomShape 6"/>
          <p:cNvSpPr/>
          <p:nvPr/>
        </p:nvSpPr>
        <p:spPr>
          <a:xfrm>
            <a:off x="6881040" y="2826000"/>
            <a:ext cx="28753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А с итерациями — блок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B1DC225-DA34-4F92-811C-2DFD60B8A8E2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3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6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«Настроение робота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»</a:t>
            </a:r>
            <a:r>
              <a:rPr lang="en-US" sz="2400" b="1" spc="-1" dirty="0">
                <a:latin typeface="Calibri"/>
                <a:ea typeface="Arial"/>
              </a:rPr>
              <a:t>.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Робот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6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85A681-4609-4CD4-ACCF-A2BE020A0D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CustomShape 6"/>
          <p:cNvSpPr/>
          <p:nvPr/>
        </p:nvSpPr>
        <p:spPr>
          <a:xfrm>
            <a:off x="3675880" y="2878200"/>
            <a:ext cx="4214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Решение в TRIK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Studio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7D0A974A-273B-4F97-8DAB-8466430A6EA0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r>
              <a:rPr lang="ru-RU" sz="2400" b="1" spc="-1" dirty="0">
                <a:latin typeface="Calibri"/>
                <a:ea typeface="Arial"/>
              </a:rPr>
              <a:t>Задача </a:t>
            </a:r>
            <a:r>
              <a:rPr lang="en-US" sz="2400" b="1" spc="-1" dirty="0">
                <a:latin typeface="Calibri"/>
                <a:ea typeface="Arial"/>
              </a:rPr>
              <a:t>3</a:t>
            </a:r>
            <a:r>
              <a:rPr lang="ru-RU" sz="2400" b="1" spc="-1" dirty="0">
                <a:latin typeface="Calibri"/>
                <a:ea typeface="Arial"/>
              </a:rPr>
              <a:t>.</a:t>
            </a:r>
            <a:r>
              <a:rPr lang="en-US" sz="2400" b="1" spc="-1" dirty="0">
                <a:latin typeface="Calibri"/>
                <a:ea typeface="Arial"/>
              </a:rPr>
              <a:t>6</a:t>
            </a:r>
            <a:r>
              <a:rPr lang="ru-RU" sz="2400" b="1" spc="-1" dirty="0">
                <a:latin typeface="Calibri"/>
                <a:ea typeface="Arial"/>
              </a:rPr>
              <a:t> «Настроение робота»</a:t>
            </a:r>
            <a:r>
              <a:rPr lang="en-US" sz="2400" b="1" spc="-1" dirty="0">
                <a:latin typeface="Calibri"/>
                <a:ea typeface="Arial"/>
              </a:rPr>
              <a:t>.</a:t>
            </a:r>
            <a:r>
              <a:rPr lang="ru-RU" sz="2400" b="1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Робот двигается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света.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1D300-20E4-4121-9ABC-D9A0E950E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12" y="3251102"/>
            <a:ext cx="6059168" cy="30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83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49</a:t>
            </a:fld>
            <a:endParaRPr lang="ru-RU"/>
          </a:p>
        </p:txBody>
      </p:sp>
      <p:pic>
        <p:nvPicPr>
          <p:cNvPr id="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62398" y="1492452"/>
            <a:ext cx="5189444" cy="3684120"/>
          </a:xfrm>
          <a:prstGeom prst="rect">
            <a:avLst/>
          </a:prstGeom>
          <a:ln>
            <a:noFill/>
          </a:ln>
        </p:spPr>
      </p:pic>
      <p:grpSp>
        <p:nvGrpSpPr>
          <p:cNvPr id="7" name="Group 3"/>
          <p:cNvGrpSpPr/>
          <p:nvPr/>
        </p:nvGrpSpPr>
        <p:grpSpPr>
          <a:xfrm>
            <a:off x="837971" y="4242854"/>
            <a:ext cx="4922719" cy="1437293"/>
            <a:chOff x="838080" y="4242960"/>
            <a:chExt cx="4923360" cy="1437480"/>
          </a:xfrm>
        </p:grpSpPr>
        <p:sp>
          <p:nvSpPr>
            <p:cNvPr id="8" name="CustomShape 4"/>
            <p:cNvSpPr/>
            <p:nvPr/>
          </p:nvSpPr>
          <p:spPr>
            <a:xfrm>
              <a:off x="838080" y="4242960"/>
              <a:ext cx="4923360" cy="143748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900000" y="4313160"/>
              <a:ext cx="4799160" cy="129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46" tIns="106546" rIns="106546" bIns="106546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800" b="1" spc="-1">
                  <a:latin typeface="Calibri" panose="020F0502020204030204"/>
                  <a:ea typeface="Arial" panose="020B0604020202020204"/>
                </a:rPr>
                <a:t>Подпрограмма</a:t>
              </a:r>
              <a:r>
                <a:rPr lang="ru-RU" sz="2800" spc="-1">
                  <a:latin typeface="Calibri" panose="020F0502020204030204"/>
                  <a:ea typeface="Arial" panose="020B0604020202020204"/>
                </a:rPr>
                <a:t> может быть многократно вызвана из разных частей программы.</a:t>
              </a:r>
              <a:endParaRPr lang="ru-RU" sz="2800" spc="-1">
                <a:latin typeface="Arial" panose="020B0604020202020204"/>
              </a:endParaRPr>
            </a:p>
          </p:txBody>
        </p:sp>
      </p:grpSp>
      <p:sp>
        <p:nvSpPr>
          <p:cNvPr id="10" name="CustomShape 6"/>
          <p:cNvSpPr/>
          <p:nvPr/>
        </p:nvSpPr>
        <p:spPr>
          <a:xfrm>
            <a:off x="837971" y="1492452"/>
            <a:ext cx="4922719" cy="249987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106546" tIns="106546" rIns="106546" bIns="106546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-1" dirty="0">
                <a:latin typeface="Calibri" panose="020F0502020204030204"/>
                <a:ea typeface="Arial" panose="020B0604020202020204"/>
              </a:rPr>
              <a:t>Подпрограмма —</a:t>
            </a:r>
            <a:r>
              <a:rPr lang="ru-RU" sz="2800" spc="-1" dirty="0">
                <a:latin typeface="Calibri" panose="020F0502020204030204"/>
                <a:ea typeface="Arial" panose="020B0604020202020204"/>
              </a:rPr>
              <a:t> часть компьютерной программы, содержащая описание определённого набора действий.</a:t>
            </a:r>
            <a:endParaRPr lang="ru-RU" sz="28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 panose="020B0604020202020204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Подпрограмма (функция)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29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EA8299-905C-4CB0-9A14-5E69CC6885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C1FBE-2202-4998-8B9E-A0EB7815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1" r="56678" b="47585"/>
          <a:stretch/>
        </p:blipFill>
        <p:spPr>
          <a:xfrm>
            <a:off x="2465632" y="3063961"/>
            <a:ext cx="1074726" cy="104943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Интерфейс. Режимы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3793360" y="3296289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Редактор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3793359" y="4572060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Отладка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4">
            <a:extLst>
              <a:ext uri="{FF2B5EF4-FFF2-40B4-BE49-F238E27FC236}">
                <a16:creationId xmlns:a16="http://schemas.microsoft.com/office/drawing/2014/main" id="{E23C1FBE-2202-4998-8B9E-A0EB7815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56" r="52737"/>
          <a:stretch/>
        </p:blipFill>
        <p:spPr>
          <a:xfrm>
            <a:off x="2416749" y="4358607"/>
            <a:ext cx="1172491" cy="10181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6614515" y="2645045"/>
            <a:ext cx="24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Горячие клавиши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2670" y="3380658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7281411" y="3386413"/>
            <a:ext cx="10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2670" y="4620467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7257180" y="4620467"/>
            <a:ext cx="112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DBE09-1C39-48DD-BB31-786AA4DDE507}"/>
              </a:ext>
            </a:extLst>
          </p:cNvPr>
          <p:cNvSpPr txBox="1"/>
          <p:nvPr/>
        </p:nvSpPr>
        <p:spPr>
          <a:xfrm>
            <a:off x="838125" y="1495083"/>
            <a:ext cx="884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Два режима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TRIK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00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50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37971" y="1259634"/>
            <a:ext cx="6337335" cy="501465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latin typeface="Calibri" panose="020F0502020204030204"/>
                <a:ea typeface="Arial" panose="020B0604020202020204"/>
              </a:rPr>
              <a:t>Задача </a:t>
            </a:r>
            <a:r>
              <a:rPr lang="ru-RU" sz="3200" b="1" spc="-1" dirty="0" smtClean="0">
                <a:latin typeface="Calibri" panose="020F0502020204030204"/>
                <a:ea typeface="Arial" panose="020B0604020202020204"/>
              </a:rPr>
              <a:t>3.7.</a:t>
            </a: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spc="-1" dirty="0">
                <a:latin typeface="Calibri" panose="020F0502020204030204"/>
                <a:ea typeface="Arial" panose="020B0604020202020204"/>
              </a:rPr>
              <a:t>Необходимо запрограммировать робота на перемещение по лабиринту по заранее заданной траектории с помощью набора элементарных действий: перемещений и поворотов. Робот должен доехать до зоны отмеченной красным кругом.</a:t>
            </a: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 panose="020B0604020202020204"/>
            </a:endParaRPr>
          </a:p>
        </p:txBody>
      </p:sp>
      <p:pic>
        <p:nvPicPr>
          <p:cNvPr id="6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5170" y="2187162"/>
            <a:ext cx="4056672" cy="3337125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7415394" y="1584241"/>
            <a:ext cx="3742793" cy="5832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>
                <a:latin typeface="Calibri" panose="020F0502020204030204"/>
                <a:ea typeface="Arial" panose="020B0604020202020204"/>
              </a:rPr>
              <a:t>Образец лабиринта</a:t>
            </a:r>
            <a:endParaRPr lang="ru-RU" sz="3200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5923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51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pic>
        <p:nvPicPr>
          <p:cNvPr id="5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5170" y="2187162"/>
            <a:ext cx="4056672" cy="3337125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337954" y="1448898"/>
            <a:ext cx="1971103" cy="5832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spc="-1">
              <a:latin typeface="Arial" panose="020B0604020202020204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837971" y="1479134"/>
            <a:ext cx="6455759" cy="15680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Нарисуйте лабиринт в 2D модели.</a:t>
            </a:r>
            <a:endParaRPr lang="ru-RU" sz="24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Включите сетку, чтобы рисовать стены под прямым углом. Размер сетки минимальный.</a:t>
            </a:r>
            <a:endParaRPr lang="ru-RU" sz="2400" spc="-1" dirty="0">
              <a:latin typeface="Arial" panose="020B0604020202020204"/>
            </a:endParaRPr>
          </a:p>
        </p:txBody>
      </p:sp>
      <p:pic>
        <p:nvPicPr>
          <p:cNvPr id="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7970" y="3279979"/>
            <a:ext cx="6094007" cy="2379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2184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52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pic>
        <p:nvPicPr>
          <p:cNvPr id="5" name="Picture 2" descr="C:\TRIK\presentations_of_lessons\screen\02\labi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5170" y="2187162"/>
            <a:ext cx="4056672" cy="3337125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337954" y="1448898"/>
            <a:ext cx="1971103" cy="5832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spc="-1">
              <a:latin typeface="Arial" panose="020B0604020202020204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837970" y="1473735"/>
            <a:ext cx="6277223" cy="366061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latin typeface="Calibri" panose="020F0502020204030204"/>
                <a:ea typeface="Arial" panose="020B0604020202020204"/>
              </a:rPr>
              <a:t>Характеристики лабиринта:</a:t>
            </a:r>
            <a:br>
              <a:rPr lang="ru-RU" sz="3200" b="1" spc="-1" dirty="0">
                <a:latin typeface="Calibri" panose="020F0502020204030204"/>
                <a:ea typeface="Arial" panose="020B0604020202020204"/>
              </a:rPr>
            </a:br>
            <a:endParaRPr lang="ru-RU" sz="32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Лабиринт не должен иметь замкнутых пространств.</a:t>
            </a:r>
            <a:endParaRPr lang="ru-RU" sz="24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Одно поле лабиринта — 3х3 клетки.</a:t>
            </a:r>
            <a:endParaRPr lang="ru-RU" sz="24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Высота лабиринта — 4 поля.</a:t>
            </a:r>
            <a:endParaRPr lang="ru-RU" sz="24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Ширина лабиринта — 5 полей.</a:t>
            </a:r>
            <a:endParaRPr lang="ru-RU" sz="24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Старт отмечен синим маркером.</a:t>
            </a:r>
            <a:endParaRPr lang="ru-RU" sz="2400" spc="-1" dirty="0">
              <a:latin typeface="Arial" panose="020B0604020202020204"/>
            </a:endParaRPr>
          </a:p>
          <a:p>
            <a:pPr marL="285721" indent="-284452">
              <a:buFont typeface="Arial" panose="020B0604020202020204"/>
              <a:buChar char="•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Финиш отмечен красным маркером.</a:t>
            </a:r>
            <a:endParaRPr lang="ru-RU" sz="2400" spc="-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9975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53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решения задачи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37971" y="2968861"/>
            <a:ext cx="9143169" cy="15681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т.д)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spc="-1">
              <a:latin typeface="Arial" panose="020B0604020202020204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700109" y="2117416"/>
            <a:ext cx="8567244" cy="64486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1" dirty="0">
                <a:latin typeface="Calibri" panose="020F0502020204030204"/>
                <a:ea typeface="Arial" panose="020B0604020202020204"/>
              </a:rPr>
              <a:t> Как обычно решают задачи?</a:t>
            </a:r>
            <a:endParaRPr lang="ru-RU" sz="3600" spc="-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7567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54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решения задачи</a:t>
            </a:r>
            <a:endParaRPr lang="ru-RU" dirty="0"/>
          </a:p>
        </p:txBody>
      </p:sp>
      <p:sp>
        <p:nvSpPr>
          <p:cNvPr id="7" name="CustomShape 3"/>
          <p:cNvSpPr/>
          <p:nvPr/>
        </p:nvSpPr>
        <p:spPr>
          <a:xfrm>
            <a:off x="837251" y="2965242"/>
            <a:ext cx="9143169" cy="230685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Декомпозиция задачи: разбить движение на элементарные действия (движение вперед, плавные повороты и </a:t>
            </a:r>
            <a:r>
              <a:rPr lang="ru-RU" sz="2400" spc="-1" dirty="0" err="1">
                <a:latin typeface="Calibri" panose="020F0502020204030204"/>
                <a:ea typeface="Arial" panose="020B0604020202020204"/>
              </a:rPr>
              <a:t>т.д</a:t>
            </a:r>
            <a:r>
              <a:rPr lang="ru-RU" sz="2400" spc="-1" dirty="0">
                <a:latin typeface="Calibri" panose="020F0502020204030204"/>
                <a:ea typeface="Arial" panose="020B0604020202020204"/>
              </a:rPr>
              <a:t>)</a:t>
            </a:r>
            <a:endParaRPr lang="ru-RU" sz="2400" spc="-1" dirty="0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 dirty="0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Выделение повторяющихся действий и составление </a:t>
            </a:r>
            <a:r>
              <a:rPr lang="ru-RU" sz="2400" b="1" spc="-1" dirty="0">
                <a:solidFill>
                  <a:srgbClr val="00B050"/>
                </a:solidFill>
                <a:latin typeface="Calibri" panose="020F0502020204030204"/>
                <a:ea typeface="Arial" panose="020B0604020202020204"/>
              </a:rPr>
              <a:t>подпрограмм</a:t>
            </a:r>
            <a:endParaRPr lang="ru-RU" sz="2400" spc="-1" dirty="0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Составление программы</a:t>
            </a:r>
            <a:endParaRPr lang="ru-RU" sz="24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latin typeface="Arial" panose="020B0604020202020204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700109" y="2117416"/>
            <a:ext cx="8567244" cy="64486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1">
                <a:latin typeface="Calibri" panose="020F0502020204030204"/>
                <a:ea typeface="Arial" panose="020B0604020202020204"/>
              </a:rPr>
              <a:t> Как будем решать мы:</a:t>
            </a:r>
            <a:endParaRPr lang="ru-RU" sz="3600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3717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55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решения задачи</a:t>
            </a:r>
            <a:endParaRPr lang="ru-RU" dirty="0"/>
          </a:p>
        </p:txBody>
      </p:sp>
      <p:pic>
        <p:nvPicPr>
          <p:cNvPr id="6" name="Picture 3" descr="J:\TRIK\study\main\screen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906831" y="2484843"/>
            <a:ext cx="5404696" cy="2374251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7971" y="1714543"/>
            <a:ext cx="3698158" cy="3914850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4894642" y="3538066"/>
            <a:ext cx="654035" cy="3167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73040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56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37971" y="1507022"/>
            <a:ext cx="5182965" cy="415351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Вытащите первый блок «Подпрограмма» на сцену.</a:t>
            </a:r>
            <a:br>
              <a:rPr lang="ru-RU" sz="2400" spc="-1">
                <a:latin typeface="Calibri" panose="020F0502020204030204"/>
                <a:ea typeface="Arial" panose="020B0604020202020204"/>
              </a:rPr>
            </a:br>
            <a:r>
              <a:rPr lang="ru-RU" sz="2400" spc="-1">
                <a:latin typeface="Calibri" panose="020F0502020204030204"/>
                <a:ea typeface="DejaVu Sans" panose="020B0603030804020204"/>
              </a:rPr>
              <a:t> 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Назовите её «Вперед».</a:t>
            </a:r>
            <a:br>
              <a:rPr lang="ru-RU" sz="2400" spc="-1">
                <a:latin typeface="Calibri" panose="020F0502020204030204"/>
                <a:ea typeface="Arial" panose="020B0604020202020204"/>
              </a:rPr>
            </a:br>
            <a:r>
              <a:rPr lang="ru-RU" sz="2400" spc="-1">
                <a:latin typeface="Calibri" panose="020F0502020204030204"/>
                <a:ea typeface="Arial" panose="020B0604020202020204"/>
              </a:rPr>
              <a:t>Блок подпрограммы появится в палитре.</a:t>
            </a:r>
            <a:br>
              <a:rPr lang="ru-RU" sz="2400" spc="-1">
                <a:latin typeface="Calibri" panose="020F0502020204030204"/>
                <a:ea typeface="Arial" panose="020B0604020202020204"/>
              </a:rPr>
            </a:br>
            <a:r>
              <a:rPr lang="ru-RU" sz="2400" spc="-1">
                <a:latin typeface="Calibri" panose="020F0502020204030204"/>
                <a:ea typeface="DejaVu Sans" panose="020B0603030804020204"/>
              </a:rPr>
              <a:t> 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Двойным щелчком по подпрограмме перейдите к диаграмме её алгоритма.</a:t>
            </a:r>
            <a:endParaRPr lang="ru-RU" sz="2400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spc="-1">
              <a:latin typeface="Arial" panose="020B0604020202020204"/>
            </a:endParaRP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162398" y="1627795"/>
            <a:ext cx="5189444" cy="3684120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5617788" y="3367448"/>
            <a:ext cx="3093437" cy="533810"/>
          </a:xfrm>
          <a:custGeom>
            <a:avLst/>
            <a:gdLst/>
            <a:ahLst/>
            <a:cxnLst/>
            <a:rect l="l" t="t" r="r" b="b"/>
            <a:pathLst>
              <a:path w="3333597" h="535152">
                <a:moveTo>
                  <a:pt x="0" y="0"/>
                </a:moveTo>
                <a:cubicBezTo>
                  <a:pt x="359751" y="180242"/>
                  <a:pt x="719503" y="360485"/>
                  <a:pt x="1239715" y="448408"/>
                </a:cubicBezTo>
                <a:cubicBezTo>
                  <a:pt x="1759927" y="536331"/>
                  <a:pt x="2793023" y="514350"/>
                  <a:pt x="3121269" y="527538"/>
                </a:cubicBezTo>
                <a:cubicBezTo>
                  <a:pt x="3449515" y="540726"/>
                  <a:pt x="3329353" y="534132"/>
                  <a:pt x="3209192" y="527538"/>
                </a:cubicBezTo>
              </a:path>
            </a:pathLst>
          </a:cu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8712665" y="3552104"/>
            <a:ext cx="2639176" cy="145781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70503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57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37971" y="1421902"/>
            <a:ext cx="10775557" cy="82943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marL="457154" indent="-455884">
              <a:buFont typeface="Arial" panose="020B0604020202020204"/>
              <a:buAutoNum type="arabicPeriod" startAt="4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Составьте алгоритм для движения вперед из поля в поле (поле лабиринта в 2D-модели 3 на 3 клетки). </a:t>
            </a:r>
            <a:endParaRPr lang="ru-RU" sz="2400" spc="-1">
              <a:latin typeface="Arial" panose="020B0604020202020204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414256" y="4217658"/>
            <a:ext cx="10775557" cy="82943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У подпрограммы есть своя собственная 2D-модель. Чтобы её открыть, нужно находится на вкладке подпрограммы.</a:t>
            </a:r>
            <a:endParaRPr lang="ru-RU" sz="2400" spc="-1">
              <a:latin typeface="Arial" panose="020B0604020202020204"/>
            </a:endParaRPr>
          </a:p>
        </p:txBody>
      </p:sp>
      <p:pic>
        <p:nvPicPr>
          <p:cNvPr id="7" name="Picture 2" descr="C:\TRIK\presentations_of_lessons\screen\02\subproj_a14 0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64181" y="5091264"/>
            <a:ext cx="2323857" cy="1164088"/>
          </a:xfrm>
          <a:prstGeom prst="rect">
            <a:avLst/>
          </a:prstGeom>
          <a:ln>
            <a:noFill/>
          </a:ln>
        </p:spPr>
      </p:pic>
      <p:pic>
        <p:nvPicPr>
          <p:cNvPr id="8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25749" y="2382616"/>
            <a:ext cx="8151499" cy="17032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121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58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1308790" y="3234136"/>
            <a:ext cx="5426653" cy="193752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Алгоритм: 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Подъехать вперед (чтобы колеса оказались на центре клетки).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Повернуть направо на месте.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Отъехать назад.</a:t>
            </a:r>
            <a:endParaRPr lang="ru-RU" sz="2400" spc="-1">
              <a:latin typeface="Arial" panose="020B0604020202020204"/>
            </a:endParaRPr>
          </a:p>
        </p:txBody>
      </p:sp>
      <p:pic>
        <p:nvPicPr>
          <p:cNvPr id="6" name="Picture 2" descr="C:\TRIK\presentations_of_lessons\screen\02\subproj_a14 0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73120" y="3303736"/>
            <a:ext cx="2306940" cy="2291462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840850" y="1428740"/>
            <a:ext cx="10513871" cy="156800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marL="457154" indent="-455884">
              <a:buFont typeface="Arial" panose="020B0604020202020204"/>
              <a:buAutoNum type="arabicPeriod" startAt="5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Вернитесь на вкладку основной программы.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 startAt="5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Следующий элемент движения — поворот направо. Создайте новую подпрограмму «Направо».</a:t>
            </a:r>
            <a:endParaRPr lang="ru-RU" sz="2400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2400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0622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59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Подпрограмма «Направо»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7971" y="2737530"/>
            <a:ext cx="10513871" cy="15913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7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B7293-80F6-4E5F-8446-D318C030A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3478F29-7B86-413F-A9CA-CA59BDB2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6" y="1052284"/>
            <a:ext cx="10192827" cy="52408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отладки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1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60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  <p:pic>
        <p:nvPicPr>
          <p:cNvPr id="5" name="Picture 2" descr="J:\TRIK\study\main\screen\02\subproj_a8 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350853" y="2509320"/>
            <a:ext cx="7629567" cy="3350804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40850" y="1428741"/>
            <a:ext cx="10513871" cy="82943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marL="457154" indent="-455884">
              <a:buFont typeface="Arial" panose="020B0604020202020204"/>
              <a:buAutoNum type="arabicPeriod" startAt="5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Аналогично составьте алгоритм подпрограммы «Налево».</a:t>
            </a:r>
            <a:endParaRPr lang="ru-RU" sz="2400" spc="-1">
              <a:latin typeface="Arial" panose="020B0604020202020204"/>
            </a:endParaRPr>
          </a:p>
          <a:p>
            <a:pPr marL="457154" indent="-455884">
              <a:buFont typeface="Arial" panose="020B0604020202020204"/>
              <a:buAutoNum type="arabicPeriod" startAt="5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С помощью подпрограмм постройте движение в конечную точку.</a:t>
            </a:r>
            <a:endParaRPr lang="ru-RU" sz="2400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8521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61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правой руки (ППР)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162657" y="1473735"/>
            <a:ext cx="1971103" cy="5832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spc="-1">
              <a:latin typeface="Arial" panose="020B0604020202020204"/>
            </a:endParaRPr>
          </a:p>
        </p:txBody>
      </p:sp>
      <p:pic>
        <p:nvPicPr>
          <p:cNvPr id="6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4576" y="2182842"/>
            <a:ext cx="4407266" cy="3625448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837971" y="1473735"/>
            <a:ext cx="6337335" cy="4029894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latin typeface="Calibri" panose="020F0502020204030204"/>
                <a:ea typeface="Arial" panose="020B0604020202020204"/>
              </a:rPr>
              <a:t>Задача </a:t>
            </a:r>
            <a:r>
              <a:rPr lang="ru-RU" sz="3200" b="1" spc="-1" dirty="0" smtClean="0">
                <a:latin typeface="Calibri" panose="020F0502020204030204"/>
                <a:ea typeface="Arial" panose="020B0604020202020204"/>
              </a:rPr>
              <a:t>3.8.</a:t>
            </a:r>
            <a:r>
              <a:rPr lang="ru-RU" sz="3200" spc="-1" dirty="0" smtClean="0">
                <a:latin typeface="Calibri" panose="020F0502020204030204"/>
                <a:ea typeface="Arial" panose="020B0604020202020204"/>
              </a:rPr>
              <a:t> Есть </a:t>
            </a:r>
            <a:r>
              <a:rPr lang="ru-RU" sz="3200" spc="-1" dirty="0">
                <a:latin typeface="Calibri" panose="020F0502020204030204"/>
                <a:ea typeface="Arial" panose="020B0604020202020204"/>
              </a:rPr>
              <a:t>лабиринт с единственным выходом.</a:t>
            </a: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spc="-1" dirty="0">
                <a:latin typeface="Calibri" panose="020F0502020204030204"/>
                <a:ea typeface="Arial" panose="020B0604020202020204"/>
              </a:rPr>
              <a:t>Необходимо выйти из него, используя Правило Правой Руки.</a:t>
            </a: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Calibri" panose="020F0502020204030204"/>
                <a:ea typeface="Arial" panose="020B0604020202020204"/>
              </a:rPr>
              <a:t>Робот: </a:t>
            </a:r>
            <a:r>
              <a:rPr lang="ru-RU" sz="3200" spc="-1" dirty="0">
                <a:latin typeface="Calibri" panose="020F0502020204030204"/>
                <a:ea typeface="Arial" panose="020B0604020202020204"/>
              </a:rPr>
              <a:t>базовая тележка с двумя ИК-датчиками расстояния.</a:t>
            </a:r>
            <a:endParaRPr lang="ru-RU" sz="3200" spc="-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342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62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 правой </a:t>
            </a:r>
            <a:r>
              <a:rPr lang="ru-RU" dirty="0" smtClean="0"/>
              <a:t>руки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8162657" y="1473735"/>
            <a:ext cx="1971103" cy="58324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>
                <a:latin typeface="Calibri" panose="020F0502020204030204"/>
                <a:ea typeface="Arial" panose="020B0604020202020204"/>
              </a:rPr>
              <a:t>Образец</a:t>
            </a:r>
            <a:endParaRPr lang="ru-RU" sz="3200" spc="-1">
              <a:latin typeface="Arial" panose="020B0604020202020204"/>
            </a:endParaRPr>
          </a:p>
        </p:txBody>
      </p:sp>
      <p:pic>
        <p:nvPicPr>
          <p:cNvPr id="6" name="Picture 2" descr="C:\TRIK\presentations_of_lessons\screen\02\labir_PPR_a14 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4576" y="2182842"/>
            <a:ext cx="4407266" cy="3625448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837971" y="2719173"/>
            <a:ext cx="6225389" cy="206038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spc="-1" dirty="0">
                <a:latin typeface="Calibri" panose="020F0502020204030204"/>
                <a:ea typeface="Arial" panose="020B0604020202020204"/>
              </a:rPr>
              <a:t>Нарисуйте лабиринт в 2D-модели, аналогичный использованному в предыдущей задаче, но с одним выходом.</a:t>
            </a:r>
            <a:endParaRPr lang="ru-RU" sz="3200" spc="-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3017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63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 правой руки</a:t>
            </a:r>
          </a:p>
        </p:txBody>
      </p:sp>
      <p:sp>
        <p:nvSpPr>
          <p:cNvPr id="5" name="CustomShape 3"/>
          <p:cNvSpPr/>
          <p:nvPr/>
        </p:nvSpPr>
        <p:spPr>
          <a:xfrm>
            <a:off x="791895" y="1320010"/>
            <a:ext cx="10561905" cy="4601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«Подключите» к контроллеру необходимые датчики</a:t>
            </a:r>
            <a:r>
              <a:rPr lang="ru-RU" sz="2400" spc="-1" dirty="0" smtClean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.</a:t>
            </a:r>
            <a:endParaRPr lang="ru-RU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Изображение 211"/>
          <p:cNvPicPr/>
          <p:nvPr/>
        </p:nvPicPr>
        <p:blipFill rotWithShape="1">
          <a:blip r:embed="rId2"/>
          <a:srcRect l="24129" t="25594" r="16097" b="14565"/>
          <a:stretch/>
        </p:blipFill>
        <p:spPr>
          <a:xfrm>
            <a:off x="1706514" y="3077307"/>
            <a:ext cx="2566841" cy="3019691"/>
          </a:xfrm>
          <a:prstGeom prst="rect">
            <a:avLst/>
          </a:prstGeom>
          <a:ln>
            <a:noFill/>
          </a:ln>
        </p:spPr>
      </p:pic>
      <p:pic>
        <p:nvPicPr>
          <p:cNvPr id="7" name="Изображение 212"/>
          <p:cNvPicPr/>
          <p:nvPr/>
        </p:nvPicPr>
        <p:blipFill rotWithShape="1">
          <a:blip r:embed="rId3"/>
          <a:srcRect l="10646" t="11803" b="9746"/>
          <a:stretch/>
        </p:blipFill>
        <p:spPr>
          <a:xfrm>
            <a:off x="8132084" y="3743090"/>
            <a:ext cx="2705901" cy="1688123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791895" y="2111128"/>
            <a:ext cx="6145236" cy="82953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Подключение </a:t>
            </a:r>
            <a:r>
              <a:rPr lang="ru-RU" sz="2400" spc="-1" dirty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датчиков и моторов находится на консоли контроллера в окне отладки</a:t>
            </a:r>
            <a:r>
              <a:rPr lang="ru-RU" sz="2400" spc="-1" dirty="0" smtClean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.</a:t>
            </a:r>
            <a:endParaRPr lang="ru-RU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8132084" y="2111127"/>
            <a:ext cx="4361786" cy="119886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 smtClean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И </a:t>
            </a:r>
            <a:r>
              <a:rPr lang="ru-RU" sz="2400" spc="-1" dirty="0"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</a:rPr>
              <a:t>на панели настройки сенсоров в режиме редактирования. </a:t>
            </a:r>
            <a:endParaRPr lang="ru-RU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87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64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 правой руки</a:t>
            </a:r>
          </a:p>
        </p:txBody>
      </p:sp>
      <p:sp>
        <p:nvSpPr>
          <p:cNvPr id="5" name="CustomShape 3"/>
          <p:cNvSpPr/>
          <p:nvPr/>
        </p:nvSpPr>
        <p:spPr>
          <a:xfrm>
            <a:off x="7132921" y="1814889"/>
            <a:ext cx="4606680" cy="95264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spc="-1" dirty="0">
                <a:latin typeface="Calibri" panose="020F0502020204030204"/>
                <a:ea typeface="Arial" panose="020B0604020202020204"/>
              </a:rPr>
              <a:t>Датчики можно вращать и перетаскивать.</a:t>
            </a:r>
            <a:endParaRPr lang="ru-RU" sz="2800" spc="-1" dirty="0">
              <a:latin typeface="Arial" panose="020B0604020202020204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838125" y="1599446"/>
            <a:ext cx="5182605" cy="138352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spc="-1" dirty="0">
                <a:latin typeface="Calibri" panose="020F0502020204030204"/>
                <a:ea typeface="Arial" panose="020B0604020202020204"/>
              </a:rPr>
              <a:t>Выступающие за габариты тележки датчики, могут «цепляться» за препятствия.</a:t>
            </a:r>
            <a:endParaRPr lang="ru-RU" sz="2800" spc="-1" dirty="0">
              <a:latin typeface="Arial" panose="020B0604020202020204"/>
            </a:endParaRPr>
          </a:p>
        </p:txBody>
      </p:sp>
      <p:pic>
        <p:nvPicPr>
          <p:cNvPr id="7" name="Изображение 217"/>
          <p:cNvPicPr/>
          <p:nvPr/>
        </p:nvPicPr>
        <p:blipFill>
          <a:blip r:embed="rId2"/>
          <a:stretch>
            <a:fillRect/>
          </a:stretch>
        </p:blipFill>
        <p:spPr>
          <a:xfrm>
            <a:off x="1420442" y="3333105"/>
            <a:ext cx="3054844" cy="2278993"/>
          </a:xfrm>
          <a:prstGeom prst="rect">
            <a:avLst/>
          </a:prstGeom>
          <a:ln>
            <a:noFill/>
          </a:ln>
        </p:spPr>
      </p:pic>
      <p:pic>
        <p:nvPicPr>
          <p:cNvPr id="8" name="Изображение 218"/>
          <p:cNvPicPr/>
          <p:nvPr/>
        </p:nvPicPr>
        <p:blipFill>
          <a:blip r:embed="rId3"/>
          <a:stretch>
            <a:fillRect/>
          </a:stretch>
        </p:blipFill>
        <p:spPr>
          <a:xfrm>
            <a:off x="7458808" y="3495762"/>
            <a:ext cx="2791995" cy="19536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10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65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ППР</a:t>
            </a:r>
            <a:endParaRPr lang="ru-RU" dirty="0"/>
          </a:p>
        </p:txBody>
      </p:sp>
      <p:sp>
        <p:nvSpPr>
          <p:cNvPr id="5" name="CustomShape 3"/>
          <p:cNvSpPr/>
          <p:nvPr/>
        </p:nvSpPr>
        <p:spPr>
          <a:xfrm>
            <a:off x="5320467" y="2029502"/>
            <a:ext cx="1582354" cy="910681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Есть ли справа стена?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3410556" y="3275660"/>
            <a:ext cx="1150410" cy="50249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Повернуть направо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7" name="CustomShape 5"/>
          <p:cNvSpPr/>
          <p:nvPr/>
        </p:nvSpPr>
        <p:spPr>
          <a:xfrm rot="10800000" flipV="1">
            <a:off x="4060566" y="2513124"/>
            <a:ext cx="1332187" cy="788297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3410556" y="4139547"/>
            <a:ext cx="1150410" cy="50249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Вперед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9" name="CustomShape 7"/>
          <p:cNvSpPr/>
          <p:nvPr/>
        </p:nvSpPr>
        <p:spPr>
          <a:xfrm>
            <a:off x="3986481" y="3779595"/>
            <a:ext cx="360" cy="3585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" name="CustomShape 8"/>
          <p:cNvSpPr/>
          <p:nvPr/>
        </p:nvSpPr>
        <p:spPr>
          <a:xfrm>
            <a:off x="5392457" y="1283679"/>
            <a:ext cx="1438373" cy="417546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Начало</a:t>
            </a:r>
            <a:endParaRPr lang="ru-RU" spc="-1">
              <a:latin typeface="Arial" panose="020B0604020202020204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6112364" y="1702665"/>
            <a:ext cx="360" cy="3253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" name="CustomShape 10"/>
          <p:cNvSpPr/>
          <p:nvPr/>
        </p:nvSpPr>
        <p:spPr>
          <a:xfrm>
            <a:off x="7352042" y="3018654"/>
            <a:ext cx="1582354" cy="910681"/>
          </a:xfrm>
          <a:prstGeom prst="diamond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Есть ли впереди стена?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13" name="CustomShape 11"/>
          <p:cNvSpPr/>
          <p:nvPr/>
        </p:nvSpPr>
        <p:spPr>
          <a:xfrm>
            <a:off x="6904261" y="2485563"/>
            <a:ext cx="1238239" cy="531651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" name="CustomShape 12"/>
          <p:cNvSpPr/>
          <p:nvPr/>
        </p:nvSpPr>
        <p:spPr>
          <a:xfrm>
            <a:off x="6362891" y="4139907"/>
            <a:ext cx="1150410" cy="50249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Вперед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15" name="CustomShape 13"/>
          <p:cNvSpPr/>
          <p:nvPr/>
        </p:nvSpPr>
        <p:spPr>
          <a:xfrm>
            <a:off x="8811293" y="4139907"/>
            <a:ext cx="1150410" cy="50249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Повернуть налево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16" name="CustomShape 14"/>
          <p:cNvSpPr/>
          <p:nvPr/>
        </p:nvSpPr>
        <p:spPr>
          <a:xfrm rot="10800000" flipV="1">
            <a:off x="6902851" y="3474514"/>
            <a:ext cx="422225" cy="683191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" name="CustomShape 15"/>
          <p:cNvSpPr/>
          <p:nvPr/>
        </p:nvSpPr>
        <p:spPr>
          <a:xfrm>
            <a:off x="8936556" y="3474714"/>
            <a:ext cx="449222" cy="663754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8" name="CustomShape 16"/>
          <p:cNvSpPr/>
          <p:nvPr/>
        </p:nvSpPr>
        <p:spPr>
          <a:xfrm>
            <a:off x="5678980" y="5543365"/>
            <a:ext cx="961075" cy="430504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89988" tIns="44994" rIns="89988" bIns="44994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ожидание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19" name="CustomShape 17"/>
          <p:cNvSpPr/>
          <p:nvPr/>
        </p:nvSpPr>
        <p:spPr>
          <a:xfrm rot="16200000" flipH="1">
            <a:off x="4274443" y="4355159"/>
            <a:ext cx="1114415" cy="169070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" name="CustomShape 18"/>
          <p:cNvSpPr/>
          <p:nvPr/>
        </p:nvSpPr>
        <p:spPr>
          <a:xfrm rot="5400000">
            <a:off x="8587402" y="4274170"/>
            <a:ext cx="430144" cy="1169128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" name="CustomShape 19"/>
          <p:cNvSpPr/>
          <p:nvPr/>
        </p:nvSpPr>
        <p:spPr>
          <a:xfrm rot="16200000" flipH="1">
            <a:off x="7325406" y="4256892"/>
            <a:ext cx="430144" cy="1203683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" name="CustomShape 20"/>
          <p:cNvSpPr/>
          <p:nvPr/>
        </p:nvSpPr>
        <p:spPr>
          <a:xfrm rot="5400000">
            <a:off x="7088197" y="4666159"/>
            <a:ext cx="646476" cy="1537000"/>
          </a:xfrm>
          <a:prstGeom prst="bentConnector2">
            <a:avLst/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" name="CustomShape 21"/>
          <p:cNvSpPr/>
          <p:nvPr/>
        </p:nvSpPr>
        <p:spPr>
          <a:xfrm>
            <a:off x="6935937" y="3250464"/>
            <a:ext cx="421769" cy="27550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>
                <a:latin typeface="Arial" panose="020B0604020202020204"/>
                <a:ea typeface="Arial" panose="020B0604020202020204"/>
              </a:rPr>
              <a:t>нет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24" name="CustomShape 22"/>
          <p:cNvSpPr/>
          <p:nvPr/>
        </p:nvSpPr>
        <p:spPr>
          <a:xfrm>
            <a:off x="4742382" y="2231436"/>
            <a:ext cx="421769" cy="27550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>
                <a:latin typeface="Arial" panose="020B0604020202020204"/>
                <a:ea typeface="Arial" panose="020B0604020202020204"/>
              </a:rPr>
              <a:t>нет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25" name="CustomShape 23"/>
          <p:cNvSpPr/>
          <p:nvPr/>
        </p:nvSpPr>
        <p:spPr>
          <a:xfrm>
            <a:off x="7070919" y="2240435"/>
            <a:ext cx="356183" cy="27550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>
                <a:latin typeface="Arial" panose="020B0604020202020204"/>
                <a:ea typeface="Arial" panose="020B0604020202020204"/>
              </a:rPr>
              <a:t>да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26" name="CustomShape 24"/>
          <p:cNvSpPr/>
          <p:nvPr/>
        </p:nvSpPr>
        <p:spPr>
          <a:xfrm>
            <a:off x="9026905" y="3239665"/>
            <a:ext cx="356183" cy="27550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>
                <a:latin typeface="Arial" panose="020B0604020202020204"/>
                <a:ea typeface="Arial" panose="020B0604020202020204"/>
              </a:rPr>
              <a:t>да</a:t>
            </a:r>
            <a:endParaRPr lang="ru-RU" sz="1200" spc="-1">
              <a:latin typeface="Arial" panose="020B0604020202020204"/>
            </a:endParaRPr>
          </a:p>
        </p:txBody>
      </p:sp>
      <p:sp>
        <p:nvSpPr>
          <p:cNvPr id="27" name="CustomShape 25"/>
          <p:cNvSpPr/>
          <p:nvPr/>
        </p:nvSpPr>
        <p:spPr>
          <a:xfrm rot="5400000" flipH="1">
            <a:off x="4161778" y="3979728"/>
            <a:ext cx="3944366" cy="46434"/>
          </a:xfrm>
          <a:prstGeom prst="bentConnector5">
            <a:avLst>
              <a:gd name="adj1" fmla="val -5793"/>
              <a:gd name="adj2" fmla="val 6549519"/>
              <a:gd name="adj3" fmla="val 104634"/>
            </a:avLst>
          </a:prstGeom>
          <a:noFill/>
          <a:ln>
            <a:solidFill>
              <a:srgbClr val="002060"/>
            </a:solidFill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67802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66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ППР</a:t>
            </a:r>
            <a:endParaRPr lang="ru-RU" dirty="0"/>
          </a:p>
        </p:txBody>
      </p:sp>
      <p:pic>
        <p:nvPicPr>
          <p:cNvPr id="5" name="Picture 2"/>
          <p:cNvPicPr/>
          <p:nvPr/>
        </p:nvPicPr>
        <p:blipFill>
          <a:blip r:embed="rId2"/>
          <a:srcRect l="1080" r="868"/>
          <a:stretch>
            <a:fillRect/>
          </a:stretch>
        </p:blipFill>
        <p:spPr>
          <a:xfrm>
            <a:off x="905642" y="1938434"/>
            <a:ext cx="6149079" cy="4164298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38125" y="1250939"/>
            <a:ext cx="5596614" cy="46019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 panose="020F0502020204030204"/>
                <a:ea typeface="Arial" panose="020B0604020202020204"/>
              </a:rPr>
              <a:t>Датчик А1 смотрит направо, А2 </a:t>
            </a:r>
            <a:r>
              <a:rPr lang="ru-RU" sz="2400" spc="-1" dirty="0" smtClean="0">
                <a:latin typeface="Calibri" panose="020F0502020204030204"/>
                <a:ea typeface="Arial" panose="020B0604020202020204"/>
              </a:rPr>
              <a:t>— прямо.</a:t>
            </a:r>
            <a:endParaRPr lang="ru-RU" sz="2400" spc="-1" dirty="0">
              <a:latin typeface="Arial" panose="020B0604020202020204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7454989" y="3110441"/>
            <a:ext cx="3896493" cy="1267755"/>
            <a:chOff x="7455960" y="3110400"/>
            <a:chExt cx="3897000" cy="1267920"/>
          </a:xfrm>
        </p:grpSpPr>
        <p:sp>
          <p:nvSpPr>
            <p:cNvPr id="8" name="CustomShape 5"/>
            <p:cNvSpPr/>
            <p:nvPr/>
          </p:nvSpPr>
          <p:spPr>
            <a:xfrm>
              <a:off x="7455960" y="3110400"/>
              <a:ext cx="389700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CustomShape 6"/>
            <p:cNvSpPr/>
            <p:nvPr/>
          </p:nvSpPr>
          <p:spPr>
            <a:xfrm>
              <a:off x="7647120" y="3110400"/>
              <a:ext cx="3705840" cy="1259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46" tIns="106546" rIns="106546" bIns="106546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30"/>
                </a:spcAft>
              </a:pPr>
              <a:r>
                <a:rPr lang="ru-RU" sz="1800" spc="-1">
                  <a:latin typeface="Calibri" panose="020F0502020204030204"/>
                  <a:ea typeface="Arial" panose="020B0604020202020204"/>
                </a:rPr>
                <a:t>Связующим блоком «условия» служит «нулевой таймер».</a:t>
              </a:r>
              <a:br>
                <a:rPr lang="ru-RU" sz="1800" spc="-1">
                  <a:latin typeface="Calibri" panose="020F0502020204030204"/>
                  <a:ea typeface="Arial" panose="020B0604020202020204"/>
                </a:rPr>
              </a:br>
              <a:r>
                <a:rPr lang="ru-RU" sz="1800" spc="-1">
                  <a:latin typeface="Calibri" panose="020F0502020204030204"/>
                  <a:ea typeface="Arial" panose="020B0604020202020204"/>
                </a:rPr>
                <a:t>Следует останавливать моторы в конце каждой подпрограммы.</a:t>
              </a:r>
              <a:endParaRPr lang="ru-RU" sz="1800" spc="-1"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477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67</a:t>
            </a:fld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подпрограмм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31316" y="1349191"/>
            <a:ext cx="2740323" cy="500550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68365" y="3429000"/>
            <a:ext cx="1855270" cy="2743157"/>
          </a:xfrm>
          <a:prstGeom prst="rect">
            <a:avLst/>
          </a:prstGeom>
          <a:ln>
            <a:noFill/>
          </a:ln>
        </p:spPr>
      </p:pic>
      <p:grpSp>
        <p:nvGrpSpPr>
          <p:cNvPr id="7" name="Group 3"/>
          <p:cNvGrpSpPr/>
          <p:nvPr/>
        </p:nvGrpSpPr>
        <p:grpSpPr>
          <a:xfrm>
            <a:off x="1515402" y="4012484"/>
            <a:ext cx="2737084" cy="1267755"/>
            <a:chOff x="1515600" y="4012560"/>
            <a:chExt cx="2737440" cy="1267920"/>
          </a:xfrm>
        </p:grpSpPr>
        <p:sp>
          <p:nvSpPr>
            <p:cNvPr id="8" name="CustomShape 4"/>
            <p:cNvSpPr/>
            <p:nvPr/>
          </p:nvSpPr>
          <p:spPr>
            <a:xfrm>
              <a:off x="1515600" y="4012560"/>
              <a:ext cx="2642040" cy="1267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CustomShape 5"/>
            <p:cNvSpPr/>
            <p:nvPr/>
          </p:nvSpPr>
          <p:spPr>
            <a:xfrm>
              <a:off x="1753920" y="4438440"/>
              <a:ext cx="2499120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106546" tIns="106546" rIns="106546" bIns="106546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spc="-1" dirty="0">
                  <a:latin typeface="Calibri" panose="020F0502020204030204"/>
                  <a:ea typeface="Arial" panose="020B0604020202020204"/>
                </a:rPr>
                <a:t>Типы параметров:</a:t>
              </a:r>
              <a:br>
                <a:rPr lang="ru-RU" sz="1800" spc="-1" dirty="0">
                  <a:latin typeface="Calibri" panose="020F0502020204030204"/>
                  <a:ea typeface="Arial" panose="020B0604020202020204"/>
                </a:rPr>
              </a:br>
              <a:r>
                <a:rPr lang="ru-RU" sz="1800" b="1" spc="-1" dirty="0" err="1">
                  <a:latin typeface="Calibri" panose="020F0502020204030204"/>
                  <a:ea typeface="Arial" panose="020B0604020202020204"/>
                </a:rPr>
                <a:t>int</a:t>
              </a:r>
              <a:r>
                <a:rPr lang="ru-RU" sz="1800" spc="-1" dirty="0">
                  <a:latin typeface="Calibri" panose="020F0502020204030204"/>
                  <a:ea typeface="Arial" panose="020B0604020202020204"/>
                </a:rPr>
                <a:t> – целый;</a:t>
              </a:r>
              <a:endParaRPr lang="ru-RU" sz="1800" spc="-1" dirty="0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800" b="1" spc="-1" dirty="0" err="1">
                  <a:latin typeface="Calibri" panose="020F0502020204030204"/>
                  <a:ea typeface="Arial" panose="020B0604020202020204"/>
                </a:rPr>
                <a:t>bool</a:t>
              </a:r>
              <a:r>
                <a:rPr lang="ru-RU" sz="1800" spc="-1" dirty="0">
                  <a:latin typeface="Calibri" panose="020F0502020204030204"/>
                  <a:ea typeface="Arial" panose="020B0604020202020204"/>
                </a:rPr>
                <a:t> – булевский;</a:t>
              </a:r>
              <a:endParaRPr lang="ru-RU" sz="1800" spc="-1" dirty="0">
                <a:latin typeface="Arial" panose="020B0604020202020204"/>
              </a:endParaRPr>
            </a:p>
            <a:p>
              <a:pPr>
                <a:lnSpc>
                  <a:spcPct val="100000"/>
                </a:lnSpc>
              </a:pPr>
              <a:r>
                <a:rPr lang="ru-RU" sz="1800" b="1" spc="-1" dirty="0" err="1">
                  <a:latin typeface="Calibri" panose="020F0502020204030204"/>
                  <a:ea typeface="Arial" panose="020B0604020202020204"/>
                </a:rPr>
                <a:t>string</a:t>
              </a:r>
              <a:r>
                <a:rPr lang="ru-RU" sz="1800" spc="-1" dirty="0">
                  <a:latin typeface="Calibri" panose="020F0502020204030204"/>
                  <a:ea typeface="Arial" panose="020B0604020202020204"/>
                </a:rPr>
                <a:t> – строка.</a:t>
              </a:r>
              <a:endParaRPr lang="ru-RU" sz="1800" spc="-1" dirty="0">
                <a:latin typeface="Arial" panose="020B0604020202020204"/>
              </a:endParaRPr>
            </a:p>
            <a:p>
              <a:pPr>
                <a:lnSpc>
                  <a:spcPct val="90000"/>
                </a:lnSpc>
                <a:spcAft>
                  <a:spcPts val="630"/>
                </a:spcAft>
              </a:pPr>
              <a:endParaRPr lang="ru-RU" sz="1800" spc="-1" dirty="0">
                <a:latin typeface="Arial" panose="020B0604020202020204"/>
              </a:endParaRPr>
            </a:p>
          </p:txBody>
        </p:sp>
      </p:grpSp>
      <p:sp>
        <p:nvSpPr>
          <p:cNvPr id="10" name="CustomShape 6"/>
          <p:cNvSpPr/>
          <p:nvPr/>
        </p:nvSpPr>
        <p:spPr>
          <a:xfrm>
            <a:off x="837971" y="1347031"/>
            <a:ext cx="7113034" cy="1937286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marL="571443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Задайте в подпрограмме «Вперед» параметры пути - </a:t>
            </a:r>
            <a:r>
              <a:rPr lang="ru-RU" sz="2400" b="1" spc="-1"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spc="-1">
                <a:latin typeface="Calibri" panose="020F0502020204030204"/>
                <a:ea typeface="Arial" panose="020B0604020202020204"/>
              </a:rPr>
              <a:t> и скорости перемещения - </a:t>
            </a:r>
            <a:r>
              <a:rPr lang="ru-RU" sz="2400" b="1" spc="-1"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spc="-1">
                <a:latin typeface="Calibri" panose="020F0502020204030204"/>
                <a:ea typeface="Arial" panose="020B0604020202020204"/>
              </a:rPr>
              <a:t>.</a:t>
            </a:r>
            <a:endParaRPr lang="ru-RU" sz="2400" spc="-1">
              <a:latin typeface="Arial" panose="020B0604020202020204"/>
            </a:endParaRPr>
          </a:p>
          <a:p>
            <a:pPr marL="571443" indent="-455884">
              <a:buFont typeface="Arial" panose="020B0604020202020204"/>
              <a:buAutoNum type="arabicPeriod"/>
            </a:pPr>
            <a:r>
              <a:rPr lang="ru-RU" sz="2400" spc="-1">
                <a:latin typeface="Calibri" panose="020F0502020204030204"/>
                <a:ea typeface="Arial" panose="020B0604020202020204"/>
              </a:rPr>
              <a:t>Теперь каждый раз при использовании подпрограммы «Вперед» мы можем передавать разные значения в аргументах </a:t>
            </a:r>
            <a:r>
              <a:rPr lang="ru-RU" sz="2400" b="1" spc="-1">
                <a:latin typeface="Calibri" panose="020F0502020204030204"/>
                <a:ea typeface="Arial" panose="020B0604020202020204"/>
              </a:rPr>
              <a:t>s</a:t>
            </a:r>
            <a:r>
              <a:rPr lang="ru-RU" sz="2400" spc="-1">
                <a:latin typeface="Calibri" panose="020F0502020204030204"/>
                <a:ea typeface="Arial" panose="020B0604020202020204"/>
              </a:rPr>
              <a:t> и </a:t>
            </a:r>
            <a:r>
              <a:rPr lang="ru-RU" sz="2400" b="1" spc="-1">
                <a:latin typeface="Calibri" panose="020F0502020204030204"/>
                <a:ea typeface="Arial" panose="020B0604020202020204"/>
              </a:rPr>
              <a:t>v</a:t>
            </a:r>
            <a:r>
              <a:rPr lang="ru-RU" sz="2400" spc="-1">
                <a:latin typeface="Calibri" panose="020F0502020204030204"/>
                <a:ea typeface="Arial" panose="020B0604020202020204"/>
              </a:rPr>
              <a:t>.</a:t>
            </a:r>
            <a:endParaRPr lang="ru-RU" sz="2400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9086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68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B7293-80F6-4E5F-8446-D318C030A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Панель «Интерпретатор»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F8A1A9-153B-463A-A662-937569C7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7" y="1604869"/>
            <a:ext cx="4942032" cy="41362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C8860C-4A1F-4CDF-B890-BB28F4F94ADB}"/>
              </a:ext>
            </a:extLst>
          </p:cNvPr>
          <p:cNvSpPr/>
          <p:nvPr/>
        </p:nvSpPr>
        <p:spPr>
          <a:xfrm>
            <a:off x="6155214" y="2772460"/>
            <a:ext cx="4593300" cy="121294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91165366-96FE-4A15-BC3E-A2EA390B9EC0}"/>
              </a:ext>
            </a:extLst>
          </p:cNvPr>
          <p:cNvSpPr txBox="1"/>
          <p:nvPr/>
        </p:nvSpPr>
        <p:spPr>
          <a:xfrm>
            <a:off x="6251931" y="2903866"/>
            <a:ext cx="4556967" cy="97533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0" i="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кнопка на панели </a:t>
            </a:r>
            <a:r>
              <a:rPr lang="ru-RU" sz="2400" b="1" i="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серая</a:t>
            </a:r>
            <a:r>
              <a:rPr lang="ru-RU" sz="2400" b="0" i="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значит она недоступна в данном режиме.</a:t>
            </a:r>
            <a:endParaRPr lang="ru-RU" sz="2400" b="0" i="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5" descr="C:\TRIK\TRIK Studio lessons\srceen_TS\2D button_rc2.png">
            <a:extLst>
              <a:ext uri="{FF2B5EF4-FFF2-40B4-BE49-F238E27FC236}">
                <a16:creationId xmlns:a16="http://schemas.microsoft.com/office/drawing/2014/main" id="{4E236C89-3761-4B85-A73D-E6503E1F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4" y="1784040"/>
            <a:ext cx="1885950" cy="390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934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B7293-80F6-4E5F-8446-D318C030A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</a:t>
            </a:r>
            <a:r>
              <a:rPr lang="ru-RU" dirty="0"/>
              <a:t>, мир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43585A92-1BD5-4E87-8E18-11FB14B1C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24" y="2729692"/>
            <a:ext cx="6063007" cy="30068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Напишем первую программу и проверим её работоспособность в 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модели.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будет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«Привет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мир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!»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4675F-4469-4D75-9ACA-5C32C1112D82}"/>
              </a:ext>
            </a:extLst>
          </p:cNvPr>
          <p:cNvSpPr txBox="1"/>
          <p:nvPr/>
        </p:nvSpPr>
        <p:spPr>
          <a:xfrm>
            <a:off x="838125" y="1481544"/>
            <a:ext cx="844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Задача 3.1.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Вывести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экран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робота «Привет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мир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!»</a:t>
            </a:r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0" y="2997114"/>
            <a:ext cx="4359215" cy="2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B7293-80F6-4E5F-8446-D318C030A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</a:t>
            </a:r>
            <a:r>
              <a:rPr lang="ru-RU" dirty="0"/>
              <a:t>, мир</a:t>
            </a:r>
            <a:r>
              <a:rPr lang="ru-RU" dirty="0" smtClean="0"/>
              <a:t>! Блок-схема</a:t>
            </a:r>
            <a:endParaRPr lang="ru-RU" dirty="0"/>
          </a:p>
        </p:txBody>
      </p:sp>
      <p:sp>
        <p:nvSpPr>
          <p:cNvPr id="14" name="Овал 4">
            <a:extLst>
              <a:ext uri="{FF2B5EF4-FFF2-40B4-BE49-F238E27FC236}">
                <a16:creationId xmlns:a16="http://schemas.microsoft.com/office/drawing/2014/main" id="{5D70FF3D-D8AE-4310-AEDE-773140FD0FBB}"/>
              </a:ext>
            </a:extLst>
          </p:cNvPr>
          <p:cNvSpPr/>
          <p:nvPr/>
        </p:nvSpPr>
        <p:spPr>
          <a:xfrm>
            <a:off x="4922579" y="1534271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9B04F2DA-35B0-4787-9C37-573D8E6AD134}"/>
              </a:ext>
            </a:extLst>
          </p:cNvPr>
          <p:cNvSpPr/>
          <p:nvPr/>
        </p:nvSpPr>
        <p:spPr>
          <a:xfrm>
            <a:off x="4686207" y="2623076"/>
            <a:ext cx="2328413" cy="8818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Вывод текста на экран</a:t>
            </a:r>
          </a:p>
        </p:txBody>
      </p:sp>
      <p:sp>
        <p:nvSpPr>
          <p:cNvPr id="17" name="Овал 7">
            <a:extLst>
              <a:ext uri="{FF2B5EF4-FFF2-40B4-BE49-F238E27FC236}">
                <a16:creationId xmlns:a16="http://schemas.microsoft.com/office/drawing/2014/main" id="{4DE08D19-9B97-4297-A404-9C4680C3AA34}"/>
              </a:ext>
            </a:extLst>
          </p:cNvPr>
          <p:cNvSpPr/>
          <p:nvPr/>
        </p:nvSpPr>
        <p:spPr>
          <a:xfrm>
            <a:off x="4922579" y="5380344"/>
            <a:ext cx="1855666" cy="5855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Конец</a:t>
            </a:r>
          </a:p>
        </p:txBody>
      </p:sp>
      <p:cxnSp>
        <p:nvCxnSpPr>
          <p:cNvPr id="18" name="Прямая со стрелкой 8">
            <a:extLst>
              <a:ext uri="{FF2B5EF4-FFF2-40B4-BE49-F238E27FC236}">
                <a16:creationId xmlns:a16="http://schemas.microsoft.com/office/drawing/2014/main" id="{168566FB-F3DE-473A-8731-E2D42A9DF0F4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6069895" y="4173165"/>
            <a:ext cx="0" cy="2509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9">
            <a:extLst>
              <a:ext uri="{FF2B5EF4-FFF2-40B4-BE49-F238E27FC236}">
                <a16:creationId xmlns:a16="http://schemas.microsoft.com/office/drawing/2014/main" id="{FC8205D9-DD83-4382-AE10-0FA014CA9973}"/>
              </a:ext>
            </a:extLst>
          </p:cNvPr>
          <p:cNvSpPr/>
          <p:nvPr/>
        </p:nvSpPr>
        <p:spPr>
          <a:xfrm>
            <a:off x="4686206" y="4000567"/>
            <a:ext cx="2328413" cy="8865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Задержка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5810291" y="2127395"/>
            <a:ext cx="45719" cy="4741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Down Arrow 23"/>
          <p:cNvSpPr/>
          <p:nvPr/>
        </p:nvSpPr>
        <p:spPr>
          <a:xfrm flipH="1">
            <a:off x="5837572" y="4899148"/>
            <a:ext cx="45719" cy="481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Down Arrow 24"/>
          <p:cNvSpPr/>
          <p:nvPr/>
        </p:nvSpPr>
        <p:spPr>
          <a:xfrm flipH="1">
            <a:off x="5823494" y="3526382"/>
            <a:ext cx="45719" cy="46219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1065</TotalTime>
  <Words>2208</Words>
  <Application>Microsoft Office PowerPoint</Application>
  <PresentationFormat>Widescreen</PresentationFormat>
  <Paragraphs>430</Paragraphs>
  <Slides>68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DejaVu Sans</vt:lpstr>
      <vt:lpstr>montserrat</vt:lpstr>
      <vt:lpstr>montserrat</vt:lpstr>
      <vt:lpstr>Times New Roman</vt:lpstr>
      <vt:lpstr>Trebuchet MS</vt:lpstr>
      <vt:lpstr>Verdana</vt:lpstr>
      <vt:lpstr>TRIKtheme2019</vt:lpstr>
      <vt:lpstr>Программирование в TRIK Studio</vt:lpstr>
      <vt:lpstr>TRIK Studio</vt:lpstr>
      <vt:lpstr>Главное окно</vt:lpstr>
      <vt:lpstr>Интерфейс</vt:lpstr>
      <vt:lpstr>Интерфейс. Режимы</vt:lpstr>
      <vt:lpstr>Режим отладки</vt:lpstr>
      <vt:lpstr>Панель «Интерпретатор»</vt:lpstr>
      <vt:lpstr>Привет, мир!</vt:lpstr>
      <vt:lpstr>Привет, мир! Блок-схема</vt:lpstr>
      <vt:lpstr>Привет, мир!</vt:lpstr>
      <vt:lpstr>Привет, мир!</vt:lpstr>
      <vt:lpstr>Привет, мир!</vt:lpstr>
      <vt:lpstr>Привет, мир!</vt:lpstr>
      <vt:lpstr>Подключение к компьютеру</vt:lpstr>
      <vt:lpstr>Загрузка на робота</vt:lpstr>
      <vt:lpstr>PowerPoint Presentation</vt:lpstr>
      <vt:lpstr>Алгоритмические структуры</vt:lpstr>
      <vt:lpstr>Следование</vt:lpstr>
      <vt:lpstr>Следование. Задача</vt:lpstr>
      <vt:lpstr>Ветвление</vt:lpstr>
      <vt:lpstr>Ветвление. Условный оператор</vt:lpstr>
      <vt:lpstr>PowerPoint Presentation</vt:lpstr>
      <vt:lpstr>PowerPoint Presentation</vt:lpstr>
      <vt:lpstr>PowerPoint Presentation</vt:lpstr>
      <vt:lpstr>Подключение устройств</vt:lpstr>
      <vt:lpstr>Подключение устройств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Подпрограмма (функция)</vt:lpstr>
      <vt:lpstr>Лабиринт</vt:lpstr>
      <vt:lpstr>Лабиринт</vt:lpstr>
      <vt:lpstr>Лабиринт</vt:lpstr>
      <vt:lpstr>Принцип решения задачи</vt:lpstr>
      <vt:lpstr>Принцип решения задачи</vt:lpstr>
      <vt:lpstr>Принцип решения задачи</vt:lpstr>
      <vt:lpstr>Лабиринт</vt:lpstr>
      <vt:lpstr>Лабиринт</vt:lpstr>
      <vt:lpstr>Лабиринт</vt:lpstr>
      <vt:lpstr>Подпрограмма «Направо»</vt:lpstr>
      <vt:lpstr>Лабиринт</vt:lpstr>
      <vt:lpstr>Правило правой руки (ППР)</vt:lpstr>
      <vt:lpstr>Правило правой руки</vt:lpstr>
      <vt:lpstr>Правило правой руки</vt:lpstr>
      <vt:lpstr>Правило правой руки</vt:lpstr>
      <vt:lpstr>Алгоритм ППР</vt:lpstr>
      <vt:lpstr>Алгоритм ППР</vt:lpstr>
      <vt:lpstr>Свойства подпрограмм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TRIK Studio</dc:title>
  <dc:creator>Анастасия Мерецкая</dc:creator>
  <cp:lastModifiedBy>A SHIROKOLOBOV</cp:lastModifiedBy>
  <cp:revision>65</cp:revision>
  <dcterms:created xsi:type="dcterms:W3CDTF">2019-08-13T14:16:56Z</dcterms:created>
  <dcterms:modified xsi:type="dcterms:W3CDTF">2020-11-13T11:25:33Z</dcterms:modified>
</cp:coreProperties>
</file>