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48" r:id="rId1"/>
  </p:sldMasterIdLst>
  <p:notesMasterIdLst>
    <p:notesMasterId r:id="rId46"/>
  </p:notesMasterIdLst>
  <p:sldIdLst>
    <p:sldId id="305" r:id="rId2"/>
    <p:sldId id="257" r:id="rId3"/>
    <p:sldId id="315" r:id="rId4"/>
    <p:sldId id="277" r:id="rId5"/>
    <p:sldId id="308" r:id="rId6"/>
    <p:sldId id="309" r:id="rId7"/>
    <p:sldId id="281" r:id="rId8"/>
    <p:sldId id="298" r:id="rId9"/>
    <p:sldId id="290" r:id="rId10"/>
    <p:sldId id="310" r:id="rId11"/>
    <p:sldId id="311" r:id="rId12"/>
    <p:sldId id="313" r:id="rId13"/>
    <p:sldId id="314" r:id="rId14"/>
    <p:sldId id="312" r:id="rId15"/>
    <p:sldId id="301" r:id="rId16"/>
    <p:sldId id="300" r:id="rId17"/>
    <p:sldId id="278" r:id="rId18"/>
    <p:sldId id="316" r:id="rId19"/>
    <p:sldId id="317" r:id="rId20"/>
    <p:sldId id="320" r:id="rId21"/>
    <p:sldId id="321" r:id="rId22"/>
    <p:sldId id="322" r:id="rId23"/>
    <p:sldId id="330" r:id="rId24"/>
    <p:sldId id="333" r:id="rId25"/>
    <p:sldId id="318" r:id="rId26"/>
    <p:sldId id="319" r:id="rId27"/>
    <p:sldId id="325" r:id="rId28"/>
    <p:sldId id="326" r:id="rId29"/>
    <p:sldId id="332" r:id="rId30"/>
    <p:sldId id="331" r:id="rId31"/>
    <p:sldId id="328" r:id="rId32"/>
    <p:sldId id="336" r:id="rId33"/>
    <p:sldId id="329" r:id="rId34"/>
    <p:sldId id="337" r:id="rId35"/>
    <p:sldId id="324" r:id="rId36"/>
    <p:sldId id="334" r:id="rId37"/>
    <p:sldId id="338" r:id="rId38"/>
    <p:sldId id="339" r:id="rId39"/>
    <p:sldId id="340" r:id="rId40"/>
    <p:sldId id="341" r:id="rId41"/>
    <p:sldId id="342" r:id="rId42"/>
    <p:sldId id="343" r:id="rId43"/>
    <p:sldId id="335" r:id="rId44"/>
    <p:sldId id="266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3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43C004"/>
    <a:srgbClr val="3BA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95" autoAdjust="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161C5-A48E-4B82-BD75-15EF19DD4624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14B90-665D-4802-9D06-7ED8C16A5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3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44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77092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ru-RU" sz="3600" b="1">
                <a:solidFill>
                  <a:srgbClr val="99CC00"/>
                </a:solidFill>
                <a:latin typeface="Verdana"/>
                <a:ea typeface="Verdana"/>
                <a:sym typeface="Verdana"/>
              </a:rPr>
              <a:t>Образец заголовка</a:t>
            </a:r>
            <a:endParaRPr lang="ru-RU"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786004" y="1648440"/>
            <a:ext cx="60329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lang="ru-RU" sz="3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 txBox="1"/>
          <p:nvPr/>
        </p:nvSpPr>
        <p:spPr>
          <a:xfrm flipH="1">
            <a:off x="838125" y="322646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rPr>
              <a:t>Информация и контакты</a:t>
            </a:r>
            <a:endParaRPr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126" y="5054082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7484958" y="5026123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14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</a:t>
            </a:r>
            <a:r>
              <a:rPr lang="ru-RU" sz="1200" b="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 </a:t>
            </a:r>
            <a:r>
              <a:rPr lang="ru-RU" sz="1200" b="0" i="0" u="sng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Commons</a:t>
            </a:r>
            <a:r>
              <a:rPr lang="ru-RU" sz="1200" b="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 BY-NC-SA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2020</a:t>
            </a: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Сборка стенда</a:t>
            </a:r>
            <a:br>
              <a:rPr lang="ru-RU" dirty="0" smtClean="0"/>
            </a:br>
            <a:r>
              <a:rPr lang="ru-RU" dirty="0" smtClean="0"/>
              <a:t>«Электротехника»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38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10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Шины и заземление </a:t>
            </a:r>
            <a:endParaRPr lang="ru-RU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4201BE-2433-41A5-BC9F-7990C32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B606B4-B04C-4290-B943-8C3806BB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9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5" y="1278834"/>
            <a:ext cx="1051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Для подсоединения нескольких электрических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цепей в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электротехнике используются проводники с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низким сопротивлением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, называемые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распределительными шинами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4" y="2617263"/>
            <a:ext cx="1051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 стенде представлены две шины, закрепляемые на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DIN-рейке. Одна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из них называется положительной и подключается к «+»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аккумуляторной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батареи, другая — отрицательной и подключается к «-».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51" y="3817592"/>
            <a:ext cx="2281456" cy="22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94" y="3910752"/>
            <a:ext cx="2371346" cy="23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11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4201BE-2433-41A5-BC9F-7990C32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B606B4-B04C-4290-B943-8C3806BB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9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5" y="1278834"/>
            <a:ext cx="1051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Установите на одну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DIN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-рейку последовательно: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Распределительный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блок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Автоматический выключатель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Шину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Винт (заземление)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8" y="1946492"/>
            <a:ext cx="3706369" cy="3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4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12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Вольтметр, амперметр, шунт</a:t>
            </a:r>
            <a:endParaRPr lang="ru-RU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4201BE-2433-41A5-BC9F-7990C32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B606B4-B04C-4290-B943-8C3806BB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9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5" y="1278834"/>
            <a:ext cx="1051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Вывод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показаний значения силы тока и напряжения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электрической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цепи реализован на стенде при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помощи модуля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цифрового вольтметра-амперметра и шунта.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32" y="3292582"/>
            <a:ext cx="3162993" cy="2250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76" y="3343496"/>
            <a:ext cx="3615003" cy="19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Монтаж вольтметра</a:t>
            </a:r>
            <a:endParaRPr lang="ru-RU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4201BE-2433-41A5-BC9F-7990C32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B606B4-B04C-4290-B943-8C3806BB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9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4" y="2869981"/>
            <a:ext cx="3578043" cy="2779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5" y="1230788"/>
            <a:ext cx="1051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Для крепления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вольтметра-амперметра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потребуется дополнительная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конструкция из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элементов набора, двух винтов М4х8 с гайками и винта М3х6 с</a:t>
            </a:r>
          </a:p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гайкой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14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Монтаж</a:t>
            </a:r>
            <a:endParaRPr lang="ru-RU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4201BE-2433-41A5-BC9F-7990C32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B606B4-B04C-4290-B943-8C3806BB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9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24" y="1637750"/>
            <a:ext cx="7312152" cy="43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Электромагнитное реле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38125" y="1463038"/>
            <a:ext cx="1048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Электромагнитное реле</a:t>
            </a:r>
            <a:r>
              <a:rPr lang="ru-RU" sz="2400" dirty="0">
                <a:latin typeface="Calibri" panose="020F0502020204030204" pitchFamily="34" charset="0"/>
              </a:rPr>
              <a:t> — это устройство для переключения электрических цепей, принцип действия которого основан на свойствах электромагнитного </a:t>
            </a:r>
            <a:r>
              <a:rPr lang="ru-RU" sz="2400" dirty="0" smtClean="0">
                <a:latin typeface="Calibri" panose="020F0502020204030204" pitchFamily="34" charset="0"/>
              </a:rPr>
              <a:t>поля.</a:t>
            </a:r>
            <a:endParaRPr lang="ru-RU" sz="2400" dirty="0">
              <a:latin typeface="Calibri" panose="020F0502020204030204" pitchFamily="34" charset="0"/>
            </a:endParaRPr>
          </a:p>
        </p:txBody>
      </p:sp>
      <p:pic>
        <p:nvPicPr>
          <p:cNvPr id="6" name="image26.jpg" descr="https://www.syl.ru/misc/i/ai/375291/2306048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30927" y="2956198"/>
            <a:ext cx="2113054" cy="2340411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3329722" y="2787090"/>
            <a:ext cx="48175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</a:rPr>
              <a:t>Если </a:t>
            </a:r>
            <a:r>
              <a:rPr lang="ru-RU" sz="2400" dirty="0">
                <a:latin typeface="Calibri" panose="020F0502020204030204" pitchFamily="34" charset="0"/>
              </a:rPr>
              <a:t>на металлический стержень намотать медную проволоку и подключить ее к источнику питания, то у стержня появятся магнитные свойства, которые исчезнут при отключении от источника питания.</a:t>
            </a:r>
          </a:p>
          <a:p>
            <a:pPr algn="just"/>
            <a:endParaRPr lang="ru-RU" sz="2400" dirty="0"/>
          </a:p>
        </p:txBody>
      </p:sp>
      <p:pic>
        <p:nvPicPr>
          <p:cNvPr id="2050" name="image31.png" descr="Чертеж1-Temp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94" y="4034078"/>
            <a:ext cx="23894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28.png" descr="Чертеж1-Temp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67" y="2504283"/>
            <a:ext cx="24035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Электромагнитное реле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7959" r="7511" b="3768"/>
          <a:stretch/>
        </p:blipFill>
        <p:spPr bwMode="auto">
          <a:xfrm>
            <a:off x="6990060" y="3331995"/>
            <a:ext cx="1162594" cy="94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7963" r="7196" b="4770"/>
          <a:stretch/>
        </p:blipFill>
        <p:spPr bwMode="auto">
          <a:xfrm>
            <a:off x="2749221" y="2256790"/>
            <a:ext cx="3095897" cy="283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6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17</a:t>
            </a:fld>
            <a:endParaRPr lang="ru-RU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32E0AD6-EB33-475B-94BB-A62F9A5B5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DEF2489-A367-40D2-889B-A0B8702C90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3E9E478-B52A-4C2C-88B3-C1042A0FD7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100E909-CFB1-40D7-B13C-88DE3B203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54" y="1397945"/>
            <a:ext cx="7982079" cy="467171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Монтаж реле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5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18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Предохранитель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5" y="1245545"/>
            <a:ext cx="76840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Предохранитель (плавкая вставка) предназначен для </a:t>
            </a:r>
            <a:r>
              <a:rPr lang="ru-RU" sz="2400" dirty="0"/>
              <a:t>защиты электрических цепей от действия </a:t>
            </a:r>
            <a:r>
              <a:rPr lang="ru-RU" sz="2400" dirty="0" smtClean="0"/>
              <a:t>электрического </a:t>
            </a:r>
            <a:r>
              <a:rPr lang="ru-RU" sz="2400" dirty="0"/>
              <a:t>тока, значение которого превышает </a:t>
            </a:r>
            <a:r>
              <a:rPr lang="ru-RU" sz="2400" dirty="0" smtClean="0"/>
              <a:t>номинальное</a:t>
            </a:r>
            <a:r>
              <a:rPr lang="ru-RU" sz="2400" dirty="0"/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5" y="3569688"/>
            <a:ext cx="2196740" cy="1537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2" y="2815205"/>
            <a:ext cx="3012426" cy="2812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32" y="2304288"/>
            <a:ext cx="2067068" cy="332300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10369296" y="1920240"/>
            <a:ext cx="1051560" cy="1399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2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19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Розетка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Для крепления розетки потребуется </a:t>
            </a:r>
            <a:r>
              <a:rPr lang="ru-RU" sz="2400" dirty="0"/>
              <a:t>снять внешний корпус и</a:t>
            </a:r>
          </a:p>
          <a:p>
            <a:r>
              <a:rPr lang="ru-RU" sz="2400" dirty="0"/>
              <a:t>закрепить внутреннюю часть на подложке винтами М4х16 и гайками.</a:t>
            </a:r>
          </a:p>
          <a:p>
            <a:r>
              <a:rPr lang="ru-RU" sz="2400" dirty="0"/>
              <a:t>Клеммы розеток — винтовые.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68" y="2621166"/>
            <a:ext cx="3676336" cy="3676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84" y="3081528"/>
            <a:ext cx="3231362" cy="29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48E39-C8F9-4898-B7A1-799C0C4E3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25" y="1114803"/>
            <a:ext cx="10515676" cy="168758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/>
              <a:t>Элементы стенда располагаются на щите из прозрачного монолитного поликарбоната — подложке размером 420х594х4 мм. Для крепления элементов необходимо просверлить отверстия</a:t>
            </a:r>
            <a:r>
              <a:rPr lang="ru-RU" sz="2400" dirty="0" smtClean="0"/>
              <a:t>.</a:t>
            </a:r>
          </a:p>
          <a:p>
            <a:pPr marL="114300" indent="0">
              <a:buNone/>
            </a:pPr>
            <a:r>
              <a:rPr lang="ru-RU" sz="2400" dirty="0" smtClean="0"/>
              <a:t>Для </a:t>
            </a:r>
            <a:r>
              <a:rPr lang="ru-RU" sz="2400" dirty="0"/>
              <a:t>разметки стенда необходимо поместить шаблон на внутреннюю часть подложки и отметить маркером точки для сверления </a:t>
            </a:r>
            <a:r>
              <a:rPr lang="ru-RU" sz="2400" dirty="0" smtClean="0"/>
              <a:t>отверстий.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Trebuchet MS"/>
              </a:rPr>
              <a:t>Разметка подложки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765938" y="3375468"/>
            <a:ext cx="4130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Черные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общие 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всех 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стендов </a:t>
            </a:r>
            <a:r>
              <a:rPr 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элементы.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Красные</a:t>
            </a:r>
            <a:r>
              <a:rPr lang="ru-RU" sz="2400" dirty="0" smtClean="0">
                <a:solidFill>
                  <a:srgbClr val="221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221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элементы стенда «Электротехника</a:t>
            </a:r>
            <a:r>
              <a:rPr 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" y="3188182"/>
            <a:ext cx="4096512" cy="289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80" y="5098879"/>
            <a:ext cx="1714239" cy="8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20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Выключатель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683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крепления выключателя к подложке необходимо снять внешний</a:t>
            </a:r>
          </a:p>
          <a:p>
            <a:r>
              <a:rPr lang="ru-RU" sz="2400" dirty="0"/>
              <a:t>корпус и закрепить внутреннюю часть винтами М4х16 и гайками.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97" y="2150654"/>
            <a:ext cx="4389120" cy="39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21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Вентилятор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Крепеж вентилятора осуществляется винтами М4х16 и </a:t>
            </a:r>
            <a:r>
              <a:rPr lang="ru-RU" sz="2400" dirty="0" smtClean="0"/>
              <a:t>гайками.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33" y="2080258"/>
            <a:ext cx="7010400" cy="39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b="3207"/>
          <a:stretch/>
        </p:blipFill>
        <p:spPr>
          <a:xfrm rot="17319086">
            <a:off x="3903922" y="1711745"/>
            <a:ext cx="4164925" cy="460162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22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Макетная плата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Датчики, входящие в ТРИК «Лабораторию», располагаются </a:t>
            </a:r>
            <a:r>
              <a:rPr lang="ru-RU" sz="2400" dirty="0" smtClean="0"/>
              <a:t>на макетной </a:t>
            </a:r>
            <a:r>
              <a:rPr lang="ru-RU" sz="2400" dirty="0"/>
              <a:t>плате, которая крепится к подложке винтами М3х25 </a:t>
            </a:r>
            <a:r>
              <a:rPr lang="ru-RU" sz="2400" dirty="0" smtClean="0"/>
              <a:t>и гайками</a:t>
            </a:r>
            <a:r>
              <a:rPr lang="ru-RU" sz="2400" dirty="0"/>
              <a:t>. Гайки закручиваются с внешней стороны </a:t>
            </a:r>
            <a:r>
              <a:rPr lang="ru-RU" sz="2400" dirty="0" smtClean="0"/>
              <a:t>подложки.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37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23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Патроны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 </a:t>
            </a:r>
            <a:r>
              <a:rPr lang="ru-RU" sz="2400" dirty="0" smtClean="0"/>
              <a:t>стенд </a:t>
            </a:r>
            <a:r>
              <a:rPr lang="ru-RU" sz="2400" dirty="0"/>
              <a:t>патроны </a:t>
            </a:r>
            <a:r>
              <a:rPr lang="ru-RU" sz="2400" dirty="0" smtClean="0"/>
              <a:t>Е27 крепятся </a:t>
            </a:r>
            <a:r>
              <a:rPr lang="ru-RU" sz="2400" dirty="0"/>
              <a:t>к подложке винтами М4х16 и гайками.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2702327"/>
            <a:ext cx="3057145" cy="3284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52" y="2702327"/>
            <a:ext cx="3212544" cy="32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24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Контроллер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Контроллер ТРИК крепится на винты М4х8 и гайки М4.</a:t>
            </a:r>
            <a:endParaRPr lang="ru-RU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445874"/>
            <a:ext cx="6034913" cy="3731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75" y="2972966"/>
            <a:ext cx="4733124" cy="25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1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25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 без проводки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3" b="18123"/>
          <a:stretch/>
        </p:blipFill>
        <p:spPr>
          <a:xfrm>
            <a:off x="1675433" y="1066118"/>
            <a:ext cx="8776160" cy="50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26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Проводка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Электрические провода обеспечивают </a:t>
            </a:r>
            <a:r>
              <a:rPr lang="ru-RU" sz="2400" dirty="0" smtClean="0"/>
              <a:t>соединение элементов </a:t>
            </a:r>
            <a:r>
              <a:rPr lang="ru-RU" sz="2400" dirty="0"/>
              <a:t>в электрические цепи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Rectangle 6"/>
          <p:cNvSpPr/>
          <p:nvPr/>
        </p:nvSpPr>
        <p:spPr>
          <a:xfrm>
            <a:off x="838123" y="2332995"/>
            <a:ext cx="59192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ТРИК «Лаборатории» для этих целей служат медные одножильные</a:t>
            </a:r>
          </a:p>
          <a:p>
            <a:r>
              <a:rPr lang="ru-RU" sz="2400" dirty="0"/>
              <a:t>провода сечением 1,5 мм. Длина провода зависит от расстояния</a:t>
            </a:r>
          </a:p>
          <a:p>
            <a:r>
              <a:rPr lang="ru-RU" sz="2400" dirty="0"/>
              <a:t>между компонентами стенда.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Для </a:t>
            </a:r>
            <a:r>
              <a:rPr lang="ru-RU" sz="2400" dirty="0"/>
              <a:t>того чтобы смонтированная схема</a:t>
            </a:r>
          </a:p>
          <a:p>
            <a:r>
              <a:rPr lang="ru-RU" sz="2400" dirty="0"/>
              <a:t>выглядела более наглядно, желательно использовать провода</a:t>
            </a:r>
          </a:p>
          <a:p>
            <a:r>
              <a:rPr lang="ru-RU" sz="2400" dirty="0"/>
              <a:t>разного цвета.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14" y="1990227"/>
            <a:ext cx="4026525" cy="40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27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Снятие изоляции на проводах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 работе с проводами используется автоматический инструмент</a:t>
            </a:r>
          </a:p>
          <a:p>
            <a:r>
              <a:rPr lang="ru-RU" sz="2400" dirty="0"/>
              <a:t>для снятия изоляции — стриппер.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4" y="2076542"/>
            <a:ext cx="4081273" cy="40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28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Наконечники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случае, когда используются наконечники или клеммы, их надо</a:t>
            </a:r>
          </a:p>
          <a:p>
            <a:r>
              <a:rPr lang="ru-RU" sz="2400" dirty="0"/>
              <a:t>плотно обжать.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55" y="3150216"/>
            <a:ext cx="1375051" cy="137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49" y="3062385"/>
            <a:ext cx="1861426" cy="186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Колодка </a:t>
            </a:r>
            <a:r>
              <a:rPr lang="ru-RU" dirty="0" err="1" smtClean="0"/>
              <a:t>клеммная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соединения двух или нескольких проводов между собой</a:t>
            </a:r>
          </a:p>
          <a:p>
            <a:r>
              <a:rPr lang="ru-RU" sz="2400" dirty="0"/>
              <a:t>используются соединительные колодки.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60" y="3054096"/>
            <a:ext cx="3475010" cy="1760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28" y="2187976"/>
            <a:ext cx="3675304" cy="36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48E39-C8F9-4898-B7A1-799C0C4E3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25" y="1114803"/>
            <a:ext cx="10515676" cy="85115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 smtClean="0"/>
              <a:t>Для проверки точности разметки будем использовать измерительные приборы: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Измерительные приборы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5" y="2091671"/>
            <a:ext cx="6124846" cy="2373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t="8105" r="28328" b="21395"/>
          <a:stretch/>
        </p:blipFill>
        <p:spPr>
          <a:xfrm>
            <a:off x="8920557" y="2039112"/>
            <a:ext cx="1901952" cy="3438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9045" y="4157272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Штангенциркуль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70264" y="5571379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Циркуль-измеритель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018575" y="5860868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Линейка</a:t>
            </a:r>
            <a:endParaRPr lang="ru-R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0" b="41600"/>
          <a:stretch/>
        </p:blipFill>
        <p:spPr>
          <a:xfrm>
            <a:off x="1063724" y="4999083"/>
            <a:ext cx="4803097" cy="80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30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Крепления для проводов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Несколько проводов, проложенных в одном направлении, можно</a:t>
            </a:r>
          </a:p>
          <a:p>
            <a:r>
              <a:rPr lang="ru-RU" sz="2400" dirty="0"/>
              <a:t>объединить в жгут или «косичку». Специальные крепления для</a:t>
            </a:r>
          </a:p>
          <a:p>
            <a:r>
              <a:rPr lang="ru-RU" sz="2400" dirty="0"/>
              <a:t>проводов обеспечивают соединение с подложкой.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t="31733" r="28967" b="33659"/>
          <a:stretch/>
        </p:blipFill>
        <p:spPr>
          <a:xfrm>
            <a:off x="4895509" y="3181536"/>
            <a:ext cx="2400904" cy="19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31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Электрическая схема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19" y="1518037"/>
            <a:ext cx="7624381" cy="4938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25" y="1156662"/>
            <a:ext cx="10811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Первая схема, которую предлагается собрать — это «</a:t>
            </a:r>
            <a:r>
              <a:rPr lang="ru-RU" sz="2400" dirty="0" smtClean="0"/>
              <a:t>Источник питания</a:t>
            </a:r>
            <a:r>
              <a:rPr lang="en-US" sz="2400" dirty="0" smtClean="0"/>
              <a:t>»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Rectangle 6"/>
          <p:cNvSpPr/>
          <p:nvPr/>
        </p:nvSpPr>
        <p:spPr>
          <a:xfrm>
            <a:off x="838125" y="2160801"/>
            <a:ext cx="39258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блок «Источник питания» </a:t>
            </a:r>
            <a:r>
              <a:rPr lang="ru-RU" sz="2400" dirty="0" smtClean="0"/>
              <a:t>включены: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аккумуляторная батарея,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электронный вольтметр-амперметр,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измерительный шунт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автоматический выключатель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23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32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Электрическая схема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19" y="1518037"/>
            <a:ext cx="7624381" cy="4938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25" y="1156662"/>
            <a:ext cx="10811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Первая схема, которую предлагается собрать — это «</a:t>
            </a:r>
            <a:r>
              <a:rPr lang="ru-RU" sz="2400" dirty="0" smtClean="0"/>
              <a:t>Источник питания</a:t>
            </a:r>
            <a:r>
              <a:rPr lang="en-US" sz="2400" dirty="0" smtClean="0"/>
              <a:t>»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Rectangle 6"/>
          <p:cNvSpPr/>
          <p:nvPr/>
        </p:nvSpPr>
        <p:spPr>
          <a:xfrm>
            <a:off x="838125" y="2160801"/>
            <a:ext cx="39258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блок «Источник питания» </a:t>
            </a:r>
            <a:r>
              <a:rPr lang="ru-RU" sz="2400" dirty="0" smtClean="0"/>
              <a:t>включены: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аккумуляторная батарея,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электронный вольтметр-амперметр,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измерительный шунт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автоматический выключатель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23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33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Электрическая схема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25737"/>
            <a:ext cx="10515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Следующий шаг — подключение шин к источнику питания. </a:t>
            </a:r>
            <a:r>
              <a:rPr lang="ru-RU" sz="2400" dirty="0" smtClean="0"/>
              <a:t>Все остальные </a:t>
            </a:r>
            <a:r>
              <a:rPr lang="ru-RU" sz="2400" dirty="0"/>
              <a:t>электрические цепи подключаются к этим </a:t>
            </a:r>
            <a:r>
              <a:rPr lang="ru-RU" sz="2400" dirty="0" smtClean="0"/>
              <a:t>шинам.</a:t>
            </a:r>
          </a:p>
          <a:p>
            <a:endParaRPr lang="ru-RU" sz="2400" dirty="0"/>
          </a:p>
          <a:p>
            <a:r>
              <a:rPr lang="ru-RU" sz="2400" dirty="0" smtClean="0"/>
              <a:t>Положительная </a:t>
            </a:r>
            <a:r>
              <a:rPr lang="ru-RU" sz="2400" dirty="0"/>
              <a:t>шина подключена к </a:t>
            </a:r>
            <a:r>
              <a:rPr lang="ru-RU" sz="2400" dirty="0" smtClean="0"/>
              <a:t>«+» «</a:t>
            </a:r>
            <a:r>
              <a:rPr lang="ru-RU" sz="2400" dirty="0"/>
              <a:t>Источника питания», отрицательная к «–».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" b="6342"/>
          <a:stretch/>
        </p:blipFill>
        <p:spPr>
          <a:xfrm>
            <a:off x="2201983" y="3191255"/>
            <a:ext cx="7780217" cy="28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34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«Настольная лампа»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25737"/>
            <a:ext cx="1051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Электрическая розетка подключается </a:t>
            </a:r>
            <a:r>
              <a:rPr lang="ru-RU" sz="2400" dirty="0"/>
              <a:t>к шинам. Контакт заземления розетки — к </a:t>
            </a:r>
            <a:r>
              <a:rPr lang="ru-RU" sz="2400" dirty="0" smtClean="0"/>
              <a:t>месту вывода </a:t>
            </a:r>
            <a:r>
              <a:rPr lang="ru-RU" sz="2400" dirty="0"/>
              <a:t>«Земли» на стенде.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1880" r="4102" b="5759"/>
          <a:stretch/>
        </p:blipFill>
        <p:spPr>
          <a:xfrm>
            <a:off x="5239575" y="2465539"/>
            <a:ext cx="6227064" cy="34303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124" y="2465539"/>
            <a:ext cx="4154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замыкания электрической цепи вилка должна быть воткнута в </a:t>
            </a:r>
            <a:r>
              <a:rPr lang="ru-RU" sz="2400" dirty="0" smtClean="0"/>
              <a:t>розетку.</a:t>
            </a:r>
          </a:p>
          <a:p>
            <a:endParaRPr lang="ru-RU" sz="2400" dirty="0"/>
          </a:p>
          <a:p>
            <a:r>
              <a:rPr lang="ru-RU" sz="2400" dirty="0" smtClean="0"/>
              <a:t>Лампа </a:t>
            </a:r>
            <a:r>
              <a:rPr lang="ru-RU" sz="2400" dirty="0"/>
              <a:t>включается и выключается клавишным выключателем, находящемся на проводе.</a:t>
            </a:r>
          </a:p>
        </p:txBody>
      </p:sp>
      <p:sp>
        <p:nvSpPr>
          <p:cNvPr id="9" name="Rectangle 8"/>
          <p:cNvSpPr/>
          <p:nvPr/>
        </p:nvSpPr>
        <p:spPr>
          <a:xfrm>
            <a:off x="7747940" y="5808707"/>
            <a:ext cx="1322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i="1" dirty="0" smtClean="0"/>
              <a:t>Лампочка</a:t>
            </a: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157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35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Вилка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вилке </a:t>
            </a:r>
            <a:r>
              <a:rPr lang="ru-RU" sz="2400" dirty="0" smtClean="0"/>
              <a:t>используются </a:t>
            </a:r>
            <a:r>
              <a:rPr lang="ru-RU" sz="2400" dirty="0"/>
              <a:t>винтовые клеммы, находящиеся внутри</a:t>
            </a:r>
          </a:p>
          <a:p>
            <a:r>
              <a:rPr lang="ru-RU" sz="2400" dirty="0"/>
              <a:t>корпуса.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 b="16934"/>
          <a:stretch/>
        </p:blipFill>
        <p:spPr>
          <a:xfrm>
            <a:off x="1847088" y="3142790"/>
            <a:ext cx="3115056" cy="214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b="16666"/>
          <a:stretch/>
        </p:blipFill>
        <p:spPr>
          <a:xfrm>
            <a:off x="6488303" y="2877387"/>
            <a:ext cx="3884242" cy="25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36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Клавишный выключатель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45545"/>
            <a:ext cx="1051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Еще один клавишный выключатель крепится непосредственно на</a:t>
            </a:r>
          </a:p>
          <a:p>
            <a:r>
              <a:rPr lang="ru-RU" sz="2400" dirty="0"/>
              <a:t>проводе.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6" b="16951"/>
          <a:stretch/>
        </p:blipFill>
        <p:spPr>
          <a:xfrm>
            <a:off x="3083755" y="2076542"/>
            <a:ext cx="6024411" cy="406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37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«Вентилятор»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25737"/>
            <a:ext cx="10515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 порту М2 контроллера подключено электромагнитное реле, </a:t>
            </a:r>
            <a:r>
              <a:rPr lang="ru-RU" sz="2400" dirty="0" smtClean="0"/>
              <a:t>замыкающее </a:t>
            </a:r>
            <a:r>
              <a:rPr lang="ru-RU" sz="2400" dirty="0"/>
              <a:t>цепь вентилятора. Данная схема управляется </a:t>
            </a:r>
            <a:r>
              <a:rPr lang="ru-RU" sz="2400" dirty="0" smtClean="0"/>
              <a:t>контроллером и </a:t>
            </a:r>
            <a:r>
              <a:rPr lang="ru-RU" sz="2400" dirty="0"/>
              <a:t>без него не работает.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124" y="2657563"/>
            <a:ext cx="4154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Реле из набора — переключающее. В начальном состоянии </a:t>
            </a:r>
            <a:r>
              <a:rPr lang="ru-RU" sz="2400" dirty="0" smtClean="0"/>
              <a:t>средняя контактная </a:t>
            </a:r>
            <a:r>
              <a:rPr lang="ru-RU" sz="2400" dirty="0"/>
              <a:t>группа замкнута с </a:t>
            </a:r>
            <a:r>
              <a:rPr lang="ru-RU" sz="2400" dirty="0" smtClean="0"/>
              <a:t>верхней.</a:t>
            </a:r>
          </a:p>
          <a:p>
            <a:endParaRPr lang="ru-RU" sz="2400" dirty="0"/>
          </a:p>
          <a:p>
            <a:r>
              <a:rPr lang="ru-RU" sz="2400" dirty="0" smtClean="0"/>
              <a:t>При </a:t>
            </a:r>
            <a:r>
              <a:rPr lang="ru-RU" sz="2400" dirty="0"/>
              <a:t>срабатывании реле</a:t>
            </a:r>
          </a:p>
          <a:p>
            <a:r>
              <a:rPr lang="ru-RU" sz="2400" dirty="0"/>
              <a:t>замыкаются средние и нижние контакты.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9245" r="3458" b="5181"/>
          <a:stretch/>
        </p:blipFill>
        <p:spPr>
          <a:xfrm>
            <a:off x="5166706" y="2426066"/>
            <a:ext cx="6187094" cy="36681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90157" y="4427963"/>
            <a:ext cx="655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Реле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524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38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«Освещение»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25737"/>
            <a:ext cx="10515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Схема включения лампы с использованием контроллера.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6933" r="2840" b="4133"/>
          <a:stretch/>
        </p:blipFill>
        <p:spPr>
          <a:xfrm>
            <a:off x="3745992" y="1924047"/>
            <a:ext cx="4864608" cy="4159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13984" y="3994835"/>
            <a:ext cx="655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Реле</a:t>
            </a:r>
            <a:endParaRPr lang="ru-RU" i="1" dirty="0"/>
          </a:p>
        </p:txBody>
      </p:sp>
      <p:sp>
        <p:nvSpPr>
          <p:cNvPr id="9" name="Rectangle 8"/>
          <p:cNvSpPr/>
          <p:nvPr/>
        </p:nvSpPr>
        <p:spPr>
          <a:xfrm>
            <a:off x="7354748" y="2928347"/>
            <a:ext cx="1076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Лампочка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064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7318" r="2978" b="4058"/>
          <a:stretch/>
        </p:blipFill>
        <p:spPr>
          <a:xfrm>
            <a:off x="3959910" y="2543839"/>
            <a:ext cx="4440339" cy="358425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39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«Проходной выключатель»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838124" y="1225737"/>
            <a:ext cx="10515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Комбинированная схема, в которой задействован контроллер </a:t>
            </a:r>
            <a:r>
              <a:rPr lang="ru-RU" sz="2400" dirty="0" smtClean="0"/>
              <a:t>и переключатель</a:t>
            </a:r>
            <a:r>
              <a:rPr lang="ru-RU" sz="2400" dirty="0"/>
              <a:t>. Такое подключение можно использовать как </a:t>
            </a:r>
            <a:r>
              <a:rPr lang="ru-RU" sz="2400" dirty="0" smtClean="0"/>
              <a:t>в управляемом </a:t>
            </a:r>
            <a:r>
              <a:rPr lang="ru-RU" sz="2400" dirty="0"/>
              <a:t>режиме, так и в неуправляемом.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0079" y="5607079"/>
            <a:ext cx="655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Реле</a:t>
            </a:r>
            <a:endParaRPr lang="ru-RU" i="1" dirty="0"/>
          </a:p>
        </p:txBody>
      </p:sp>
      <p:sp>
        <p:nvSpPr>
          <p:cNvPr id="9" name="Rectangle 8"/>
          <p:cNvSpPr/>
          <p:nvPr/>
        </p:nvSpPr>
        <p:spPr>
          <a:xfrm>
            <a:off x="6116071" y="3666175"/>
            <a:ext cx="1076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Лампочка</a:t>
            </a:r>
            <a:endParaRPr lang="ru-RU" i="1" dirty="0"/>
          </a:p>
        </p:txBody>
      </p:sp>
      <p:sp>
        <p:nvSpPr>
          <p:cNvPr id="11" name="Rectangle 10"/>
          <p:cNvSpPr/>
          <p:nvPr/>
        </p:nvSpPr>
        <p:spPr>
          <a:xfrm>
            <a:off x="4439671" y="4074357"/>
            <a:ext cx="1385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Проходной</a:t>
            </a:r>
          </a:p>
          <a:p>
            <a:pPr algn="ctr"/>
            <a:r>
              <a:rPr lang="ru-RU" i="1" dirty="0" smtClean="0"/>
              <a:t>выключатель</a:t>
            </a:r>
            <a:endParaRPr lang="ru-RU" i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39575" y="4597577"/>
            <a:ext cx="447993" cy="1938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8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</a:t>
            </a:fld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C07600C-D3C9-49F6-9727-EFB81828C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25" y="1108769"/>
            <a:ext cx="10305363" cy="2353639"/>
          </a:xfrm>
        </p:spPr>
        <p:txBody>
          <a:bodyPr>
            <a:noAutofit/>
          </a:bodyPr>
          <a:lstStyle/>
          <a:p>
            <a:pPr marL="114300" indent="0" fontAlgn="base">
              <a:buNone/>
            </a:pPr>
            <a:r>
              <a:rPr lang="ru-RU" sz="2400" dirty="0" smtClean="0"/>
              <a:t>На ручной дрели установлен патрон </a:t>
            </a:r>
            <a:r>
              <a:rPr lang="ru-RU" sz="2400" dirty="0"/>
              <a:t>кулачкового типа, </a:t>
            </a:r>
            <a:r>
              <a:rPr lang="ru-RU" sz="2400" dirty="0" smtClean="0"/>
              <a:t>состоящий </a:t>
            </a:r>
            <a:r>
              <a:rPr lang="ru-RU" sz="2400" dirty="0"/>
              <a:t>из:</a:t>
            </a:r>
          </a:p>
          <a:p>
            <a:pPr marL="628650" indent="-514350" fontAlgn="base">
              <a:buFont typeface="+mj-lt"/>
              <a:buAutoNum type="arabicPeriod"/>
            </a:pPr>
            <a:r>
              <a:rPr lang="ru-RU" sz="2400" dirty="0" smtClean="0"/>
              <a:t>Корпуса </a:t>
            </a:r>
            <a:r>
              <a:rPr lang="ru-RU" sz="2400" dirty="0"/>
              <a:t>цилиндрической </a:t>
            </a:r>
            <a:r>
              <a:rPr lang="ru-RU" sz="2400" dirty="0" smtClean="0"/>
              <a:t>формы</a:t>
            </a:r>
            <a:endParaRPr lang="ru-RU" sz="2400" dirty="0"/>
          </a:p>
          <a:p>
            <a:pPr marL="628650" indent="-514350" fontAlgn="base">
              <a:buFont typeface="+mj-lt"/>
              <a:buAutoNum type="arabicPeriod"/>
            </a:pPr>
            <a:r>
              <a:rPr lang="ru-RU" sz="2400" dirty="0" smtClean="0"/>
              <a:t>Кольца </a:t>
            </a:r>
            <a:r>
              <a:rPr lang="ru-RU" sz="2400" dirty="0"/>
              <a:t>или гильзы, которые вращаются вокруг внешней поверхности </a:t>
            </a:r>
            <a:r>
              <a:rPr lang="ru-RU" sz="2400" dirty="0" smtClean="0"/>
              <a:t>корпуса.</a:t>
            </a:r>
            <a:endParaRPr lang="ru-RU" sz="2400" dirty="0"/>
          </a:p>
          <a:p>
            <a:pPr marL="628650" indent="-514350" fontAlgn="base">
              <a:buFont typeface="+mj-lt"/>
              <a:buAutoNum type="arabicPeriod"/>
            </a:pPr>
            <a:r>
              <a:rPr lang="ru-RU" sz="2400" dirty="0" smtClean="0"/>
              <a:t>Кулачков</a:t>
            </a:r>
            <a:r>
              <a:rPr lang="ru-RU" sz="2400" dirty="0"/>
              <a:t>, установленных во внутренней части корпуса.</a:t>
            </a:r>
          </a:p>
          <a:p>
            <a:pPr marL="114300" indent="0"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Ручная дрель</a:t>
            </a:r>
            <a:endParaRPr lang="ru-RU" dirty="0"/>
          </a:p>
        </p:txBody>
      </p:sp>
      <p:pic>
        <p:nvPicPr>
          <p:cNvPr id="1026" name="Picture 2" descr="Конструкция кулачкового патр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6" y="3582085"/>
            <a:ext cx="6286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40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«Датчик освещенности»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b="4843"/>
          <a:stretch/>
        </p:blipFill>
        <p:spPr>
          <a:xfrm>
            <a:off x="4428589" y="1249561"/>
            <a:ext cx="368841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41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Пьезоизлучатель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6800"/>
          <a:stretch/>
        </p:blipFill>
        <p:spPr>
          <a:xfrm>
            <a:off x="2653376" y="1399031"/>
            <a:ext cx="6987649" cy="47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42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33" y="989093"/>
            <a:ext cx="4249195" cy="5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43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 «Электротехника»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5" b="13515"/>
          <a:stretch/>
        </p:blipFill>
        <p:spPr>
          <a:xfrm>
            <a:off x="2374393" y="1097109"/>
            <a:ext cx="7607807" cy="51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5</a:t>
            </a:fld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C07600C-D3C9-49F6-9727-EFB81828C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25" y="1931729"/>
            <a:ext cx="10360227" cy="2713423"/>
          </a:xfrm>
        </p:spPr>
        <p:txBody>
          <a:bodyPr>
            <a:noAutofit/>
          </a:bodyPr>
          <a:lstStyle/>
          <a:p>
            <a:pPr marL="114300" indent="0" fontAlgn="base">
              <a:buNone/>
            </a:pPr>
            <a:r>
              <a:rPr lang="ru-RU" dirty="0"/>
              <a:t>При вращении гильзы </a:t>
            </a:r>
            <a:r>
              <a:rPr lang="ru-RU" b="1" dirty="0"/>
              <a:t>по часовой стрелке </a:t>
            </a:r>
            <a:r>
              <a:rPr lang="ru-RU" dirty="0"/>
              <a:t>кулачки одновременно приближаются друг к другу, тем самым надежно зажимая хвостовик устанавливаемого сверла</a:t>
            </a:r>
            <a:r>
              <a:rPr lang="ru-RU" dirty="0" smtClean="0"/>
              <a:t>.</a:t>
            </a:r>
          </a:p>
          <a:p>
            <a:pPr marL="114300" indent="0" fontAlgn="base">
              <a:buNone/>
            </a:pPr>
            <a:endParaRPr lang="ru-RU" dirty="0" smtClean="0"/>
          </a:p>
          <a:p>
            <a:pPr marL="114300" indent="0" fontAlgn="base">
              <a:buNone/>
            </a:pPr>
            <a:r>
              <a:rPr lang="ru-RU" dirty="0" smtClean="0"/>
              <a:t>Следует </a:t>
            </a:r>
            <a:r>
              <a:rPr lang="ru-RU" dirty="0"/>
              <a:t>иметь в виду, что перед установкой сверла кулачки следует разжимать с запасом, в таком случае </a:t>
            </a:r>
            <a:r>
              <a:rPr lang="ru-RU" dirty="0" smtClean="0"/>
              <a:t>сверло </a:t>
            </a:r>
            <a:r>
              <a:rPr lang="ru-RU" dirty="0"/>
              <a:t>можно будет легко вставить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сверла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3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6</a:t>
            </a:fld>
            <a:endParaRPr lang="ru-R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Техника безопасности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30702"/>
            <a:ext cx="10881360" cy="54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7</a:t>
            </a:fld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D0359559-85D2-42A4-9190-424ED415121C}"/>
              </a:ext>
            </a:extLst>
          </p:cNvPr>
          <p:cNvSpPr txBox="1">
            <a:spLocks/>
          </p:cNvSpPr>
          <p:nvPr/>
        </p:nvSpPr>
        <p:spPr>
          <a:xfrm>
            <a:off x="838125" y="1108509"/>
            <a:ext cx="10323651" cy="17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ru-RU" dirty="0"/>
              <a:t>При сверлении не забудьте положить между столом и подложкой деревянную деталь толщиной не менее </a:t>
            </a:r>
            <a:r>
              <a:rPr lang="ru-RU" dirty="0" smtClean="0"/>
              <a:t>2 см</a:t>
            </a:r>
            <a:r>
              <a:rPr lang="ru-RU" dirty="0"/>
              <a:t>, чтобы избежать порчи рабочей поверхности стола, на котором производятся работы.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Сверление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55" y="2843784"/>
            <a:ext cx="3510913" cy="35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25" y="1051018"/>
            <a:ext cx="10515600" cy="1206663"/>
          </a:xfrm>
        </p:spPr>
        <p:txBody>
          <a:bodyPr>
            <a:noAutofit/>
          </a:bodyPr>
          <a:lstStyle/>
          <a:p>
            <a:pPr marL="628650" indent="-514350">
              <a:buAutoNum type="arabicPeriod"/>
            </a:pPr>
            <a:r>
              <a:rPr lang="ru-RU" dirty="0" smtClean="0"/>
              <a:t>Установите ножки стенда.</a:t>
            </a:r>
          </a:p>
          <a:p>
            <a:pPr marL="628650" indent="-514350">
              <a:buAutoNum type="arabicPeriod"/>
            </a:pPr>
            <a:r>
              <a:rPr lang="ru-RU" dirty="0" smtClean="0"/>
              <a:t>Закрепите на стенде с помощью хомутов аккумуляторы.</a:t>
            </a:r>
          </a:p>
          <a:p>
            <a:pPr marL="628650" indent="-514350">
              <a:buAutoNum type="arabicPeriod"/>
            </a:pPr>
            <a:r>
              <a:rPr lang="ru-RU" dirty="0" smtClean="0"/>
              <a:t>Установите </a:t>
            </a:r>
            <a:r>
              <a:rPr lang="en-US" dirty="0" smtClean="0"/>
              <a:t>DIN</a:t>
            </a:r>
            <a:r>
              <a:rPr lang="ru-RU" dirty="0" smtClean="0"/>
              <a:t>-рейки.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Монтаж ножек и аккумуляторов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" y="2789831"/>
            <a:ext cx="3263498" cy="3263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00" y="2806661"/>
            <a:ext cx="3246667" cy="32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9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Автоматический выключатель</a:t>
            </a:r>
            <a:endParaRPr lang="ru-RU" sz="3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4201BE-2433-41A5-BC9F-7990C32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B606B4-B04C-4290-B943-8C3806BB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9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5" y="1278834"/>
            <a:ext cx="1051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Существуют два вида электрической нагрузки в сети: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активные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реактивные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 Активные нагрузки потребляют много энергии,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переводя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ее в тепловую. К ним относятся электроплиты,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микроволновые печи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, утюги, лампочки и т.п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5" y="2673297"/>
            <a:ext cx="7556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Реактивные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нагрузки переводят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электрическую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энергию в механическую, то есть оснащены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электромоторами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 Такие приборы имеют высокий ток включения.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54" y="2736783"/>
            <a:ext cx="3361946" cy="33619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4" y="4437091"/>
            <a:ext cx="7556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Практически в каждом доме для защиты бытовых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электрических цепей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используются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автоматические выключатели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5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Ktheme2019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Ktheme2019" id="{3EE4B165-53EC-4A0A-9C55-72CB4EA76720}" vid="{6A35BB6B-5003-4483-AF5E-6DF0028E6E6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TRIKtheme2019 (1) — копия</Template>
  <TotalTime>28048</TotalTime>
  <Words>1026</Words>
  <Application>Microsoft Office PowerPoint</Application>
  <PresentationFormat>Widescreen</PresentationFormat>
  <Paragraphs>187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Trebuchet MS</vt:lpstr>
      <vt:lpstr>Verdana</vt:lpstr>
      <vt:lpstr>TRIKtheme2019</vt:lpstr>
      <vt:lpstr>Сборка стенда «Электротехника»</vt:lpstr>
      <vt:lpstr>Разметка подложки</vt:lpstr>
      <vt:lpstr>Измерительные приборы</vt:lpstr>
      <vt:lpstr>Ручная дрель</vt:lpstr>
      <vt:lpstr>Установка сверла</vt:lpstr>
      <vt:lpstr>Техника безопасности</vt:lpstr>
      <vt:lpstr>Сверление</vt:lpstr>
      <vt:lpstr>Монтаж ножек и аккумуляторов</vt:lpstr>
      <vt:lpstr>Автоматический выключатель</vt:lpstr>
      <vt:lpstr>Шины и заземление </vt:lpstr>
      <vt:lpstr>Монтаж</vt:lpstr>
      <vt:lpstr>Вольтметр, амперметр, шунт</vt:lpstr>
      <vt:lpstr>Монтаж вольтметра</vt:lpstr>
      <vt:lpstr>Монтаж</vt:lpstr>
      <vt:lpstr>Электромагнитное реле</vt:lpstr>
      <vt:lpstr>Электромагнитное реле</vt:lpstr>
      <vt:lpstr>Монтаж реле</vt:lpstr>
      <vt:lpstr>Предохранитель</vt:lpstr>
      <vt:lpstr>Розетка</vt:lpstr>
      <vt:lpstr>Выключатель</vt:lpstr>
      <vt:lpstr>Вентилятор</vt:lpstr>
      <vt:lpstr>Макетная плата</vt:lpstr>
      <vt:lpstr>Патроны</vt:lpstr>
      <vt:lpstr>Контроллер</vt:lpstr>
      <vt:lpstr>Стенд без проводки</vt:lpstr>
      <vt:lpstr>Проводка</vt:lpstr>
      <vt:lpstr>Снятие изоляции на проводах</vt:lpstr>
      <vt:lpstr>Наконечники</vt:lpstr>
      <vt:lpstr>Колодка клеммная</vt:lpstr>
      <vt:lpstr>Крепления для проводов</vt:lpstr>
      <vt:lpstr>Электрическая схема</vt:lpstr>
      <vt:lpstr>Электрическая схема</vt:lpstr>
      <vt:lpstr>Электрическая схема</vt:lpstr>
      <vt:lpstr>Схема «Настольная лампа»</vt:lpstr>
      <vt:lpstr>Вилка</vt:lpstr>
      <vt:lpstr>Клавишный выключатель</vt:lpstr>
      <vt:lpstr>Схема «Вентилятор»</vt:lpstr>
      <vt:lpstr>Схема «Освещение»</vt:lpstr>
      <vt:lpstr>«Проходной выключатель»</vt:lpstr>
      <vt:lpstr>«Датчик освещенности»</vt:lpstr>
      <vt:lpstr>«Пьезоизлучатель»</vt:lpstr>
      <vt:lpstr>Общая схема</vt:lpstr>
      <vt:lpstr>Стенд «Электротехника»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 с TRIK Studio</dc:title>
  <dc:creator>Анастасия Мерецкая</dc:creator>
  <cp:lastModifiedBy>A SHIROKOLOBOV</cp:lastModifiedBy>
  <cp:revision>182</cp:revision>
  <dcterms:created xsi:type="dcterms:W3CDTF">2019-08-13T14:16:56Z</dcterms:created>
  <dcterms:modified xsi:type="dcterms:W3CDTF">2020-09-28T11:34:10Z</dcterms:modified>
</cp:coreProperties>
</file>