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87" r:id="rId4"/>
    <p:sldId id="288" r:id="rId5"/>
    <p:sldId id="286" r:id="rId6"/>
    <p:sldId id="258" r:id="rId7"/>
    <p:sldId id="259" r:id="rId8"/>
    <p:sldId id="260" r:id="rId9"/>
    <p:sldId id="261" r:id="rId10"/>
    <p:sldId id="268" r:id="rId11"/>
    <p:sldId id="267" r:id="rId12"/>
    <p:sldId id="284" r:id="rId13"/>
    <p:sldId id="285" r:id="rId14"/>
    <p:sldId id="263" r:id="rId15"/>
    <p:sldId id="283" r:id="rId16"/>
    <p:sldId id="271" r:id="rId17"/>
    <p:sldId id="264" r:id="rId18"/>
    <p:sldId id="269" r:id="rId19"/>
    <p:sldId id="272" r:id="rId20"/>
    <p:sldId id="273" r:id="rId21"/>
    <p:sldId id="274" r:id="rId22"/>
    <p:sldId id="275" r:id="rId23"/>
    <p:sldId id="276" r:id="rId24"/>
    <p:sldId id="277" r:id="rId25"/>
    <p:sldId id="262" r:id="rId26"/>
    <p:sldId id="278" r:id="rId27"/>
    <p:sldId id="279" r:id="rId28"/>
    <p:sldId id="280" r:id="rId29"/>
    <p:sldId id="281" r:id="rId30"/>
    <p:sldId id="282" r:id="rId31"/>
    <p:sldId id="270" r:id="rId32"/>
    <p:sldId id="265" r:id="rId33"/>
    <p:sldId id="266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DWKGVM+QFRc+YfayvjmVa8K1i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55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1586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491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5407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1681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1213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" name="Google Shape;161;gf7aced0417_0_324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f7aced0417_0_324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ru"/>
              <a:t>В качестве опоры можно использовать бумажные стаканчики, стопки книг или другие подручные материалы. Вместо компьютерной мыши можно использовать подручные материалы, например, пенал или небольшой блокнот.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" name="Google Shape;169;gf7aced0417_0_336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f7aced0417_0_336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r>
              <a:rPr lang="ru"/>
              <a:t>Дополнительные материалы: </a:t>
            </a:r>
            <a:endParaRPr/>
          </a:p>
          <a:p>
            <a: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pPr>
            <a:r>
              <a:rPr lang="ru"/>
              <a:t>Испытание бумажной конструкции на прочность youtube.com/watch?v=2UQ6y2uHDes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c8b6e55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c8b6e55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5c8b6e55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33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9449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504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8858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ikset.com/" TargetMode="External"/><Relationship Id="rId2" Type="http://schemas.openxmlformats.org/officeDocument/2006/relationships/hyperlink" Target="mailto:support@trikset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rikset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">
  <p:cSld name="2_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/>
          <p:nvPr/>
        </p:nvSpPr>
        <p:spPr>
          <a:xfrm>
            <a:off x="1971675" y="1646664"/>
            <a:ext cx="8266043" cy="1728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1963392" y="1539747"/>
            <a:ext cx="8266043" cy="164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6000"/>
              <a:buFont typeface="Verdana"/>
              <a:buNone/>
              <a:defRPr sz="48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0" name="Google Shape;20;p12"/>
          <p:cNvPicPr preferRelativeResize="0"/>
          <p:nvPr/>
        </p:nvPicPr>
        <p:blipFill rotWithShape="1">
          <a:blip r:embed="rId2">
            <a:alphaModFix/>
          </a:blip>
          <a:srcRect l="3016" t="11569" r="3069" b="11220"/>
          <a:stretch/>
        </p:blipFill>
        <p:spPr>
          <a:xfrm>
            <a:off x="838200" y="480894"/>
            <a:ext cx="2927437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2"/>
          <p:cNvPicPr preferRelativeResize="0"/>
          <p:nvPr/>
        </p:nvPicPr>
        <p:blipFill>
          <a:blip r:embed="rId3"/>
          <a:srcRect/>
          <a:stretch/>
        </p:blipFill>
        <p:spPr>
          <a:xfrm>
            <a:off x="4533900" y="3158114"/>
            <a:ext cx="3124199" cy="312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13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125" y="377092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endParaRPr lang="ru-RU"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>
  <p:cSld name="1_Только заголовок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4"/>
          <p:cNvSpPr txBox="1"/>
          <p:nvPr/>
        </p:nvSpPr>
        <p:spPr>
          <a:xfrm>
            <a:off x="4786004" y="1648440"/>
            <a:ext cx="60329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Поддержка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support@trikset.com</a:t>
            </a:r>
            <a:endParaRPr lang="ru-RU" sz="3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Справочный центр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help.trikset.com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4"/>
          <p:cNvSpPr txBox="1"/>
          <p:nvPr/>
        </p:nvSpPr>
        <p:spPr>
          <a:xfrm flipH="1">
            <a:off x="838125" y="322646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rPr>
              <a:t>Информация и контакты</a:t>
            </a:r>
            <a:endParaRPr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" name="Google Shape;3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307" y="2214584"/>
            <a:ext cx="3592786" cy="359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4126" y="5054082"/>
            <a:ext cx="2581275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 txBox="1"/>
          <p:nvPr/>
        </p:nvSpPr>
        <p:spPr>
          <a:xfrm>
            <a:off x="7484958" y="5026123"/>
            <a:ext cx="10055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trikset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65680" y="1580971"/>
            <a:ext cx="256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trikset.com</a:t>
            </a:r>
            <a:endParaRPr lang="ru-RU"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31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3.0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2" name="Google Shape;12;p11"/>
          <p:cNvPicPr preferRelativeResize="0"/>
          <p:nvPr/>
        </p:nvPicPr>
        <p:blipFill rotWithShape="1">
          <a:blip r:embed="rId5">
            <a:alphaModFix/>
          </a:blip>
          <a:srcRect l="6972" t="36957" r="7355" b="36954"/>
          <a:stretch/>
        </p:blipFill>
        <p:spPr>
          <a:xfrm>
            <a:off x="9945279" y="396000"/>
            <a:ext cx="1782001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1"/>
          <p:cNvSpPr txBox="1"/>
          <p:nvPr/>
        </p:nvSpPr>
        <p:spPr>
          <a:xfrm>
            <a:off x="1581150" y="6314626"/>
            <a:ext cx="24288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Распространяется по лицензии </a:t>
            </a:r>
            <a:r>
              <a:rPr lang="ru-RU" sz="1200" b="0" i="0" u="sng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Creative Commons BY-NC-SA</a:t>
            </a:r>
            <a:endParaRPr sz="12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1"/>
          <p:cNvSpPr txBox="1"/>
          <p:nvPr/>
        </p:nvSpPr>
        <p:spPr>
          <a:xfrm>
            <a:off x="4162425" y="6314626"/>
            <a:ext cx="39147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ООО «</a:t>
            </a:r>
            <a:r>
              <a:rPr lang="ru-RU" sz="12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КиберТех</a:t>
            </a: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Санкт-Петербург, 2025</a:t>
            </a:r>
            <a:endParaRPr sz="1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675" y="6434126"/>
            <a:ext cx="739617" cy="2587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dl.trikset.com/edu/building-instructions/ru/Kb1/%d0%92%d0%b5%d1%81%d1%8b.%20%d0%98%d0%bd%d1%81%d1%82%d1%80%d1%83%d0%ba%d1%86%d0%b8%d1%8f%20%d0%bf%d0%be%20%d1%81%d0%b1%d0%be%d1%80%d0%ba%d0%b5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Знакомство с конструктором ТРИК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Балки</a:t>
            </a:r>
            <a:endParaRPr dirty="0"/>
          </a:p>
        </p:txBody>
      </p:sp>
      <p:pic>
        <p:nvPicPr>
          <p:cNvPr id="112" name="Google Shape;1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5386" y="1110385"/>
            <a:ext cx="4244471" cy="239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831965"/>
            <a:ext cx="4349011" cy="254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 rotWithShape="1">
          <a:blip r:embed="rId5">
            <a:alphaModFix/>
          </a:blip>
          <a:srcRect l="3117" t="-1112"/>
          <a:stretch/>
        </p:blipFill>
        <p:spPr>
          <a:xfrm rot="163276">
            <a:off x="4558684" y="1319271"/>
            <a:ext cx="3389719" cy="218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95624" y="4722936"/>
            <a:ext cx="2576848" cy="165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10954">
            <a:off x="888691" y="1973931"/>
            <a:ext cx="2253937" cy="17182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5;p5">
            <a:extLst>
              <a:ext uri="{FF2B5EF4-FFF2-40B4-BE49-F238E27FC236}">
                <a16:creationId xmlns:a16="http://schemas.microsoft.com/office/drawing/2014/main" id="{A3E92B12-A944-8A70-316D-5952E439A639}"/>
              </a:ext>
            </a:extLst>
          </p:cNvPr>
          <p:cNvSpPr txBox="1"/>
          <p:nvPr/>
        </p:nvSpPr>
        <p:spPr>
          <a:xfrm rot="19933236">
            <a:off x="201876" y="1923005"/>
            <a:ext cx="26174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(2_3_2)×7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 descr="Изображение выглядит как искусство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173D4DE-B5CA-F9BF-F54C-9098DB2FD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6613" y="4204708"/>
            <a:ext cx="3698773" cy="2171699"/>
          </a:xfrm>
          <a:prstGeom prst="rect">
            <a:avLst/>
          </a:prstGeom>
        </p:spPr>
      </p:pic>
      <p:sp>
        <p:nvSpPr>
          <p:cNvPr id="7" name="Google Shape;85;p5">
            <a:extLst>
              <a:ext uri="{FF2B5EF4-FFF2-40B4-BE49-F238E27FC236}">
                <a16:creationId xmlns:a16="http://schemas.microsoft.com/office/drawing/2014/main" id="{C722F0AA-52F0-C04E-ECFC-032B926C871D}"/>
              </a:ext>
            </a:extLst>
          </p:cNvPr>
          <p:cNvSpPr txBox="1"/>
          <p:nvPr/>
        </p:nvSpPr>
        <p:spPr>
          <a:xfrm rot="19938267">
            <a:off x="4303340" y="1734253"/>
            <a:ext cx="278064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)×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(1_12_1)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5;p5">
            <a:extLst>
              <a:ext uri="{FF2B5EF4-FFF2-40B4-BE49-F238E27FC236}">
                <a16:creationId xmlns:a16="http://schemas.microsoft.com/office/drawing/2014/main" id="{70FAD3A4-80E2-1B2A-40C4-59B874C6634A}"/>
              </a:ext>
            </a:extLst>
          </p:cNvPr>
          <p:cNvSpPr txBox="1"/>
          <p:nvPr/>
        </p:nvSpPr>
        <p:spPr>
          <a:xfrm rot="19906915">
            <a:off x="8171664" y="1580651"/>
            <a:ext cx="245955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)×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(1_16_1)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5;p5">
            <a:extLst>
              <a:ext uri="{FF2B5EF4-FFF2-40B4-BE49-F238E27FC236}">
                <a16:creationId xmlns:a16="http://schemas.microsoft.com/office/drawing/2014/main" id="{D1927F60-AE73-77BC-5273-76230EC5C2F0}"/>
              </a:ext>
            </a:extLst>
          </p:cNvPr>
          <p:cNvSpPr txBox="1"/>
          <p:nvPr/>
        </p:nvSpPr>
        <p:spPr>
          <a:xfrm rot="19972023">
            <a:off x="8430607" y="4824744"/>
            <a:ext cx="18716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)×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5;p5">
            <a:extLst>
              <a:ext uri="{FF2B5EF4-FFF2-40B4-BE49-F238E27FC236}">
                <a16:creationId xmlns:a16="http://schemas.microsoft.com/office/drawing/2014/main" id="{44E69A08-B9E3-C058-94B7-3FDF831FBB1B}"/>
              </a:ext>
            </a:extLst>
          </p:cNvPr>
          <p:cNvSpPr txBox="1"/>
          <p:nvPr/>
        </p:nvSpPr>
        <p:spPr>
          <a:xfrm rot="19765140">
            <a:off x="764687" y="4456393"/>
            <a:ext cx="18716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)×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85;p5">
            <a:extLst>
              <a:ext uri="{FF2B5EF4-FFF2-40B4-BE49-F238E27FC236}">
                <a16:creationId xmlns:a16="http://schemas.microsoft.com/office/drawing/2014/main" id="{E129DA47-C814-1F09-A2D0-4BC38B88AF94}"/>
              </a:ext>
            </a:extLst>
          </p:cNvPr>
          <p:cNvSpPr txBox="1"/>
          <p:nvPr/>
        </p:nvSpPr>
        <p:spPr>
          <a:xfrm rot="19765140">
            <a:off x="4609324" y="4624349"/>
            <a:ext cx="18716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)×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58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Адаптеры и прочие детали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25" y="1583175"/>
            <a:ext cx="1653775" cy="1222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17" y="2816875"/>
            <a:ext cx="2075436" cy="1333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6" y="4728576"/>
            <a:ext cx="3557466" cy="1340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5" y="1169576"/>
            <a:ext cx="1566747" cy="1468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73" y="3873055"/>
            <a:ext cx="2176632" cy="22993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09" y="4441756"/>
            <a:ext cx="1989033" cy="15447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46" y="3983898"/>
            <a:ext cx="2246506" cy="21659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92" y="2120275"/>
            <a:ext cx="797449" cy="7224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45" y="2264119"/>
            <a:ext cx="811877" cy="61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20" y="1718073"/>
            <a:ext cx="1378649" cy="13786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66" y="2254395"/>
            <a:ext cx="717710" cy="621724"/>
          </a:xfrm>
          <a:prstGeom prst="rect">
            <a:avLst/>
          </a:prstGeom>
        </p:spPr>
      </p:pic>
      <p:sp>
        <p:nvSpPr>
          <p:cNvPr id="5" name="Google Shape;103;p6">
            <a:extLst>
              <a:ext uri="{FF2B5EF4-FFF2-40B4-BE49-F238E27FC236}">
                <a16:creationId xmlns:a16="http://schemas.microsoft.com/office/drawing/2014/main" id="{94CDC5CD-3FFB-A49A-E129-BDE4991B1466}"/>
              </a:ext>
            </a:extLst>
          </p:cNvPr>
          <p:cNvSpPr txBox="1"/>
          <p:nvPr/>
        </p:nvSpPr>
        <p:spPr>
          <a:xfrm>
            <a:off x="9077125" y="2931523"/>
            <a:ext cx="199027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Адаптер для мотора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25D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03;p6">
            <a:extLst>
              <a:ext uri="{FF2B5EF4-FFF2-40B4-BE49-F238E27FC236}">
                <a16:creationId xmlns:a16="http://schemas.microsoft.com/office/drawing/2014/main" id="{755D8DFF-7F67-4F00-B101-E985B8E3D8DB}"/>
              </a:ext>
            </a:extLst>
          </p:cNvPr>
          <p:cNvSpPr txBox="1"/>
          <p:nvPr/>
        </p:nvSpPr>
        <p:spPr>
          <a:xfrm>
            <a:off x="16071" y="5956281"/>
            <a:ext cx="402187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Адаптер для сервопривода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1E55DB-C042-4F30-ACEE-52926FA5AD26}"/>
              </a:ext>
            </a:extLst>
          </p:cNvPr>
          <p:cNvSpPr txBox="1"/>
          <p:nvPr/>
        </p:nvSpPr>
        <p:spPr>
          <a:xfrm>
            <a:off x="613954" y="4005798"/>
            <a:ext cx="26909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Адаптер для мотора 25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плоский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3;p6">
            <a:extLst>
              <a:ext uri="{FF2B5EF4-FFF2-40B4-BE49-F238E27FC236}">
                <a16:creationId xmlns:a16="http://schemas.microsoft.com/office/drawing/2014/main" id="{2EE6D1F8-68EB-407B-9779-E200DF9EED00}"/>
              </a:ext>
            </a:extLst>
          </p:cNvPr>
          <p:cNvSpPr txBox="1"/>
          <p:nvPr/>
        </p:nvSpPr>
        <p:spPr>
          <a:xfrm>
            <a:off x="6930883" y="5976877"/>
            <a:ext cx="402187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Адаптеры для сервопривода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59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Проверьте набор деталей</a:t>
            </a:r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82BEB5-A0B4-483E-87C2-E3EBC7CBD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51" y="1066716"/>
            <a:ext cx="5834703" cy="522958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B38C4AF-B10B-4C3D-B4C9-D5FE8DBDF353}"/>
              </a:ext>
            </a:extLst>
          </p:cNvPr>
          <p:cNvSpPr/>
          <p:nvPr/>
        </p:nvSpPr>
        <p:spPr>
          <a:xfrm>
            <a:off x="4604657" y="1216795"/>
            <a:ext cx="1443446" cy="14630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C5C9D8-F2FE-421E-BDD8-B14594E61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143"/>
          <a:stretch/>
        </p:blipFill>
        <p:spPr>
          <a:xfrm>
            <a:off x="4431440" y="980639"/>
            <a:ext cx="5118729" cy="19353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3146A3C-E7AC-4F81-935E-0C8615D8E6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73" b="48728"/>
          <a:stretch/>
        </p:blipFill>
        <p:spPr>
          <a:xfrm>
            <a:off x="6096000" y="2625970"/>
            <a:ext cx="2348479" cy="2111071"/>
          </a:xfrm>
          <a:prstGeom prst="rect">
            <a:avLst/>
          </a:prstGeom>
        </p:spPr>
      </p:pic>
      <p:sp>
        <p:nvSpPr>
          <p:cNvPr id="26" name="Google Shape;103;p6">
            <a:extLst>
              <a:ext uri="{FF2B5EF4-FFF2-40B4-BE49-F238E27FC236}">
                <a16:creationId xmlns:a16="http://schemas.microsoft.com/office/drawing/2014/main" id="{C77025ED-4D5F-4729-B419-F6A5FD3BFB0B}"/>
              </a:ext>
            </a:extLst>
          </p:cNvPr>
          <p:cNvSpPr txBox="1"/>
          <p:nvPr/>
        </p:nvSpPr>
        <p:spPr>
          <a:xfrm>
            <a:off x="7270239" y="5469944"/>
            <a:ext cx="4021877" cy="5231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Крупные детали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1537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Проверьте набор деталей</a:t>
            </a:r>
            <a:endParaRPr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B38C4AF-B10B-4C3D-B4C9-D5FE8DBDF353}"/>
              </a:ext>
            </a:extLst>
          </p:cNvPr>
          <p:cNvSpPr/>
          <p:nvPr/>
        </p:nvSpPr>
        <p:spPr>
          <a:xfrm>
            <a:off x="4604657" y="1216795"/>
            <a:ext cx="1443446" cy="14630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FDA807-076E-4537-9517-326492230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76"/>
          <a:stretch/>
        </p:blipFill>
        <p:spPr>
          <a:xfrm>
            <a:off x="4869512" y="1266504"/>
            <a:ext cx="6685342" cy="42330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8D372B-0312-4434-AC14-9F49FD8DE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4" r="34065"/>
          <a:stretch/>
        </p:blipFill>
        <p:spPr>
          <a:xfrm>
            <a:off x="248196" y="1111459"/>
            <a:ext cx="4893674" cy="4635082"/>
          </a:xfrm>
          <a:prstGeom prst="rect">
            <a:avLst/>
          </a:prstGeom>
        </p:spPr>
      </p:pic>
      <p:sp>
        <p:nvSpPr>
          <p:cNvPr id="13" name="Google Shape;103;p6">
            <a:extLst>
              <a:ext uri="{FF2B5EF4-FFF2-40B4-BE49-F238E27FC236}">
                <a16:creationId xmlns:a16="http://schemas.microsoft.com/office/drawing/2014/main" id="{435FC0DD-8D32-450E-86B9-DB134A8B4E7D}"/>
              </a:ext>
            </a:extLst>
          </p:cNvPr>
          <p:cNvSpPr txBox="1"/>
          <p:nvPr/>
        </p:nvSpPr>
        <p:spPr>
          <a:xfrm>
            <a:off x="7270239" y="5469944"/>
            <a:ext cx="4021877" cy="5231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Мелкие детали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431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  <p:sp>
        <p:nvSpPr>
          <p:cNvPr id="124" name="Google Shape;124;p8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Крепеж</a:t>
            </a:r>
            <a:endParaRPr dirty="0"/>
          </a:p>
        </p:txBody>
      </p:sp>
      <p:sp>
        <p:nvSpPr>
          <p:cNvPr id="125" name="Google Shape;125;p8"/>
          <p:cNvSpPr txBox="1"/>
          <p:nvPr/>
        </p:nvSpPr>
        <p:spPr>
          <a:xfrm>
            <a:off x="663341" y="1130624"/>
            <a:ext cx="24299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Винты</a:t>
            </a:r>
            <a:endParaRPr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8"/>
          <p:cNvPicPr preferRelativeResize="0"/>
          <p:nvPr/>
        </p:nvPicPr>
        <p:blipFill rotWithShape="1">
          <a:blip r:embed="rId3">
            <a:alphaModFix/>
          </a:blip>
          <a:srcRect l="42795" t="38759" r="39721" b="38761"/>
          <a:stretch/>
        </p:blipFill>
        <p:spPr>
          <a:xfrm>
            <a:off x="1372546" y="3677399"/>
            <a:ext cx="1239225" cy="159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 rotWithShape="1">
          <a:blip r:embed="rId4">
            <a:alphaModFix/>
          </a:blip>
          <a:srcRect l="36650" t="29007" r="31347" b="31729"/>
          <a:stretch/>
        </p:blipFill>
        <p:spPr>
          <a:xfrm>
            <a:off x="5332378" y="3500701"/>
            <a:ext cx="2266998" cy="2781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8"/>
          <p:cNvSpPr txBox="1"/>
          <p:nvPr/>
        </p:nvSpPr>
        <p:spPr>
          <a:xfrm>
            <a:off x="5405604" y="2979553"/>
            <a:ext cx="19551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М4х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8"/>
          <p:cNvSpPr txBox="1"/>
          <p:nvPr/>
        </p:nvSpPr>
        <p:spPr>
          <a:xfrm>
            <a:off x="3193530" y="2953427"/>
            <a:ext cx="19551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М4х16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8"/>
          <p:cNvSpPr txBox="1"/>
          <p:nvPr/>
        </p:nvSpPr>
        <p:spPr>
          <a:xfrm>
            <a:off x="1125232" y="2953427"/>
            <a:ext cx="17338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М4х8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8" t="32534" r="34889" b="35200"/>
          <a:stretch/>
        </p:blipFill>
        <p:spPr>
          <a:xfrm>
            <a:off x="3242572" y="3642703"/>
            <a:ext cx="1940301" cy="2257467"/>
          </a:xfrm>
          <a:prstGeom prst="rect">
            <a:avLst/>
          </a:prstGeom>
        </p:spPr>
      </p:pic>
      <p:pic>
        <p:nvPicPr>
          <p:cNvPr id="4" name="Рисунок 3" descr="Изображение выглядит как винт, металлоизделия, крепление, Бытов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2A3F57CC-A412-F56B-54A8-98C24B72B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664" y="3677399"/>
            <a:ext cx="1754067" cy="1649593"/>
          </a:xfrm>
          <a:prstGeom prst="rect">
            <a:avLst/>
          </a:prstGeom>
        </p:spPr>
      </p:pic>
      <p:sp>
        <p:nvSpPr>
          <p:cNvPr id="7" name="Google Shape;134;p8">
            <a:extLst>
              <a:ext uri="{FF2B5EF4-FFF2-40B4-BE49-F238E27FC236}">
                <a16:creationId xmlns:a16="http://schemas.microsoft.com/office/drawing/2014/main" id="{5D1A1FAF-8612-5DD2-9B12-9D3C4CE3875B}"/>
              </a:ext>
            </a:extLst>
          </p:cNvPr>
          <p:cNvSpPr txBox="1"/>
          <p:nvPr/>
        </p:nvSpPr>
        <p:spPr>
          <a:xfrm>
            <a:off x="8913059" y="3199060"/>
            <a:ext cx="16564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332FA-2BA7-4B1E-933D-373E4B11D6DE}"/>
              </a:ext>
            </a:extLst>
          </p:cNvPr>
          <p:cNvSpPr txBox="1"/>
          <p:nvPr/>
        </p:nvSpPr>
        <p:spPr>
          <a:xfrm>
            <a:off x="2511886" y="1323439"/>
            <a:ext cx="8624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spcBef>
                <a:spcPts val="800"/>
              </a:spcBef>
              <a:spcAft>
                <a:spcPts val="0"/>
              </a:spcAft>
              <a:buNone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крепежное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изделие в виде стержня резьбой с одной стороны и конструктивного элемента (головки) для передачи крутящего момента с другой.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  <p:sp>
        <p:nvSpPr>
          <p:cNvPr id="124" name="Google Shape;124;p8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Крепеж</a:t>
            </a:r>
            <a:endParaRPr dirty="0"/>
          </a:p>
        </p:txBody>
      </p:sp>
      <p:pic>
        <p:nvPicPr>
          <p:cNvPr id="129" name="Google Shape;129;p8"/>
          <p:cNvPicPr preferRelativeResize="0"/>
          <p:nvPr/>
        </p:nvPicPr>
        <p:blipFill rotWithShape="1">
          <a:blip r:embed="rId3">
            <a:alphaModFix/>
          </a:blip>
          <a:srcRect l="38545" t="34229" r="39996" b="35160"/>
          <a:stretch/>
        </p:blipFill>
        <p:spPr>
          <a:xfrm>
            <a:off x="7191102" y="4083925"/>
            <a:ext cx="915983" cy="130662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8"/>
          <p:cNvSpPr txBox="1"/>
          <p:nvPr/>
        </p:nvSpPr>
        <p:spPr>
          <a:xfrm>
            <a:off x="8569476" y="4463648"/>
            <a:ext cx="3566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 фланцевая (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bossard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8"/>
          <p:cNvSpPr txBox="1"/>
          <p:nvPr/>
        </p:nvSpPr>
        <p:spPr>
          <a:xfrm>
            <a:off x="587332" y="1136112"/>
            <a:ext cx="290045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Гайки</a:t>
            </a:r>
            <a:endParaRPr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8"/>
          <p:cNvSpPr txBox="1"/>
          <p:nvPr/>
        </p:nvSpPr>
        <p:spPr>
          <a:xfrm>
            <a:off x="8610600" y="5572643"/>
            <a:ext cx="23334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 стопорная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8"/>
          <p:cNvSpPr txBox="1"/>
          <p:nvPr/>
        </p:nvSpPr>
        <p:spPr>
          <a:xfrm>
            <a:off x="8610600" y="3128367"/>
            <a:ext cx="27184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М4 фланцевая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37;p8">
            <a:extLst>
              <a:ext uri="{FF2B5EF4-FFF2-40B4-BE49-F238E27FC236}">
                <a16:creationId xmlns:a16="http://schemas.microsoft.com/office/drawing/2014/main" id="{BD29167F-15C0-88EC-6537-48798592F98B}"/>
              </a:ext>
            </a:extLst>
          </p:cNvPr>
          <p:cNvSpPr txBox="1"/>
          <p:nvPr/>
        </p:nvSpPr>
        <p:spPr>
          <a:xfrm>
            <a:off x="8610599" y="2008875"/>
            <a:ext cx="23334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обычная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119;gf89b88069f_0_0">
            <a:extLst>
              <a:ext uri="{FF2B5EF4-FFF2-40B4-BE49-F238E27FC236}">
                <a16:creationId xmlns:a16="http://schemas.microsoft.com/office/drawing/2014/main" id="{8B983ABF-D0C3-4311-A606-9A8EB85F8C54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818165" y="5333324"/>
            <a:ext cx="1792435" cy="119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0;gf89b88069f_0_0">
            <a:extLst>
              <a:ext uri="{FF2B5EF4-FFF2-40B4-BE49-F238E27FC236}">
                <a16:creationId xmlns:a16="http://schemas.microsoft.com/office/drawing/2014/main" id="{34BEC672-173A-4BE4-95BF-2D33C19DB797}"/>
              </a:ext>
            </a:extLst>
          </p:cNvPr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7128340" y="2760064"/>
            <a:ext cx="1234828" cy="123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18;gf89b88069f_0_0">
            <a:extLst>
              <a:ext uri="{FF2B5EF4-FFF2-40B4-BE49-F238E27FC236}">
                <a16:creationId xmlns:a16="http://schemas.microsoft.com/office/drawing/2014/main" id="{A3BCD375-9314-46C7-A03E-E6AAC2AAFFAC}"/>
              </a:ext>
            </a:extLst>
          </p:cNvPr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7272012" y="1852656"/>
            <a:ext cx="947484" cy="82173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43B8FE-FC19-4C14-A731-D3FB08ACC523}"/>
              </a:ext>
            </a:extLst>
          </p:cNvPr>
          <p:cNvSpPr txBox="1"/>
          <p:nvPr/>
        </p:nvSpPr>
        <p:spPr>
          <a:xfrm>
            <a:off x="438741" y="2179810"/>
            <a:ext cx="61018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17500" algn="just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Обычная гайка </a:t>
            </a:r>
          </a:p>
          <a:p>
            <a:pPr marL="457200" lvl="0" indent="-317500" algn="just"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Стопорная гайка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гайка со стопорным резиновым кольцом</a:t>
            </a:r>
          </a:p>
          <a:p>
            <a:pPr marL="457200" lvl="0" indent="-317500" algn="just"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Фланцевая гайка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объединяет в себе гайку и шайбу. Это позволяет плотнее прижимать скрепляемые детали друг к другу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91F872-C86A-47E7-A257-26267AF782CC}"/>
              </a:ext>
            </a:extLst>
          </p:cNvPr>
          <p:cNvSpPr txBox="1"/>
          <p:nvPr/>
        </p:nvSpPr>
        <p:spPr>
          <a:xfrm>
            <a:off x="2315942" y="1323439"/>
            <a:ext cx="8317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spcBef>
                <a:spcPts val="800"/>
              </a:spcBef>
              <a:spcAft>
                <a:spcPts val="0"/>
              </a:spcAft>
              <a:buNone/>
              <a:defRPr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крепежное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изделие с резьбовым отверстием </a:t>
            </a:r>
          </a:p>
        </p:txBody>
      </p:sp>
    </p:spTree>
    <p:extLst>
      <p:ext uri="{BB962C8B-B14F-4D97-AF65-F5344CB8AC3E}">
        <p14:creationId xmlns:p14="http://schemas.microsoft.com/office/powerpoint/2010/main" val="235791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120746" y="4475815"/>
            <a:ext cx="1791421" cy="1791421"/>
          </a:xfrm>
          <a:prstGeom prst="rect">
            <a:avLst/>
          </a:prstGeom>
        </p:spPr>
      </p:pic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16</a:t>
            </a:fld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 bwMode="auto">
          <a:xfrm>
            <a:off x="839673" y="37065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  <a:defRPr/>
            </a:pPr>
            <a:r>
              <a:rPr lang="ru-RU" dirty="0"/>
              <a:t>Техника безопасности</a:t>
            </a:r>
            <a:endParaRPr dirty="0"/>
          </a:p>
        </p:txBody>
      </p:sp>
      <p:sp>
        <p:nvSpPr>
          <p:cNvPr id="58" name="Google Shape;58;p3"/>
          <p:cNvSpPr txBox="1"/>
          <p:nvPr/>
        </p:nvSpPr>
        <p:spPr bwMode="auto">
          <a:xfrm>
            <a:off x="551440" y="1071772"/>
            <a:ext cx="10991271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800"/>
              <a:defRPr/>
            </a:pPr>
            <a:r>
              <a:rPr lang="ru-R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Правила безопасности при работе с металлическим конструктором</a:t>
            </a:r>
          </a:p>
          <a:p>
            <a:pPr>
              <a:buClr>
                <a:schemeClr val="dk1"/>
              </a:buClr>
              <a:buSzPts val="2800"/>
              <a:defRPr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1. Используйте конструктор по назначению:</a:t>
            </a:r>
            <a:endParaRPr dirty="0"/>
          </a:p>
          <a:p>
            <a:pPr>
              <a:buClr>
                <a:schemeClr val="dk1"/>
              </a:buClr>
              <a:buSzPts val="2800"/>
              <a:defRPr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Используйте детали конструктора только так, как указано в инструкции. </a:t>
            </a:r>
            <a:endParaRPr dirty="0"/>
          </a:p>
          <a:p>
            <a:pPr>
              <a:buClr>
                <a:schemeClr val="dk1"/>
              </a:buClr>
              <a:buSzPts val="2800"/>
              <a:defRPr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2.</a:t>
            </a:r>
            <a:r>
              <a:rPr lang="ru-RU" sz="2000" dirty="0"/>
              <a:t> </a:t>
            </a:r>
            <a:r>
              <a:rPr lang="ru-RU" sz="2000" dirty="0">
                <a:latin typeface="Calibri"/>
                <a:cs typeface="Calibri"/>
              </a:rPr>
              <a:t>Проверяйте детали перед началом работы:</a:t>
            </a:r>
            <a:endParaRPr lang="ru-RU" sz="2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chemeClr val="dk1"/>
              </a:buClr>
              <a:buSzPts val="2800"/>
              <a:defRPr/>
            </a:pPr>
            <a:r>
              <a:rPr lang="ru-RU" sz="2000" dirty="0">
                <a:latin typeface="Calibri"/>
                <a:cs typeface="Calibri"/>
              </a:rPr>
              <a:t>Посмотри, нет ли на деталях острых краев или повреждений. Если что-то не так, скажи об этом учителю.</a:t>
            </a:r>
            <a:endParaRPr dirty="0"/>
          </a:p>
          <a:p>
            <a:pPr>
              <a:buClr>
                <a:schemeClr val="dk1"/>
              </a:buClr>
              <a:buSzPts val="2800"/>
              <a:defRPr/>
            </a:pPr>
            <a:r>
              <a:rPr lang="ru-RU" sz="2000" dirty="0">
                <a:latin typeface="Calibri"/>
                <a:cs typeface="Calibri"/>
              </a:rPr>
              <a:t>3. Обращайся с деталями аккуратно:</a:t>
            </a:r>
            <a:r>
              <a:rPr lang="ru-RU" dirty="0"/>
              <a:t> </a:t>
            </a:r>
            <a:r>
              <a:rPr lang="ru-RU" sz="2000" dirty="0">
                <a:latin typeface="Calibri"/>
                <a:cs typeface="Calibri"/>
              </a:rPr>
              <a:t>не бросай детали и не используйте их как игрушки. Соблюдай порядок и аккуратность в процессе сборки</a:t>
            </a:r>
            <a:endParaRPr dirty="0"/>
          </a:p>
          <a:p>
            <a:pPr>
              <a:buClr>
                <a:schemeClr val="dk1"/>
              </a:buClr>
              <a:buSzPts val="2800"/>
              <a:defRPr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4.</a:t>
            </a:r>
            <a:r>
              <a:rPr lang="ru-RU" sz="2000" dirty="0">
                <a:latin typeface="Calibri"/>
                <a:cs typeface="Calibri"/>
              </a:rPr>
              <a:t> Работайте аккуратно: не прилагайте слишком много силы при соединении или разъединении деталей. </a:t>
            </a:r>
          </a:p>
          <a:p>
            <a:pPr>
              <a:buClr>
                <a:schemeClr val="dk1"/>
              </a:buClr>
              <a:buSzPts val="2800"/>
              <a:defRPr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5. Следите за чистотой рабочего места и </a:t>
            </a:r>
            <a:r>
              <a:rPr lang="ru-RU" sz="2000" dirty="0">
                <a:latin typeface="Calibri"/>
                <a:cs typeface="Calibri"/>
              </a:rPr>
              <a:t>не оставляйте детали конструктора в беспорядке</a:t>
            </a:r>
            <a:endParaRPr dirty="0"/>
          </a:p>
          <a:p>
            <a:pPr>
              <a:buClr>
                <a:schemeClr val="dk1"/>
              </a:buClr>
              <a:buSzPts val="2800"/>
              <a:defRPr/>
            </a:pPr>
            <a:r>
              <a:rPr lang="ru-RU" sz="2000" dirty="0">
                <a:latin typeface="Calibri"/>
                <a:cs typeface="Calibri"/>
              </a:rPr>
              <a:t>6.</a:t>
            </a:r>
            <a:r>
              <a:rPr lang="ru-RU" sz="2000" dirty="0"/>
              <a:t> </a:t>
            </a:r>
            <a:r>
              <a:rPr lang="ru-RU" sz="2000" dirty="0">
                <a:latin typeface="Calibri"/>
                <a:cs typeface="Calibri"/>
              </a:rPr>
              <a:t>Если что-то не получается, попросите помощи у преподавателя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 rotWithShape="1">
          <a:blip r:embed="rId3">
            <a:alphaModFix/>
          </a:blip>
          <a:srcRect l="9028" t="18210" r="11694" b="14744"/>
          <a:stretch/>
        </p:blipFill>
        <p:spPr>
          <a:xfrm rot="558916">
            <a:off x="6838275" y="2168908"/>
            <a:ext cx="3826448" cy="32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Инструменты</a:t>
            </a:r>
            <a:endParaRPr dirty="0"/>
          </a:p>
        </p:txBody>
      </p:sp>
      <p:sp>
        <p:nvSpPr>
          <p:cNvPr id="147" name="Google Shape;147;p9"/>
          <p:cNvSpPr txBox="1"/>
          <p:nvPr/>
        </p:nvSpPr>
        <p:spPr>
          <a:xfrm>
            <a:off x="906854" y="1664896"/>
            <a:ext cx="51891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Ключи торцевые шестигранные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9"/>
          <p:cNvSpPr txBox="1"/>
          <p:nvPr/>
        </p:nvSpPr>
        <p:spPr>
          <a:xfrm>
            <a:off x="6702776" y="1664896"/>
            <a:ext cx="39755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Ключ комбинированный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9"/>
          <p:cNvPicPr preferRelativeResize="0"/>
          <p:nvPr/>
        </p:nvPicPr>
        <p:blipFill rotWithShape="1">
          <a:blip r:embed="rId4">
            <a:alphaModFix/>
          </a:blip>
          <a:srcRect t="23011" b="24740"/>
          <a:stretch/>
        </p:blipFill>
        <p:spPr>
          <a:xfrm>
            <a:off x="840570" y="2501658"/>
            <a:ext cx="5346307" cy="279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Соединения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BF8463-7733-E125-28D4-C9FF92788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8" y="1563529"/>
            <a:ext cx="4895850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E1AB68A-E473-DD7D-E598-E8BF09BF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8" y="2994660"/>
            <a:ext cx="5896511" cy="242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BCE73E1-3D13-A1BF-A76F-94FE22871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1563529"/>
            <a:ext cx="467677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CA953801-DBE6-E2FE-AD0A-6FD5B2EC0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35" y="3193315"/>
            <a:ext cx="7715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6C46D7E-7DEC-087B-1507-6FB336E2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46" y="3131263"/>
            <a:ext cx="7715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FD68F904-E978-758A-1245-168B0694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3" y="4314386"/>
            <a:ext cx="48291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98765D3-C943-8309-9E47-3D56FA6F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9" y="5110053"/>
            <a:ext cx="7715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489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" name="Google Shape;107;gf7aced0417_0_205"/>
          <p:cNvSpPr txBox="1">
            <a:spLocks noGrp="1"/>
          </p:cNvSpPr>
          <p:nvPr>
            <p:ph type="title"/>
          </p:nvPr>
        </p:nvSpPr>
        <p:spPr bwMode="auto">
          <a:xfrm>
            <a:off x="853759" y="369384"/>
            <a:ext cx="6602000" cy="6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700"/>
              <a:defRPr/>
            </a:pPr>
            <a:r>
              <a:rPr lang="ru" dirty="0"/>
              <a:t>Подумайте! </a:t>
            </a:r>
            <a:endParaRPr dirty="0"/>
          </a:p>
        </p:txBody>
      </p:sp>
      <p:sp>
        <p:nvSpPr>
          <p:cNvPr id="108" name="Google Shape;108;gf7aced0417_0_205"/>
          <p:cNvSpPr txBox="1">
            <a:spLocks noGrp="1"/>
          </p:cNvSpPr>
          <p:nvPr>
            <p:ph type="sldNum" idx="12"/>
          </p:nvPr>
        </p:nvSpPr>
        <p:spPr bwMode="auto">
          <a:xfrm>
            <a:off x="6457951" y="4767263"/>
            <a:ext cx="2057600" cy="2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888888"/>
              </a:buClr>
              <a:buSzPts val="900"/>
              <a:defRPr/>
            </a:pPr>
            <a:fld id="{00000000-1234-1234-1234-123412341234}" type="slidenum">
              <a:rPr lang="ru"/>
              <a:pPr>
                <a:buClr>
                  <a:srgbClr val="888888"/>
                </a:buClr>
                <a:buSzPts val="900"/>
                <a:defRPr/>
              </a:pPr>
              <a:t>19</a:t>
            </a:fld>
            <a:endParaRPr/>
          </a:p>
        </p:txBody>
      </p:sp>
      <p:sp>
        <p:nvSpPr>
          <p:cNvPr id="109" name="Google Shape;109;gf7aced0417_0_205"/>
          <p:cNvSpPr/>
          <p:nvPr/>
        </p:nvSpPr>
        <p:spPr bwMode="auto">
          <a:xfrm>
            <a:off x="535709" y="1023602"/>
            <a:ext cx="11286836" cy="89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just">
              <a:buClr>
                <a:schemeClr val="dk1"/>
              </a:buClr>
              <a:buSzPts val="2000"/>
              <a:defRPr/>
            </a:pPr>
            <a:r>
              <a:rPr lang="ru" sz="2667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Внимательно посмотрите на предметы, изображенные на картинках. Какое свойство этих конструкций является самым важным?</a:t>
            </a:r>
            <a:endParaRPr sz="2667" b="1">
              <a:latin typeface="Calibri"/>
              <a:ea typeface="Calibri"/>
              <a:cs typeface="Calibri"/>
            </a:endParaRPr>
          </a:p>
        </p:txBody>
      </p:sp>
      <p:pic>
        <p:nvPicPr>
          <p:cNvPr id="110" name="Google Shape;110;gf7aced0417_0_20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" y="3462384"/>
            <a:ext cx="2427375" cy="219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f7aced0417_0_20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212511" y="2727990"/>
            <a:ext cx="2427373" cy="291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f7aced0417_0_20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847759" y="2727990"/>
            <a:ext cx="3220384" cy="291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f7aced0417_0_20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8351357" y="3228188"/>
            <a:ext cx="3548771" cy="213868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f7aced0417_0_205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2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888888"/>
              </a:buClr>
              <a:buSzPts val="200"/>
              <a:defRPr/>
            </a:pPr>
            <a:fld id="{00000000-1234-1234-1234-123412341234}" type="slidenum">
              <a:rPr lang="ru"/>
              <a:pPr>
                <a:buClr>
                  <a:srgbClr val="888888"/>
                </a:buClr>
                <a:buSzPts val="200"/>
                <a:defRPr/>
              </a:pPr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sz="2800" dirty="0"/>
              <a:t>История металлического конструктора</a:t>
            </a:r>
            <a:endParaRPr sz="2800" dirty="0"/>
          </a:p>
        </p:txBody>
      </p:sp>
      <p:sp>
        <p:nvSpPr>
          <p:cNvPr id="47" name="Google Shape;4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3BDC8A-1E77-41FE-9F0C-B2ABF9379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010" y="3040016"/>
            <a:ext cx="4421778" cy="33163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AAB22A-A980-4D37-9914-1C48584BB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55" y="1205473"/>
            <a:ext cx="3315353" cy="27627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256E05-B2C2-4BD3-836C-5AE74ECD2C7A}"/>
              </a:ext>
            </a:extLst>
          </p:cNvPr>
          <p:cNvSpPr txBox="1"/>
          <p:nvPr/>
        </p:nvSpPr>
        <p:spPr>
          <a:xfrm>
            <a:off x="4230733" y="1205473"/>
            <a:ext cx="64089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Фрэнк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Хорнби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вдохновитель создания таких культовых игрушек, как 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Meccano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модели железных дорог 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Hornby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и игрушки 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Dinky</a:t>
            </a:r>
            <a:endParaRPr lang="en-US" b="1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 концу 1890-х годов у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Хорнби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было двое сыновей, и он начал делать для них металлические модели мостов, кранов и грузовиков в своем садовом домике. Ему пришла в голову идея создания одинаковых деталей, которые можно было бы соединять винтами и гайками для создания любой желаемой модели, и вскоре в начале 1901 года он оформил патент на это изобретение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1185F4-3F33-4FB5-A9D9-671DA2F07CF6}"/>
              </a:ext>
            </a:extLst>
          </p:cNvPr>
          <p:cNvSpPr txBox="1"/>
          <p:nvPr/>
        </p:nvSpPr>
        <p:spPr>
          <a:xfrm>
            <a:off x="644977" y="4304775"/>
            <a:ext cx="66310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1902 году первые наборы "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Mechanics</a:t>
            </a:r>
            <a:r>
              <a:rPr lang="ru-RU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Made Easy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поступили в продажу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Торговая марка "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Meccano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была зарегистрирована в 1907 году, а компания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Meccano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Ltd была основана в 1908 году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" name="Google Shape;119;gf7aced0417_0_276"/>
          <p:cNvSpPr txBox="1">
            <a:spLocks noGrp="1"/>
          </p:cNvSpPr>
          <p:nvPr>
            <p:ph type="body" idx="1"/>
          </p:nvPr>
        </p:nvSpPr>
        <p:spPr bwMode="auto">
          <a:xfrm>
            <a:off x="607292" y="1231906"/>
            <a:ext cx="6325545" cy="464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 fontScale="92500" lnSpcReduction="10000"/>
          </a:bodyPr>
          <a:lstStyle/>
          <a:p>
            <a:pPr marL="0" indent="0" algn="just">
              <a:lnSpc>
                <a:spcPct val="114999"/>
              </a:lnSpc>
              <a:spcBef>
                <a:spcPts val="0"/>
              </a:spcBef>
              <a:buSzPts val="1100"/>
              <a:buNone/>
              <a:defRPr/>
            </a:pPr>
            <a:r>
              <a:rPr lang="ru-RU" sz="2400" b="1"/>
              <a:t>Прочность предмета (конструкции) </a:t>
            </a:r>
            <a:r>
              <a:rPr lang="ru-RU" sz="2400"/>
              <a:t>— это его способность выдерживать внешние нагрузки и воздействия без разрушения или существенных деформаций. Прочность характеризует материал с точки зрения его сопротивления различным видам напряжений, таким как растяжение, сжатие, изгиб, кручение и сдвиг.</a:t>
            </a:r>
            <a:endParaRPr lang="ru" sz="2400" b="1"/>
          </a:p>
          <a:p>
            <a:pPr marL="0" indent="0" algn="just">
              <a:lnSpc>
                <a:spcPct val="114999"/>
              </a:lnSpc>
              <a:spcBef>
                <a:spcPts val="0"/>
              </a:spcBef>
              <a:buSzPts val="1100"/>
              <a:buNone/>
              <a:defRPr/>
            </a:pPr>
            <a:r>
              <a:rPr lang="ru" sz="2400" b="1"/>
              <a:t>Прочность</a:t>
            </a:r>
            <a:r>
              <a:rPr lang="ru" sz="2400"/>
              <a:t> зависит от </a:t>
            </a:r>
            <a:r>
              <a:rPr lang="ru" sz="2400" b="1"/>
              <a:t>свойств материала, конструкции и способа соединения деталей </a:t>
            </a:r>
            <a:r>
              <a:rPr lang="ru" sz="2400"/>
              <a:t>конструкции. Проведем эксперимент и выясним, как правильно соединять детали конструктора для создания прочных конструкций.</a:t>
            </a:r>
            <a:endParaRPr sz="2400"/>
          </a:p>
          <a:p>
            <a:pPr marL="0" indent="0">
              <a:spcBef>
                <a:spcPts val="1600"/>
              </a:spcBef>
              <a:buSzPts val="1400"/>
              <a:buNone/>
              <a:defRPr/>
            </a:pPr>
            <a:endParaRPr/>
          </a:p>
        </p:txBody>
      </p:sp>
      <p:sp>
        <p:nvSpPr>
          <p:cNvPr id="120" name="Google Shape;120;gf7aced0417_0_276"/>
          <p:cNvSpPr txBox="1">
            <a:spLocks noGrp="1"/>
          </p:cNvSpPr>
          <p:nvPr>
            <p:ph type="title"/>
          </p:nvPr>
        </p:nvSpPr>
        <p:spPr bwMode="auto">
          <a:xfrm>
            <a:off x="834886" y="371026"/>
            <a:ext cx="8802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700"/>
              <a:defRPr/>
            </a:pPr>
            <a:r>
              <a:rPr lang="ru" dirty="0"/>
              <a:t>Прочность</a:t>
            </a:r>
            <a:endParaRPr dirty="0"/>
          </a:p>
        </p:txBody>
      </p:sp>
      <p:pic>
        <p:nvPicPr>
          <p:cNvPr id="121" name="Google Shape;121;gf7aced0417_0_27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6932836" y="1128952"/>
            <a:ext cx="4769633" cy="52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f7aced0417_0_276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2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888888"/>
              </a:buClr>
              <a:buSzPts val="200"/>
              <a:defRPr/>
            </a:pPr>
            <a:fld id="{00000000-1234-1234-1234-123412341234}" type="slidenum">
              <a:rPr lang="ru"/>
              <a:pPr>
                <a:buClr>
                  <a:srgbClr val="888888"/>
                </a:buClr>
                <a:buSzPts val="200"/>
                <a:defRPr/>
              </a:pPr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" name="Google Shape;127;gf7aced0417_0_282"/>
          <p:cNvSpPr txBox="1">
            <a:spLocks noGrp="1"/>
          </p:cNvSpPr>
          <p:nvPr>
            <p:ph type="body" idx="1"/>
          </p:nvPr>
        </p:nvSpPr>
        <p:spPr bwMode="auto">
          <a:xfrm>
            <a:off x="519795" y="1512049"/>
            <a:ext cx="6324351" cy="41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  <a:defRPr/>
            </a:pPr>
            <a:r>
              <a:rPr lang="ru" sz="2667" dirty="0"/>
              <a:t>Соедините два угла 135° 5х5 в виде буквы «Х» при помощи одного винта и гайки.</a:t>
            </a:r>
            <a:endParaRPr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  <a:defRPr/>
            </a:pPr>
            <a:endParaRPr sz="2667" dirty="0"/>
          </a:p>
          <a:p>
            <a:pPr marL="0" indent="0">
              <a:spcBef>
                <a:spcPts val="1067"/>
              </a:spcBef>
              <a:buSzPts val="1400"/>
              <a:buNone/>
              <a:defRPr/>
            </a:pPr>
            <a:endParaRPr dirty="0"/>
          </a:p>
        </p:txBody>
      </p:sp>
      <p:sp>
        <p:nvSpPr>
          <p:cNvPr id="128" name="Google Shape;128;gf7aced0417_0_282"/>
          <p:cNvSpPr txBox="1">
            <a:spLocks noGrp="1"/>
          </p:cNvSpPr>
          <p:nvPr>
            <p:ph type="title"/>
          </p:nvPr>
        </p:nvSpPr>
        <p:spPr bwMode="auto">
          <a:xfrm>
            <a:off x="847784" y="367161"/>
            <a:ext cx="8802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700"/>
              <a:defRPr/>
            </a:pPr>
            <a:r>
              <a:rPr lang="ru" dirty="0"/>
              <a:t>Прочное соединение</a:t>
            </a:r>
            <a:endParaRPr dirty="0"/>
          </a:p>
        </p:txBody>
      </p:sp>
      <p:pic>
        <p:nvPicPr>
          <p:cNvPr id="129" name="Google Shape;129;gf7aced0417_0_282"/>
          <p:cNvPicPr/>
          <p:nvPr/>
        </p:nvPicPr>
        <p:blipFill>
          <a:blip r:embed="rId2">
            <a:alphaModFix/>
          </a:blip>
          <a:srcRect l="36530" r="32543"/>
          <a:stretch/>
        </p:blipFill>
        <p:spPr bwMode="auto">
          <a:xfrm>
            <a:off x="7573697" y="785899"/>
            <a:ext cx="2566000" cy="5181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f7aced0417_0_282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2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888888"/>
              </a:buClr>
              <a:buSzPts val="200"/>
              <a:defRPr/>
            </a:pPr>
            <a:fld id="{00000000-1234-1234-1234-123412341234}" type="slidenum">
              <a:rPr lang="ru"/>
              <a:pPr>
                <a:buClr>
                  <a:srgbClr val="888888"/>
                </a:buClr>
                <a:buSzPts val="200"/>
                <a:defRPr/>
              </a:pPr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" name="Google Shape;127;gf7aced0417_0_282"/>
          <p:cNvSpPr txBox="1">
            <a:spLocks noGrp="1"/>
          </p:cNvSpPr>
          <p:nvPr>
            <p:ph type="body" idx="1"/>
          </p:nvPr>
        </p:nvSpPr>
        <p:spPr bwMode="auto">
          <a:xfrm>
            <a:off x="519795" y="1512049"/>
            <a:ext cx="6324351" cy="41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  <a:defRPr/>
            </a:pPr>
            <a:r>
              <a:rPr lang="ru" sz="2667" dirty="0"/>
              <a:t>Соедините два угла 135° 5х5 в виде буквы «Х» при помощи одного винта и гайки.</a:t>
            </a:r>
            <a:endParaRPr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  <a:defRPr/>
            </a:pPr>
            <a:endParaRPr sz="2667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  <a:defRPr/>
            </a:pPr>
            <a:r>
              <a:rPr lang="ru" sz="2667" dirty="0"/>
              <a:t>Такое соединение </a:t>
            </a:r>
            <a:r>
              <a:rPr lang="ru" sz="2667" b="1" dirty="0"/>
              <a:t>не является прочным</a:t>
            </a:r>
            <a:r>
              <a:rPr lang="ru" sz="2667" dirty="0"/>
              <a:t>, так как две детали соединены </a:t>
            </a:r>
            <a:r>
              <a:rPr lang="ru" sz="2667" b="1" dirty="0"/>
              <a:t>только в одной точке</a:t>
            </a:r>
            <a:r>
              <a:rPr lang="ru" sz="2667" dirty="0"/>
              <a:t>.</a:t>
            </a:r>
            <a:endParaRPr sz="2667" dirty="0"/>
          </a:p>
          <a:p>
            <a:pPr marL="0" indent="0">
              <a:spcBef>
                <a:spcPts val="1067"/>
              </a:spcBef>
              <a:buSzPts val="1400"/>
              <a:buNone/>
              <a:defRPr/>
            </a:pPr>
            <a:endParaRPr dirty="0"/>
          </a:p>
        </p:txBody>
      </p:sp>
      <p:sp>
        <p:nvSpPr>
          <p:cNvPr id="128" name="Google Shape;128;gf7aced0417_0_282"/>
          <p:cNvSpPr txBox="1">
            <a:spLocks noGrp="1"/>
          </p:cNvSpPr>
          <p:nvPr>
            <p:ph type="title"/>
          </p:nvPr>
        </p:nvSpPr>
        <p:spPr bwMode="auto">
          <a:xfrm>
            <a:off x="847784" y="367161"/>
            <a:ext cx="8802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700"/>
              <a:defRPr/>
            </a:pPr>
            <a:r>
              <a:rPr lang="ru" dirty="0"/>
              <a:t>Прочное соединение</a:t>
            </a:r>
            <a:endParaRPr dirty="0"/>
          </a:p>
        </p:txBody>
      </p:sp>
      <p:pic>
        <p:nvPicPr>
          <p:cNvPr id="129" name="Google Shape;129;gf7aced0417_0_282"/>
          <p:cNvPicPr/>
          <p:nvPr/>
        </p:nvPicPr>
        <p:blipFill>
          <a:blip r:embed="rId2">
            <a:alphaModFix/>
          </a:blip>
          <a:srcRect l="36530" r="32543"/>
          <a:stretch/>
        </p:blipFill>
        <p:spPr bwMode="auto">
          <a:xfrm>
            <a:off x="7573697" y="785899"/>
            <a:ext cx="2566000" cy="5181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f7aced0417_0_282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2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888888"/>
              </a:buClr>
              <a:buSzPts val="200"/>
              <a:defRPr/>
            </a:pPr>
            <a:fld id="{00000000-1234-1234-1234-123412341234}" type="slidenum">
              <a:rPr lang="ru"/>
              <a:pPr>
                <a:buClr>
                  <a:srgbClr val="888888"/>
                </a:buClr>
                <a:buSzPts val="200"/>
                <a:defRPr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503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" name="Google Shape;135;gf7aced0417_0_288"/>
          <p:cNvSpPr txBox="1">
            <a:spLocks noGrp="1"/>
          </p:cNvSpPr>
          <p:nvPr>
            <p:ph type="body" idx="1"/>
          </p:nvPr>
        </p:nvSpPr>
        <p:spPr bwMode="auto">
          <a:xfrm>
            <a:off x="955489" y="2689959"/>
            <a:ext cx="5112800" cy="17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SzPts val="1400"/>
              <a:buNone/>
              <a:defRPr/>
            </a:pPr>
            <a:r>
              <a:rPr lang="ru" sz="2667"/>
              <a:t>Соедините эти же детали двумя винтами и гайками в виде буквы «Y». Испытайте получившуюся конструкцию на прочность.</a:t>
            </a:r>
            <a:endParaRPr/>
          </a:p>
        </p:txBody>
      </p:sp>
      <p:sp>
        <p:nvSpPr>
          <p:cNvPr id="136" name="Google Shape;136;gf7aced0417_0_288"/>
          <p:cNvSpPr txBox="1">
            <a:spLocks noGrp="1"/>
          </p:cNvSpPr>
          <p:nvPr>
            <p:ph type="title"/>
          </p:nvPr>
        </p:nvSpPr>
        <p:spPr bwMode="auto">
          <a:xfrm>
            <a:off x="841436" y="367153"/>
            <a:ext cx="8802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700"/>
              <a:defRPr/>
            </a:pPr>
            <a:r>
              <a:rPr lang="ru" dirty="0"/>
              <a:t>Прочное соединение</a:t>
            </a:r>
            <a:endParaRPr dirty="0"/>
          </a:p>
        </p:txBody>
      </p:sp>
      <p:pic>
        <p:nvPicPr>
          <p:cNvPr id="137" name="Google Shape;137;gf7aced0417_0_288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484259" y="683092"/>
            <a:ext cx="9254831" cy="577973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f7aced0417_0_288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2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888888"/>
              </a:buClr>
              <a:buSzPts val="200"/>
              <a:defRPr/>
            </a:pPr>
            <a:fld id="{00000000-1234-1234-1234-123412341234}" type="slidenum">
              <a:rPr lang="ru"/>
              <a:pPr>
                <a:buClr>
                  <a:srgbClr val="888888"/>
                </a:buClr>
                <a:buSzPts val="200"/>
                <a:defRPr/>
              </a:pPr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" name="Google Shape;143;gf7aced0417_0_296"/>
          <p:cNvSpPr txBox="1">
            <a:spLocks noGrp="1"/>
          </p:cNvSpPr>
          <p:nvPr>
            <p:ph type="body" idx="1"/>
          </p:nvPr>
        </p:nvSpPr>
        <p:spPr bwMode="auto">
          <a:xfrm>
            <a:off x="625763" y="1210935"/>
            <a:ext cx="6643255" cy="526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  <a:defRPr/>
            </a:pPr>
            <a:r>
              <a:rPr lang="ru" sz="2667" b="1"/>
              <a:t>Чтобы винтовое соединение было прочным, соединяйте детали в двух точках.</a:t>
            </a:r>
            <a:r>
              <a:rPr lang="ru" sz="2667"/>
              <a:t> </a:t>
            </a:r>
            <a:endParaRPr sz="2667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  <a:defRPr/>
            </a:pPr>
            <a:r>
              <a:rPr lang="ru" sz="2667"/>
              <a:t>Такое свойство имеет математическое обоснование. Через одну точку можно провести очень много разных прямых, а через две точки только одну единственную. </a:t>
            </a:r>
            <a:endParaRPr sz="2667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400"/>
              <a:buNone/>
              <a:defRPr/>
            </a:pPr>
            <a:r>
              <a:rPr lang="ru" sz="2667"/>
              <a:t>Поэтому детали, соединенные в двух точках, всегда будут располагаться строго определенным образом относительно друг друга.</a:t>
            </a:r>
            <a:endParaRPr/>
          </a:p>
        </p:txBody>
      </p:sp>
      <p:sp>
        <p:nvSpPr>
          <p:cNvPr id="144" name="Google Shape;144;gf7aced0417_0_296"/>
          <p:cNvSpPr txBox="1">
            <a:spLocks noGrp="1"/>
          </p:cNvSpPr>
          <p:nvPr>
            <p:ph type="title"/>
          </p:nvPr>
        </p:nvSpPr>
        <p:spPr bwMode="auto">
          <a:xfrm>
            <a:off x="832200" y="368803"/>
            <a:ext cx="8802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700"/>
              <a:defRPr/>
            </a:pPr>
            <a:r>
              <a:rPr lang="ru" dirty="0"/>
              <a:t>Прочное соединение</a:t>
            </a:r>
            <a:endParaRPr dirty="0"/>
          </a:p>
        </p:txBody>
      </p:sp>
      <p:pic>
        <p:nvPicPr>
          <p:cNvPr id="145" name="Google Shape;145;gf7aced0417_0_296"/>
          <p:cNvPicPr/>
          <p:nvPr/>
        </p:nvPicPr>
        <p:blipFill>
          <a:blip r:embed="rId2">
            <a:alphaModFix/>
          </a:blip>
          <a:srcRect l="31690" t="8956" r="42553" b="38544"/>
          <a:stretch/>
        </p:blipFill>
        <p:spPr bwMode="auto">
          <a:xfrm>
            <a:off x="8042300" y="1249700"/>
            <a:ext cx="2971333" cy="291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f7aced0417_0_296"/>
          <p:cNvPicPr/>
          <p:nvPr/>
        </p:nvPicPr>
        <p:blipFill>
          <a:blip r:embed="rId3">
            <a:alphaModFix/>
          </a:blip>
          <a:srcRect l="31389" t="11041" r="30277" b="32706"/>
          <a:stretch/>
        </p:blipFill>
        <p:spPr bwMode="auto">
          <a:xfrm>
            <a:off x="7963533" y="4254434"/>
            <a:ext cx="3128867" cy="22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f7aced0417_0_296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2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888888"/>
              </a:buClr>
              <a:buSzPts val="200"/>
              <a:defRPr/>
            </a:pPr>
            <a:fld id="{00000000-1234-1234-1234-123412341234}" type="slidenum">
              <a:rPr lang="ru"/>
              <a:pPr>
                <a:buClr>
                  <a:srgbClr val="888888"/>
                </a:buClr>
                <a:buSzPts val="200"/>
                <a:defRPr/>
              </a:pPr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" name="Google Shape;164;gf7aced0417_0_324"/>
          <p:cNvSpPr txBox="1">
            <a:spLocks noGrp="1"/>
          </p:cNvSpPr>
          <p:nvPr>
            <p:ph type="body" idx="1"/>
          </p:nvPr>
        </p:nvSpPr>
        <p:spPr bwMode="auto">
          <a:xfrm>
            <a:off x="497485" y="1127200"/>
            <a:ext cx="11260407" cy="21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  <a:defRPr/>
            </a:pPr>
            <a:r>
              <a:rPr lang="ru" sz="2667"/>
              <a:t>Можно ли лист бумаги положить между опорами так, чтобы он выдержал вес компьютерной мыши?</a:t>
            </a:r>
            <a:endParaRPr sz="2667"/>
          </a:p>
          <a:p>
            <a:pPr marL="0" indent="0">
              <a:spcBef>
                <a:spcPts val="1067"/>
              </a:spcBef>
              <a:buSzPts val="1400"/>
              <a:buNone/>
              <a:defRPr/>
            </a:pPr>
            <a:endParaRPr/>
          </a:p>
        </p:txBody>
      </p:sp>
      <p:sp>
        <p:nvSpPr>
          <p:cNvPr id="165" name="Google Shape;165;gf7aced0417_0_324"/>
          <p:cNvSpPr txBox="1">
            <a:spLocks noGrp="1"/>
          </p:cNvSpPr>
          <p:nvPr>
            <p:ph type="title"/>
          </p:nvPr>
        </p:nvSpPr>
        <p:spPr bwMode="auto">
          <a:xfrm>
            <a:off x="838125" y="377092"/>
            <a:ext cx="8802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700"/>
              <a:defRPr/>
            </a:pPr>
            <a:r>
              <a:rPr lang="ru"/>
              <a:t>Подумайте!</a:t>
            </a:r>
            <a:endParaRPr/>
          </a:p>
        </p:txBody>
      </p:sp>
      <p:pic>
        <p:nvPicPr>
          <p:cNvPr id="166" name="Google Shape;166;gf7aced0417_0_324" descr="C:\Users\licey\Desktop\111.png"/>
          <p:cNvPicPr/>
          <p:nvPr/>
        </p:nvPicPr>
        <p:blipFill>
          <a:blip r:embed="rId3">
            <a:alphaModFix/>
          </a:blip>
          <a:srcRect b="18798"/>
          <a:stretch/>
        </p:blipFill>
        <p:spPr bwMode="auto">
          <a:xfrm>
            <a:off x="3889516" y="2678546"/>
            <a:ext cx="4476341" cy="304180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f7aced0417_0_32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2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888888"/>
              </a:buClr>
              <a:buSzPts val="200"/>
              <a:defRPr/>
            </a:pPr>
            <a:fld id="{00000000-1234-1234-1234-123412341234}" type="slidenum">
              <a:rPr lang="ru"/>
              <a:pPr>
                <a:buClr>
                  <a:srgbClr val="888888"/>
                </a:buClr>
                <a:buSzPts val="200"/>
                <a:defRPr/>
              </a:pPr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" name="Google Shape;172;gf7aced0417_0_336"/>
          <p:cNvSpPr txBox="1">
            <a:spLocks noGrp="1"/>
          </p:cNvSpPr>
          <p:nvPr>
            <p:ph type="body" idx="1"/>
          </p:nvPr>
        </p:nvSpPr>
        <p:spPr bwMode="auto">
          <a:xfrm>
            <a:off x="477079" y="1277727"/>
            <a:ext cx="6634922" cy="4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SzPts val="1100"/>
              <a:buNone/>
              <a:defRPr/>
            </a:pPr>
            <a:r>
              <a:rPr lang="ru" sz="2400" dirty="0"/>
              <a:t>Оказывается такое вполне возможно, если сложить лист «гармошкой» и немного распрямить.</a:t>
            </a:r>
            <a:endParaRPr sz="2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400"/>
              <a:buNone/>
              <a:defRPr/>
            </a:pPr>
            <a:r>
              <a:rPr lang="ru" sz="2400" dirty="0"/>
              <a:t>Прочность такой конструкции обеспечивает </a:t>
            </a:r>
            <a:r>
              <a:rPr lang="ru" sz="2400" b="1" dirty="0"/>
              <a:t>треугольный профиль</a:t>
            </a:r>
            <a:r>
              <a:rPr lang="ru" sz="2400" dirty="0"/>
              <a:t>, появившийся в результате складывания листа.</a:t>
            </a:r>
            <a:endParaRPr sz="2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400"/>
              <a:buNone/>
              <a:defRPr/>
            </a:pPr>
            <a:r>
              <a:rPr lang="ru" sz="2400" b="1" dirty="0"/>
              <a:t>Проведите эксперимент:</a:t>
            </a:r>
            <a:r>
              <a:rPr lang="ru" sz="2400" dirty="0"/>
              <a:t> какую максимальную нагрузку может выдержать бумажная нагрузка?</a:t>
            </a:r>
            <a:endParaRPr sz="2400" dirty="0"/>
          </a:p>
        </p:txBody>
      </p:sp>
      <p:sp>
        <p:nvSpPr>
          <p:cNvPr id="173" name="Google Shape;173;gf7aced0417_0_336"/>
          <p:cNvSpPr txBox="1">
            <a:spLocks noGrp="1"/>
          </p:cNvSpPr>
          <p:nvPr>
            <p:ph type="title"/>
          </p:nvPr>
        </p:nvSpPr>
        <p:spPr bwMode="auto">
          <a:xfrm>
            <a:off x="843819" y="357214"/>
            <a:ext cx="9105216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700"/>
              <a:defRPr/>
            </a:pPr>
            <a:r>
              <a:rPr lang="ru" dirty="0"/>
              <a:t>Бумажная гармошка</a:t>
            </a:r>
            <a:endParaRPr dirty="0"/>
          </a:p>
        </p:txBody>
      </p:sp>
      <p:pic>
        <p:nvPicPr>
          <p:cNvPr id="174" name="Google Shape;174;gf7aced0417_0_336" descr="https://fs01.infourok.ru/images/doc/27/35189/img22.jpg"/>
          <p:cNvPicPr/>
          <p:nvPr/>
        </p:nvPicPr>
        <p:blipFill>
          <a:blip r:embed="rId3">
            <a:alphaModFix/>
          </a:blip>
          <a:srcRect l="22235" t="36065" r="22834" b="4271"/>
          <a:stretch/>
        </p:blipFill>
        <p:spPr bwMode="auto">
          <a:xfrm>
            <a:off x="7475534" y="1753167"/>
            <a:ext cx="4120500" cy="335166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f7aced0417_0_336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2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Clr>
                <a:srgbClr val="888888"/>
              </a:buClr>
              <a:buSzPts val="200"/>
              <a:defRPr/>
            </a:pPr>
            <a:fld id="{00000000-1234-1234-1234-123412341234}" type="slidenum">
              <a:rPr lang="ru"/>
              <a:pPr>
                <a:buClr>
                  <a:srgbClr val="888888"/>
                </a:buClr>
                <a:buSzPts val="200"/>
                <a:defRPr/>
              </a:pPr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Задание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20682" y="1127774"/>
            <a:ext cx="10939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>
                <a:latin typeface="Calibri"/>
                <a:cs typeface="Calibri"/>
              </a:rPr>
              <a:t>Соедините два угла 135° 5х5 и угол 90° 5х5 так, чтобы каждая деталь была соединена с другой деталью в одной точке.</a:t>
            </a:r>
          </a:p>
        </p:txBody>
      </p:sp>
      <p:sp>
        <p:nvSpPr>
          <p:cNvPr id="5" name="AutoShape 2" descr="data:image/png;base64,iVBORw0KGgoAAAANSUhEUgAAArcAAAIICAYAAAB0AcbXAAAAAXNSR0IArs4c6QAAIABJREFUeF7svemSbU1yJRRnyLxfSU2/Bi+AwQNgmPEGPAH/gF/9i0ZDtxqQzIQK1JJaaqkNMwx6ANp4ImhAQ1epVNNX9d0h8wzYcvcVscK3770z7y1MVVKea9fyDHvHjvDwYYWHu8fh7/2H/979eDy2w+HQ7vd7u1wu9v92u9nnh4cH+w3X4D++w//r9dru92v79PShHY+t/95aa7frtd0uV2vjdDr5PbdbO9zxa2vHaO92PLanQ2u3I769t8Ph3k7HQzud8P/YTmjYGrzj53a74sOhHQ6ndmjHdji2djjc2s1/sD7geegv+of/j4+P0dd77z/Ghz6h/a8eHtvpcLRrnp+f7fvz+WxtoP8YP77nPfqMdr9Zn48H9OPgfcVI0Neb08n767Q7xHt8bb/db+3heOy04hhwLV+fPn2yPqBPeHFurB/nU/vw8SMebuPmf1zH8aNf+t/7d4/5be388Gh9BIHxvV1rdA3SGx84jX08PlbjB/DM9dbOp5N9ntv2tkB/0BH9wQt9JC+1+6E9P13a6Xjuc0O+y3OJ7/lczs3tfmlffYX+3zq98hvyH+7Hf744zuv9OXhvzB/HQXpw3PxMGmBeT6eHmFeXH5eLoKPwxLhnyNLheGgfP31qh5At8pDPz7Xd26390i99S+bL+49mXWZP7Xh4aPc7eBXy5jIXXNjpdX44tfPZ5bDz/gnfnduzXe9jJ1/oPHHeZv52PoD8H09458/EtXw+5xiyo/eSF72Px/bu8Vv2l3qFdOJftKnzzj7yWcpP5EHyW+aZwffBx8ej0QMCrH0kj2if1hjsfji2W8hOnmP2m+0s2zu04+FkfVD5wJj4guxnuhrFwc/XSztcr+2rd4+mI9A+6I3r0QbmN9MLnzk3qs+17+RjpR/prDbicntuHz69b+eHc3t8fNeOx1PonRtUm/EV9CB14JC9Y4Psm84/4neXF5XN6n2eg3s7tev91K631i7XZ+G9g/H78eh/IWdo3h8BPee2DersfATdVCdSb/vTOG7+1X6hfed9ysPy77t37zpvZ7q7obib9HH8WVfT/lI+TWrCzmF+Hx/Poa9dr8AuYh7YDh5xOp3tP20824Dteji3dr09uRzEeE1nhj54enoy+oF40FPkacgMnnb99Mn++iCcxvacmE7T/6A3tJnZy+gn7Pvh2J6g/+5+D/Sp/vUx4ze3LfYbnhY27Xy/t6+urZ2Nx/rMdH3m35jVDfrqM9BR6Ngnt+Ghg/Uv7YzKL77rOud0bJ+AGcT+6zzi6Y/v3mW2XX4ezEkCDgOMeVn7/XBtt+uH1kyGSMM+CfbdVfRv173R3v3Y2tOptdts+qb+qS7KY7sczu3T8VvtenBsUr2o/0lXYhTT1Ya7wBnrHdDnL9q/P7R2/zsmgg+nT+3h8KG1y9ft+f0P2/3yvh3+0//g3713hhXgwk6AufWlBuJ2v7aHBzDbEM7+uylfBzXsuoHaYDQM7obPX70L4mKCbgYU8dcMeABMcDiUpd8dRt0E2MGtKjYFeOgLlAsBB4FOF2QYpuvVWoUip+GH0rD+3W7tq6++6kDRAPEE5G6t3R20DWXiytEVZgtQGhSI7zK4NRUZiwkFkGgTzIH+0FCpUbeJj0WJKkUapwy0FDyN5zjo8ZcKiY8Jiwyb07uDNjeOBMxHn5FQDDZzMQ6lhwLLaXHQDu3x/NiVF68jQGJ/FfDOAObSjAQGxr0fnB8+X+maAZTx2HkAm4o+GZAonf16fy5fefwELcojXEzi/muAdu03BMYXbPf24cP7Pjf+bAJbX+Sdjo/dONNo05hzPsE7nMfLxRdwJifnB1POXMmw73gg55TgsitGUQZ43inoR7nP4JaXZ8Xo9Di2hzOMf3BfLAomRS06icZZn0Va8q9xcfAp/ma5WMyPo7C0OB0AZ8jGUnVbtxO4Je2U/9mnJS180XsNPYnflQ/4bMoFDWs3ugCxDQAF8+uAmIvfDiJCP6gMKk2UXpXMKrjitaThrV3b/XAzAAnw5M+/2n+CW58XyIfLCvkAiMDeHxwcVvyR5yXPwL3Bq/IIa9GuV3dY+D2go9sl8PsS3FJH39u7h69EfmZgq3NJ3aZz4fPhIF3nWHmGenttUQEHi4FDBScF2NX28VzK9OO7h04/nz/S22Edwe2YB6eif8Z4n9r16gsi1aFcsJnMRX/4lwYd7Z/tKUF0ziPVYQBBs0eT/cC8xfxfMXs6fum/6XTwtehoAbene2twbRy7/QqEPTHK4LsBjAMsH6G/wH8OurNcqL5Ru6wA+AGLl3he522ZP3WoLDVIa89XX1Qo/6uuVVuYr7kf7u2CpfVh1nPaHnWg8le3c8dDez7c23UD3Ga51DHesTB8+OV2a+vglgtkjkltH3jV1yXrHfjWt+D8qF/3dm7XyxnGsp3ax3Y6fmi3Tz9oT9/8oN2f3rfDf/4f//t3GgsCJ3SAgAqeQzUmajgg1L/8d+BZ4kr4bp48Xo8uo00FtBDmrkTBVo5i+6r6aO5dX12bQHePb3hAG0DtWJ2CMaHAqNTpsVCAql4RtDk+u3EBWFPvot6rXmxVdqTD+QRBGaBQgS2vd08uwP7wmBrTtdZ+6d2jPZ/9IsCmIcN9NHhUrAQnpjgNCDnN+Twq4j4PheDaxVgwoAG7dax+CaIwNfAejvl3IE9jZJ5LeJRjxW2/SD/IyOQrVZ5kabRxx+otAAnZmGOiR4pjo7fJaGELi1gIBcDWlWEHAQJ22D6V9hUgMrxGk+Amembl4GOjkfC/GTzjOyyu9KWgA+8/PT91IOnzTEH3+Xj37tHAuwN38qvLkAHrA4ybe429j1xo+V8YfXj4vX/uvcZfb+/snvsYv8o2FXhWTkojlQfluWzISbtMB79/eCl1blTBZ5rNOsjvytfrs7j4IB8r6KWHiddr21vANqSg3bEAD9pnMI1rdHGTeYh9hndTjZgCdeoDpWmfg9utnc2DNl65/wS9OhZ9fzwdbYGVjSjbweJeF53zGOF4fI7FLviL3vtwRkzgxAGu9V0Mmjvlhv7MvLI1Bzd4KbE4MgA/dKB6aa83gofhDOuLQJMfh2dZdtkP6h/8zl3NLmtmJ7G6Hroz95cAie1Rrux54bXNfKE0UF4wSoXn3fUcnj9mnzphyKiDw+FQOMaig4vXe3t6et/uN4NIwysb+gB8Ac+rLbaFx8cY4Zx4ZzbEnkknVzgPIVvUi+Qx45/jAMxn24Wdwa2CWQW3zjuyQAJuOMFL3OHlxFuhGaaFVaeNjfHW2mk4qOz6DpQntW3fk/djq9rs3v0Z3t/Rf9VheE9HWmqtfzw/Qn9zcdAV+PiO/eHOxuTFBajEf9lq1d+1Xb6f7u+kWevekh7sh9EKvIflxVKH9wbF8VM+JBYvqx2IHYXV323qsfv6obXbT1v79IP2/NPvt+vHn7TD3/tP/iMDt5iEvP2uQIIAZVJuR6yQXbGY0aTXLvSVgQtdEXJrPnoK1P7+w8d2jDAEGHZgReNhbGGEcfBtC1eORyOkA11/+RZuBczRf4BzGhhu7Xfv0unYnq/P7QgFxWfFqhj34joaRhpYEtkEHGEF5rHIK3fjpD4fbrzGlnXgdvNMv3s8tYcAH3gePOUEtOivgovswTmeYhtQvKVDkfnzMa80ovoXv2HRcW4n7mpM2+k0On/37/474glzYDQY99CODw++ZRUeoln5+tboot+d4Q/t3YN71knrvCghOKRR4LO9zWs3LrrCVADGOdd509+/+tYvy3bYmDMqcL2f9GNfnE8vxr8KoPQ6yJS+FKiBbrYylbAfDQnBffDcmlxgG092DZzeMB7YmhmA2LYQxRMGGuH+IcvugbcxGLDB+6GcMshynTiUN+nif7lNOMKaCBKyvNTKyQ2q8pTSTmVyops0pqCEXxMQUIbZ5gLcxnar8gbb2/O4uOY5tKttuS49D6SZgtsMfnlNDvlR/sz9mEB8a2VYE+mGZwOccQ5VRq1dgI/TqS/syRdKL4I7XViPuWjtEzwkXByFavD73QPnYQlDf0NVEoRRf2ceU17ZmgeA2nY8QwimxbnrY3eQmFyGw6T303QYZg0CDN73hanSiTTQxYGGhxBcTiuL6LgCXKV55mHT7Z0e9QINz9E5Zx/78w++uKc9RJjLGAdkPOjDLa6QW6MZHv780bBR3BSr4z4QbD3GbwH8xjaL652j+U7n+/GJbeK5do9sW05Aje3T68q2JCSxAyrGlnDrHQIQIRE+AA5k/DU+j52DAMc95s52DeAgCaeNji0rLAWZHSCe4lZZXir4MyWhIRO5UdcinfY+ceMiNzDz50nXnFvD1jzBpdKJd9mWd6ZL1Y+177T/Wc9hawRD2HD9Krit6Nt3dVaen+mpl2H+jlicfGytfWzt/tPWPn6/PX/9vXb9+NN2+L1f+896zC3uy8aNHjRucRvfSnzK8/Mn8+45uB3ucdtuORza06cn+9uBlXlj6cEEqPbtEIuzNSNs6+hQTh6r26Ur4riw4EKcob9CcJIRpoGDouGWCxVFB7cP5/bh8rEdz26czcscXmt8xnUAVzpe59dYxdmjfQXO74UTOwgfRtXv5fYIbOv9+tQeHjxeFr8BDGVw2/lUVo8d6ITXmSCY4JZgC+A+A7+uuNuxPcJzMYWscg5d2TrwoGfVDWLvD948nNo9vI1qIAhS1aNJ5c6+WazMw6N5+ytwy+9WgU1DTDSU+fq2oHkeyEEiKDaH7diennzl3fkzXyPKRfvv19/bx0/f9JhzGjK9juBC+6DPgufWdRoB5KAuaP/wiJh3yhwXEbGrcT/Ytv6wJLLjEQZlbMnSO+ULFHveATGnrvx0nhSEacyTAj9/D5nFzoMbYNUf1BPZczmrMFh2gO0UCx36AtfmxZkuNlUWFVQr/TWsYgFujbDzgobtVKC5Ur9YHFTgVgGOtjnp5phX5d8Msqp2Oi+1ZjkDGrNLvYdx43uGFShgVTpgfiFnnCfeT16uxjzofjNnxADnI1yJANb1Uhj/7nVbLpbIPyoLmZ9yX8wEwHvWdyu8XffMjvh0v09BAm0G+B7yM3hAZZM2IPMZdSx03CU8w2t04gKLv6tdwjzAOZL1c6ZBXtjjd+7yIO/A9QM8tCOfASCXc+DXIvYYsc5BBwO3MECI6USD6v8Xkig4MXqrAUB7AK/Jc0iZmoBaV8KjDfAF7u223HWSvwLsRq6GIPD4GYNu7fl0aBeR4XGvtzFUC3lu2ufwdZHyxtpEyvfd02ygEuAy0U6uvW3kg2AmLB5Z8WxaKEO7DHnPIPLULrdzw/Z85hneo4tDlTG7Hs4Ri2Nef6n+4VX8DuEg5/uhO8eqVvIz8zVTuHTRAMJeV1/A1rdPrbVP7Xz42A73b9r14/fbh598r10/fN0O3/61/+LOrXz11OpAVDmr4QAQfb6g8bEdbYJnwNbBrSm33liAQdkmPtlKE1sVuAioFf/5PpK7gtENRNoWf1wW2+nciqYy0gmBAlrz3J4eTu25XdohwC0Bonp4mZxBYDwZ0WAQblmM54YgNXoulH0USLV2ef7Qzua59hU3FxOkc8VcVMC4/vzwUHpeOCe8v/JMnNqxPdyH59anSeN3WnvEtknf9plXoQhEt3gdi28bW3szj8xeEaUj6IZQDV/Uz1uTNMBTLGrwGcdvW/jhuegKIK301FiroBHcmnLuiQzLxKJMfwXaSIb5BHB7cvCpLxqkj0j4Sy81oI/vEPMHkOe0Hy83wM4XmnCjQB4Je19NMWlTiNDd4yHHGGLROKLE2v2uIT5j4WbKL2LmKl3gfArHzjvb2lXPtYLjTL/ps80d2hnJimvzyP5k8EE+p9zk63TnI4Nbxv1NVBfdtA9w4bmd+VblDveTLuxfpocnPg35UfnHWAnOdZx9IXs4tK+QsHPxnSu0rQt4HfsauFWdr7zN53FxoQCLXlz8/dZXj55A3EOjCDDdgXE+x7areUmHh5GymOWe80c+2PbcQnQ9flPv6yFtiAkP+fHnCFAwZy9AGcDBLLvKY+Rl1c14T3BJcLsADmm3Q2VCdSWScTO4zZ/HTpHr2KFfPZF0fB5Jxb7gHLuPSNp1YBq2yBCxuS386wC++Gx7MsGT7haW7fLutcR3yEYC7QLcTh7ZeA5sdgfF8nyCV6O90p/XzDZTQ1m6jjwc2qUd28jqMS6In4MPnTPGLfYsfrY0t84XkXq20NfrXyCZ1HeSXXvP9jF/rtrxnej1V25DoSg5es83vNa6TftEnZcP3XgkgiK2wPFei5/bd6c3wC287p/a6fCxndv7dglwewG4/aPf/vvmuaUShpLUEAT16KjhGQCLDOJPcz724QLcniBkCn7Nc6lLFfhpw+PUt4twjYMeAk2AZSxxqKOsGgG80hE7SHCoW0c0zjnmtntuz4f2048/aScBt+g3n6n36fYUjRYUiFV0sGx1xnypokVCGFbWo1KCTvbB4kWhnAag1IWE0VBAU1a67AeNjV7PdjgWNdQdHLaDgduI6vauWV/GFtmzeRZnwMsxYMV5wW8RC6oGgM+oYmap3DGZ59ODLYRU4ashUN7UhQUTKpAMMXTq0gOrHu0luD20Dx8+dXBLkDHNUbEt0q8z0I+whMHzNNZqkEwQEwhy+jCgvlN0eJDDo0DP84gp1OQb8JUbsS6PPWbdve0IZ6DnXY2707K1jx+fpnCHNZCYjbePBwmZno2dPVLGSuER1vHP72+92oI+VwFFXjSoDJDfVWYyeMwyMYFHhB7RmCePPfu57Xkm2HDjrDzM51B/ZhoogNGwEYJUjhPgcg384ntUW8HuVgbF2pdsYCrQPnSaj4ULAe5mKd0VqJ+wqJ1idiMBNbzB4F8fq/9X3d/1gHRQ+Qzv98Atdt2WBnJ88/DgFSOYO8B5ovxdbXU+FuD6+3ztAO1dP52QEIqkuiH/vIdDoudW9QLHZfIZ+n3Y0zk8gYv7rJuGbCnYZUw+qqi4XnAd4PLpvOg9M7nC4gnUi+QuxNXa3FpCngPlHmsrNqHPkekvz3rv4yYo9i88LIUAWey+gTYsrA+PtpPZNWCfOvJLBr7WcFyOBVMFjuNn2ynYun+Oic28RznIum/I8qGhEo2+NIrAw8ay9I3PZj0ur/Ubq7BYNt0CVOsTq77zd/NLzZux650VG0ZeRqzz3Z6/Xq1orUFvQ0NK6ivPG5UYzDNvvHOxhLJje9+uz99r73/8l+35/Y/b4Q9+67+cwK0CJQpcBlw6PU48yTKVwHMDp7HdPlKi3bNrbaMUD8oX9dACL6tlMYaxNWmlQmAkDSBynYFYXjfOLoSjzEnOFga40jIn6HsHrWfAy4sF5asiJZDldh8FHfd2YMyyYwG4aQwYDE+hgnBbZGKspCkYTlOEQVzdDU1xDYXORQbBDZUZmZXzpMaTCky9ReqZUYBl9EfMra2+Q6OYzlgCWW6LOz/MDgAov8NGKTCGW1ChTosExCFfQP+R7U36cjdBS0npmEEXj+e1oJ+hXJOM4B4aBgVKbvB8S7mXapPtcDW8XZgX2fxQ3Gh/eHwpK3ymgjadYxp8Pp909/skUc2qVYxydzQifh1K6SChR7YjzZvtW7NOcy685qx0el5h2Gn8yJsKKBTUcEzdEN8RE/yxG8IMqIYBHuBeaYkxu3Fwo5oBLvqTwyIyCOCcZoDLzxqzSBnt4BmyJuBWDQH7uZcQYk53SaikjqjmnXOnNEUyLAEMnpn1F8Et5Uj1zxmlty7Pfas5yzdoo/2fae/cqPfoQlLnIxv9fg920awywqg4oZ7jOeZ3WHltr6seWVxU81CbPuiemMMU20hd5fpPectllfID76O5UiShlc/HX6V/poPRN6rl6NyqnJMfOiCOcfJ5Wo1C+YLtcedwDdyS/9U+jDChg4V94RqflwC3Brrc4w1sD/3Nfl4iR8Z08uNDu6DUlXUmhSRQ61py2PAGUxYQD219snoeHmjo1iX+RVjTw/GXFtv64TuOxZCGKXhH6M1EItvZykFVnt9uUJfocc9dqL8nB3IMYrTJR48BcqDz34KBDd6tFxrwO7bcojYnXu3h9S93Hm4/wHfa+yvFzFrIhWGodYLOnuYBxDmHqBWy9doKmkApQA8LQdWYD+3QftKeP/5V++bH32lP3/y4Hf7wN//+3lT3Z6vQc+aQBamvwEd9XhxETQmlg1axre1lR2h8HTzB4dRLgdn9AWyxGmOYQuffqCMrikM9JwrSZw/HvR16zNKc7a6AiEDTV8FzPdlwlIVy9A65kWC93aCPB4ileUSlhw+T59HYTRS9Kq9K+VULDwUAledg9iZ5DDSVo4GJKEXlCVuM5wlZ02x8A/szsMx9nHhDE6eiLJx5VlMpIO2/Gl/SRn8/W0zOsg987gLQy3YhxvkMcDCV1xqVBwg21gBeFsps/HQus8H2eYPTY3hex8Ji8AB2FXx8acurLyKlbm6Ehmg7Pv++Zc160DYeaxb3ImxnZAIrKKfXWw2nAliX2bF4wHgJvngPF5IVbfz6bfWj91VKEOPi4ohxpgQETGbMoK63aWWOwrMkcqd6DveyXQIUXSRZtRFuS4oh4DPV81vpT2/LabAG0PN9CsSs1nQ8VwEQd7Dy4oDPIS1Ra5RhVTp35Pk1z6nRIvS6FAtYTFFeUGJnqM8HSjBuhCpwbrNOHONHiam5lBIBOsFtXqjR+WB0aId2scXvWBySvwnulX6LeUCetoQFZL2FfqquVeKQBqrT1DmhNitfM+m/KFs56By7pmGDMF46ClA6cA5LADDRkNdRxYAG3JwX4dFwvdELBrvsoBKThRMOb6pdH8njDkZdRmZJd6/b0Yt5CWnEK5sCBth3Ah6E1TVsLHqhfKKB2c4uPLes1mFUrVTK674z5v8ccBmPWcQLp8cXO4fjCmxdI2GZVYxe1/UvvtqLV2xA2y9+wk4DqHF9sooxrf20HVAt4fZ1++YHf95+8oPvtsM//c3/atO6ZHBRKhphq4llGEqYwC1ZCjGbqLOGvwS33BZHSbAD61QaE/r2/zAm0UqvuTozKhWgepvcwI+SMfAOt9tzO4vHrrpPvdm6TRQWyZV1rIKGAmS2sCTEFeD2fgNzzp7bPKOqVFWx4f1WNYQZiAwAq9+jFJt7nxQkeZIIxt3BbQ+r4ta/L1iwcPRF/QjHqN531dO9JpEcZQkDc51LHaPSgt/39q1I+xLcKo9mcDW3cW+XG4qUj9qxZvTEi6MAT+/199iWR99rrxTpXI3HnmEeI1f+NMYMCbExHBkiQ3A7RNVpgJjMUSpuzCuLpY8ENEtcmHYI3ON4bPB+u1yQB9TAL8esXi5M/girUXCWjbPO/3h/anerIL5uZDjXa8CAAIiLOD3k5CXglqXg2N/snebCVg9x6fxnzDJrdwUt+HkP3LrYjHklDTOoVDoMsD5CIcjz6snmnJJ2GeTjewSNKb+znTx/+V4Dt6bfoZOn2ZnUFxMq7X4DtkPXGbhEzH3yfKsMKmAnDQY49nhtXdw6D48KAzW4jdAL07zj+TrmLbvX+8H7Q/9Vc1Txr8oCF0xr/Ke6Y7Fzkg/Fke367oVH0icOcYCTwhZSw8vKKhOwATqm3meWAJOEcI1vRo1j7Guj3jHDTrru7fV2Xb+NpEt/vn/2ej11zK1TiTsjvh2VHD/w3F0YmjCh9MGDi2x80TUmu18CcNEhLK7+usBtGODPhZfzOmIHSK79vK2/P7PRF94G+wf+xtwD2P60teuP23uA2x9+tx3+2W/96ia41YQGBQ396cobAmb771LLz+4XXY4Fl51Q1r+UyYISjBPCvGSLE7F7cCmkcjpHZQDXwK0pQbRohdDX65SqoqXx52rcFHVknneDJ9meDnqVg5ae2yNKWWhYRwwiG8lsdDhW2zaL1bluK/J3Ve76O75HGSOcEufeE1dwvn2FSIWRoOLP9i3uAXaahY4gqqIqZ0N6qLHNY7BrrOTbEtzyWir/avzel0iIiAGrMcH7NXBrlyNeCMrJEpvG3KixH/M6x/N63wEM5pB8vR6PqMCxaN7mycARsyYLiFDtklAWJmEKncC2s1f4GB4memFR5mnE22rViyHHkAHEJI5+6nypgVeQO3gT0AB1emmI5sVjNuyZNg6NsnGb9drC81fEfnHBaTwtZeUsZjB2lrI8oS8W84Yi6txClSowHC+rl+RYWJ9/Hi4TBltDslbkeKbJ0uujC4SK96mP+JdJQ7xWwWAGrXovqXywJN150aRzzetyv6jbhm4OxZ7AOnSG057eaQG3+MpCyli3ecw9n5flT8fgJ18hapQ7N+OEq7EDkRaEGocZjpUhDzN4mjlxXsB3+qX61vke/axAtZKNTPehj4c3dnmN1r5m7Ov4DibKwvY2wK1WDJlLUUnvGY/mnoz4b8eD9YOM6J21xT7/h9cW99CDa9OFdu6Il4b8Fygr7L3z9QhNcLoRoDs4noGz2tgCeE07qOMEva15W/vN/N6H2Tn16nZ6PHJ953YtA9AF5cC2t/bX+gRSjKXhq3tuVut0y4vb17fzZXeAwS+t3b5p7fq1gduPP/jz9jXA7Z/85q+8yHOrCmB6/yXg9tDak1UDiVhOA3leGugeW6mPqNNIr6gZQ26t8MFwzddDgGBsxdxZqtvlascA9pWrJP4MECslziQ+yeI97/BcjVAEV77D+8ci1PUKcRw/qZ6RCthWChgUsC1YOwbWwyV0HGrcdMsLbdlWK2hsSQMDOFkbZpDcw+1GguCWxy8ynqq1IzyXUlg7K98MbjkO72fEWCevrxq0vFWa7zfPTSTkZR6teHYyKjh20XTr8ObneWD/K8Pjc+rgNoNqCmwGtwrW3BikE3gEHBgA6+E6ISO6U3H3E6E8ZlbKhEnoiCaTTTWKrYPHdrjDezrUSwb5Jd8x/Aeq8YCEPl8cEFxmUJwN/GgTR2zz+OdaxVVgu/I0UlY17EjltwK36DNOCNK5zd4xeoLncCaC2TgaXA7RyM9RgLocoes73bk13beuAAAgAElEQVSowG0GReMZbrx1Z2le6CwPkZj6gJ0sLI4K+cuLGfaLdLDPsCsuQNFsDp9hCEJ4bMPF22UMuQinh6kUn+vP+aSwNbANuTfPu4Qlsb4u73F17v3zBclIMrKTnZBykDxv+ryl51cAsJXiG0cc52spExmg63wqmKwA7wgLWy6uvR0PgRuLmhFTjKQy5qUcULVi4blNCT26Rc7FfvbHmLEjuETMZdSKNcA6QKcRth8uQJCZwaaXEsvVKpyZ/FotcpFBLjzOt8PZTqgTDTbtBI1ktQJAS8jE5wEs1Gm4QAI/6/ZlsNmymW1wC9kbpS5f2wkurbcDw9ZbheV7BL7/vOG/trvr15+eHdzefmLg9sP3/9TDEv74t14GbteMt8OiwY5DlTBUMFbVQsEOS+EhxMoX9W2Z5W0nYt3aPUrbICHN29SKAwS5yzqZ2ZCi33mrjgbHxoRtXanTqYaZW53qFWFb7iECY/u2rINHByrDQLHagQiWKFvfzxulSFSpaz84pnK179AqHQs8PGgKzjRxxYAI4sVgXHr93FHDmLFxCm6plNmmGUUcnyieX1Xk6PceuPX5XQ9LUM9rNhLOeTO4VTCmz1+j4RnZ1HEKGw2r/tX78tiUt/JzeS13PqotRfM4mHIXcBwAgOBf63U6/edsaoQlcOHizsSQtziSeABa9Z6FMNq2HCLXRsavgjOOIfNipwM833ccb+rtEWQpoM/yONPpYNUy9sIStE+6+OA8KVhQj58vDugxHICpA59IcJm8VWomN46utedgYSfb8rlvHOvaYtXTa2ZwyzFpWxncjXG5N4yLCtxLGecwtqo9QH6vT8/9BMnqOXxWBW6xKEbM9jq49WNwRziC86CC2wuGrxn20XE+r5KbMUUjjnzIqYeDsULNAtyKrNnJVifs3sy8wXkjOM26Q/Uwjg/XahWTbZFdBqXtpEc2Yyp9PvO9yu+sbzscG36wytjNiGoJ5rmVzP7ufdVSXTHSCuTq1nf3djj9eAR9D00wr22ci07PrSSDj/mLQzhyQapuIw+GA4gunG4DQAPcXuz46wyax+eRnDYhkw6eR5K6aqqXvjfpW+RDvPRuk/Wdi7fBLeZzu5TYVvMvAddb9wPcPsQ5Cq8Z88/8WvCghSQ4uHXP7Xfa4Y9+azvmtgJUKuwsFdK/055TbmIW8yLQQ17inOnOJL7Kt1QPZnxHGTCtmODB8diW8piXyjOjSopKOntgEPNYbeWNbS1vOwM7gtvT8eY7MIYsPI6RLy8FosyXV48jka7y+LD/StI8HzybvDLwaJNnmxOIEWw6EHHF59vSPEzDwxKcXqNOpJ58NSlnSSjTPmQgqABJlbXr0fWzsTUsZml8ofyhp7gtOTgs02lNoE5Wh7OOO8Q96jnW+SD4PJ3dA53HO3igHpvTIzy3DF0Rr63fPzzng5cHvei1cwPnwNfa5a6hnP5FGzqDPawNMN88nnc+BlbBoT1V5MDn4t5YRJ6/a0w7PaeZj3VuvFTZ+msdGAaFiiz5SQUVoQJTf9IhDhzHpOMkTp99R78Qb+0JWcu+rPV7/p5hWPN2+Bog14XqaAflqMbxudRbBIdretFoALl/vsyH7KTwHB2vtkn+PRx1WzgUvSlCp4mHJRAA0INLeqFOpQORSn8Nnl+W+BvylXW/ezMd3OaQoXmXBTGjt1PEVdGzK8yzB24BPB4A7stDfJbx0DoeoxSPp03PVP6tdo7Gd6P0F6sh+DOwI+IyTR1v9YanAxlgtBgRFQxsUyFWWr20kAFN3LVSYoGtJhmMgxgmcAu6cy6SlxX0WyRbDzsJcDtA7UhmC+K1Z9tar72yg47r4HevzuyWbor9gM9OS4ul3ibA3QK3TKzfVKAv+HEPYK81YbPqofSf9eqc8Jn346GIOjOIdcfxuz+xhDKA258YuP3tl3luJ4MgigCKtdvmIubW/a3+KonQT6+Bf9s9mUOmItElvLZIfzFDbH9xMg0E7rnHhyqFqSyhhNc8twAFHkzPGoDzCh73MdaObSs4xJaiRU1M5WCGAnXAu75lYpOTMh33QJkaK9MtUmOwAlgsIURgMhm/6729O7+bjsdlzU0CJYIPgrk8ib3Yd/DEFqglD6k3BuEnW+CW/c6GLswjQvY2weU2PZH9uwS3XAhk45ZlAP0+nQFeh3Tq8wgO1XArj2Jh5eAgElw0PiBU3qC/WkDRBrE4M5pa4rurTH8mY2lnm2XAzE5CcXCLreWtbX2jsJyOp4sMLoo41hxGsrY44Py513d9X6va6tV5qBKvdA7Yb45hmkMpBbalnauQBPvudvdSejodK2Banz9k2C0DF5Mzb3ijXNzlhR2v1RAojo3ziz5SX+m4u4zem5XiMx0tsdw63+M5wwPef8ed/XAAtVB8H76hXns57VLF4o5lozKQ5rN17GsguNM0wg4IcDvK7uEIkjwFcIts8+Oo+EE+Vr7Rfkx0RLIWrJEkOukY8n2Zx6w+Lk8KE5uq/LsHbjE+99I6mLU9zthFBMD1yiFnO0xj8EJf/c4hfRr/SZCLxWdKxKZ+9PMX5NSzHl+rMbcKbPU0MqOke3hLeMiwBDoO6LENoOorg3AQZMqK5zacCMoHfnVA0x3P+ZZe8Hjzz4t3neR34yFb3fMRfAEy7J3YGuVW5+7tdhyLnte2EvtOizoaL23nfn9ot+vZD9e7I/bZqyV8/OFftJ8C3P7h7wxwu3AciedKhZoxWmaWErgdbBMsZKXAvJpA9tzait2SckZMFnc8cBRvBxdWZ9oBrddF4+oca8mLgVv1GGVwokB3MlQIiYjAdzvtikZcPGb0cJrylO13+3i7tMd3MG6efEVvxtgmRoF199CNl773LTGNGctGSMdVirDwNsc9nu/Pyt60ruRurT0iLCGy5Q2smaIcBkA9awROnU4HPyFNPS8EwVTQGezYwiUSd3DNJR0SwfFnkJyNu/0uYR0ZVJJWeojFwrjEYomOB/VM6iJgQfeuce7tiCrY0wlisxcuj6PTLqoloA4l+WPh1ZvCOhQAzsKEBZ+XcCMAGZUPRvmv0a8eNwnevB3b+TjqRPM3zlH21nEeSB8mtGVgQl7cLgVm6Hpz6c86rfm55BO2Xy3elNZ8r/IFVGlx57JzkPkvL26Vrw3c2iE1Q3cMozWDQX2+glvqu6lfsp29VQ3F25wXHpR3r/Iwqp1kveLKDqrLPWMKGqe42uQZ1/FZUEYPSyjA7QE7R9y5Cj9VLL6Mr6wU10gYysBwbUGlsm597fSiL81thY95eG/5vrtbDrd2PTwZvlKdxMVBHvpCJwEwY/cLVom120M3sO/qWMl6BLueR5wgmBYXOhcZ3FbPGYc0OK0N6Foehp/OeTpDPxDcEtTRc6sljRRARm8xf6xBLZ5b65cr80hIFO/olFBG+i89t6NEWEYGBLBj/pz27N9IMKvLiNnM+wA6W442l0hkiUzyXNWfv7Tawguw6V7XPrvObYzoS7CxHeKAiPXPb8QOsnoZsYurzu3y/Nge4OCyqlPfWNWEpx/+2/bTH323Hf7o279611Wqn7glNRejRFBX+mmVauCFvVMPRnhjuLXtBzew3Sj6bSccxYllIleqvPoJV33rJx0RuhPzop5L9WjQwBytTiDBnIRCCMBzqvKakZBgioQ8Eh7i7CWeSwGNVZ4pMAPRtrm8Or30qC23BP0WU3Zp1a/KkVn0StNu6Ayg36ZtSVWeFlIbxi8DZqMlzkZ/eFeGhIzY0BEHyhXO+M23LNW4ZuXtW2u+7YrrNDMewM3mV05404VNJmoFgGEIhjFzBs6Lo3XZw/yB+uM+Xstnof85m5+7CZzbqVC2eMAzYOwyyLq8x2NDNj8AsvM56ibjzDicfHRqD48PNhYHOpcprMD4CQVJru7B3QKPmXeUFylfZkeS17JaLKCtiZdtp2YZGkSApXVGq3kguOk8nbaX2T8FbIPf/Gz37B3R/mX5y/PLQ1oWgCsWu9lzTTqRVjwdUcemz6/G1cGxAcNxmpjfpzHZBN2+B877Om+aPI3TufL84dl7h1gc4wAdD4UZjgqdP3/eAPuUZzxvb34r/uq0jjKGHfN0b9ysZxXMTEDe6lx/7GFl1m7stNFRMUDVWPBPeiRsnurc/H5df7AM4DhhUO/VuVe9NANxHqARABunZsahOtBtOJQBZcCO4d31dghMMd44BIerLDcmKTwhRkBB6QJziEp4AZjjQIeJZtCv3TcnADVsao/TVRs2hTAoKOb9VTtdMoXc+foVEP0F8OoLcN06W7zmFxvS54PLL7nVyfaSQ4a3JeA1w52vRb5BOPDvn1q7vm/t8k37yV/9WfvJ9+G5/fav3ru3pp8q4krKty6H4ebuawZTdeccKCJZhwbekwlGjJQJmdS5rMCHGng1DPQiWq3ajRdjTnmvejGHtyeK2puBHodJjDI2BLQuLFSClkzi1sVFVYw0n0NQlo0iPqMQiq9ctsEtrlXjrMPVlT37oAoy/75QmFOm8TK2TQFKVrygBROC1HD2bVZLtNP50S1zN3jevo9oBtajL+ptZ+KEg2vEOy8Nw7KfdRkffyYMzHw61svB7Uj4qOZXAS5B0uQZtTiCOl6cY1jbdufv8DzyEAPQhPVYQSd6rRVMKG2MhhfGtM2Jaux75t8sg2OrUxcxSQWJZ1DBLduq5osAT3VCJeb0GlS6A9dncDvP01jMqp7RxX7+XvuA39SzzN+qxVKWu7643kim6iC2iAel/vPchPGfYMFoymzz+DvL6NIjUYFb7cOamp0Ao4Sw4F7lD+UdlwPE9IcHcaXxNc9nn5fYCl+b/9ws++rtQl68zjXppWDLddPYKaxkXL+rQO0m/9qCY1kFQfus4J96aXY0yMIa9gcgVo7DtqQ/1LnFzg50cYB3C4ewz72Wo1Q7kIoIvloKsogHyhnaveYh38NJOkAlDqlhZF4vBaYDlHhbgmI9iVRjdefvrQMJm5Gnh81Z3jNJsMQCr3H32/c/vxRAtZRLhCU8tXb72Nrlffvw/e+0n/zgO+3wT37nV7rnFixhAEO3umJkPaww7dXQgC4J4EAGIQMURgW3rggc3GoS1gJ8rWQ8vwbcUqmu/bXdlZOER9g25Ti6dGxtSV/7SWmxN9hPJmP85CiMn5UiFd7BEuf2we3k6Ur0JyAk3XrbgRjXPvP6OTFWsvbDoGbPihoyTdoYhtNHa9cdI1uaPCSrTO8XaTSAVTaUCoYUdBpNME8CDjI4zkCkMk62NtkAt3vGXfk/05r8pnOkoAZbhzfUWU0vNZJ7MZcAdywDh7a5ja7fqeebNOxAA57bV74U/K3RmN9XiyOlqQKuyeZtxK5m27gFbBQcLUHrfKiA9pnXrnluea0eD712v/JdxSMZAGV5z/cMEMrE2+EVHWBsgFsPXZgnmTw2HaqQLuLcbbFHDjtSGlT3zWND2ISfiLj2ovyTX6lb+HccXz30ztpzZ93lMenXK6p95ITg4eVmCNxWjKbOj8qu9rWUk/uos6pyqWPO+oW21HXKqEZj7ccJYgCU/SALhM0wHjfAbZdJC1aMXBf11uopZNy5paFgUlpcb7wY31kAXgDevsh6A7ev1K5vl7+cAjiE6eInlN0D3N4+tqcffKf9FHVuEXOrnjHE0/qK34EH6vh5YNcAcbrC1zp8swCbOjJkTYF0r+04h9zAURTBX1vh5pX7ZBh5dOsGNbLnICscgAFmmkPJeowikzzojaLHNrZIelUEP4RADTSBjNI0P7MrQzwnAK4aQB1ONq4ZDKx5brvyF68yv1NljNjm/NK5ePduhB1QKQ7PgYeV2Ao6JTJ5dYVx8IMmOQ0DOBJMsuHRvtYepwirSl7BDI4zXZd8xpOTlqWiXiJkVdhHxcs6T72PKCSH439lSz8byiosZPKwoYyeAPwcM5u340fJoODtlOmdvXfrwGpZizTzFz6r57dqawtA7S0sjG7CvhXI5Xd5XD632+BW5bbaOUHbum2fn4HPqn+W4MrLeO2B26w/Br9YXNHEpgpuPbzM7i7Brbe7zeVbpcTynTp+XcQNeR8gnPoie24rWqh8LOQ5yi+u6di1nQ+CQ6tVzrCmyOUY+sxpp97w/PxKv2SAu3oPwvJi/tfu2fPcIq620xc9RThdP6Ht6F7cCEmw6kTBLva8yPVizPnYQpMjdqN/lvzGGNsUngDPrb3ir4PcsJWW+E1py+EEFOAIa4i42jfP7Ussz9s1oICD20gog+f29rF9+sF32vsf/aWDW66mzXPbqxe48bLjEzfAbQWuOivHSVdDcEdYggOkk5w4NiZLjVq1rdWVhcUNbp+rXBm8bLS0jJKB257BPMCtCStPSetCOLLTacgUjG+FJBhNOrhdlpJaM3jK0hksZGCHz9mzokoU7xXcVqDs8fFxKqrO+zl/rizdC9vnJUK6SGeNv5VZtoXOFjgf988e5fGcoYQr4FCNZwmw3HORgVS+bk2V7PGX/r7wLOMQBkuom186R8sFxVy27HCaT3fqshygX8Nw8PyXgNs1WnQjKtvgefxrAFZlTq9hfyv6VvOXr8Mpe9r21nv8NgNQ313KL/UuVovLaYEtHuY1MJ4XZxgXeSGfAMk+ah8qmvp17rmddUJkkPcEWH5e8hj1dMV//G4v5rbKadA5JTiraRMhSQROKXcAfchhZAs+6mEDshUtiL3i5aErotKNgFsNS3Aa2xNXj9juuigl5b1E9+Aal+85JEj5NC+OZs9tnEzIrf3w3AK1On+hmgUBrgfBLRwFqFVNuvf4MAG3mk+gIDZCFSzUYCMsAX15A7dr1uPt+y+lANLZUOm43cJze/3QPv7wu+2nALf/9HfmhDIqXSQaQRDgmfUzxEMV0hMYOlWNiyphl4OoWSunJ/XatTz0ADG34n55ibemK5R0avVLCFUrHV904tkAt2Y0pqNQ5fjfdBQgx7MGbmfDoytUjxiC57Yf+DIdrTqUdeV1WlOeGbyugVvez6oUWUmv0TKDyIezJpSxxuo4bIAAVrfQ6ME3/rJUR39VQFHBtBpNAgSadu1XBszr7TMb5AsC8oVQFSCG/Ogc5BCF22WEJRDIVuA2070/Nnnes/zkheIUs4xkwuJ0rUoGOTYFXejD3s5IBoJ5HKTN5y4uqH+2eEh5a+7/iPfeGp/rBdeHGYwToFQgfe23sfPhyX5ZlvNzXgJuR/+lggKqOfQ6zgPYK38h0bDSUfwuez6zXmDCL0Nf8nwquFVg5XMSAD14OOsuXPNScLs2/3vg1g7i2Yi5Vc/tmo7KujMv3vQ+HeOosjJqYZvVlAXTPrhlnVhz24bnNhxHYcQc4CL8wz2nXc8g34ChYgTGnJgOZLty7lM/gWEpZZbDEqxcJ5735rl9CTR5u+YzKFCB2w8/+m57/6PvtcOf/Pe/vgxLkJN5WKfWhFIwAAU4l+qx6yKDnAB3KN4ISzjESTo4HtAcr+tArgIMXZl4rMRmriMNzBrdHJSO5KYObqMWtSsXPbaRAJWlZmajoWEJCmoq5evx/CiiPsCdGv+s6LIRwrXVIQfZmPMzAaEq2LVnk+57MZ+PD+/G/EVZszEG7/GoncuDBiKBy+JF5zqBFcAlGFBjx+8qcJtpWBnv/pzi6N5qMbEud8PrXhk/glvwgoIaggHUKd4ywAou2Gf1AIN5KmDF75Se1fO91sb8yoC04ie2X2W76/0ZNGZwWwFG5de9xa6Woal4p5K7AVY9oWkLXKrndi00Qfmyel6+T+VwLyxhbaHmdPGwBO0/vkYFB3vm7d4eH7H4XI+5vURYTMW7qn/W+J/0URCq88c28sLU+QAxrwCXY9GfZXdv8aNJSlvzr/Oi+ong1q3QSBweOoD2aZmP4G1KQhdzDcRJsQT0c9k1rxYzL+xV/2yHJQDEunPAtvIZohSOI6+WcDNgi3JgHocQIw1QaqczMpwhe2ZxKfUzAXe0YH20A8YehvkuwhLewO265Xj75csoAL4F99oZdfTc3j+1px/9ZfvwdYBbVTxesiu2s2/Y9o9STUWhalzHhAoFoQ5wXfBVcOmxo3JHvNDtEqXAilJCaGEtYc2fh2zvZUKOkkxXvhVo8VWsy70bPffcom2CshFzxczZ8ORG0pkqsAxuK3Dev4NnG8p95YQuAvPcbwWn28fTLr01y63x9VJcBM8KijJY8Tqt+pxQn6GwWWbNPYbhrYlEslEGbMnkaqhY2kY9aL28VijZDNwzYFkzfNvgYZxQtm7cnQ/X2odny0+zm0teEdw+WMxcsV0YhnINGPUdll5eb/Y+U6YJPkgfjpd94iEga+PbA1+9VF8hv+hD3rYm7/b+S8msSo72Yj6rmNsZ7M0nxJEuTldPaNoCt1ptIc+FL4x9cbIH7rRe7mvBrco758nHMXZ9BogEYPTFI8q8ffXVtyTudgnEWAeZgDT/3aN/Bp/KZ3hP50depCm4ZRkxHSffa/vKH5wzDxlPO2ISllDpAQW3mlA2Tnzy9pzGS3A7txkOlrTrpnqSNK3H52F1mWc51u2EMtbzDcAc9cNZLQHg9gkn0J29WoJVSGCFn4iftTGiA1L60vpCGrJOca/jPkpxQvaszjnXx1PsbXiJ3zy3X4bg3u5epQD4Fjt3JzPBnxzgtqd2/fp77cPXf9UOf/w7v3rvikLriR6O7Xw6uVFWj216lJrUycAHuGW5J79tVgQW33s7WJC7g8wRi1Z5nvIorU5skVCi/dhTzrlfPlhuV9IYjPPKRx3EuPMwPCcZ+FFpZe9TN/CISb6glAVPlfGFhRpLJHRhAUEjwbJPmBf1qqqHic/Fd9ljqL/hd8R8KuDIQHbP80BwMxselvUa89r1ZT9ogJwjsbqFUVoDqcO44SCFUUuWfEReykXwJ6+nALI1Cdqqs+nGG/RblhojPbLnZTZkByvFZX6XVNJsGNcZnGV6UAAUXHHsOibKky5kDZz1+s11uTQFt3y29mFv21r7MOmHmGuCfLOvEROM916bd96yr+63JBkxvBVIW7cPvoBV2uT+quzqdRw3Fwv5OrajuzcZ8OAanTfdoaAOqOg36IB6xqlusHpp79ghQ1gMwPcMbNk+F5/kGX7fdxbsfOv1F/UO+VX5lu8z34zFengtxXOb2+F8qo3iosJ0pZQ5q+xHlfA5RuO+n62wBD+kRE8A8znj/8dHLE7Xw5rYV3WykNezzq50rY6fv1NOXDd58pbxDk8qi7+gB6b9EOXBlLYOYC1a0Q4yMhtgyWg9Hs/JZNuLIxyHwJelxCznZQPcvsXcborP249fQIHYu2rX23N7wElpz+/b4XRp7ePX7Qd/8X+3w598+9c6uCUTQ1ZRNcGET0oFVYm1dk0ZL+lZ6PQMuGDOnlyCW0hYBrdU/AtjPhFjlIdeM2oVsNQm3PiM2Dt7L8Dc263OKg9vmx0fOnvuhvIe32evgykT3IlqDSzKz8B8USYAtwBoBGks8URwS1C0B24JYJXOuIfZ+jQM2l5F0wrgqAJmbK0azSWw9SQg9qUy4Nmorc0vkCW23DLIyOPl5/w380eWNQUkeQ69lFl9fHA2VGv9v11g4JcnHFU0ybJghhMnHKVYUB1jBTqUP+G5rUAjv9s+YWzfs81xVM/gbwNoDTqQv3NCkvbdaBqHEFQyt607jDId3JJOed4UvPM39eDq4qUCuPqd9keBCtvT37tnXcDlkoY1uO1ow6o0wUFBD+RYwIxnzvW5yUv0NGdQ9lJblIF8rYddfgxUycI2z0X28qsOA3jzsIvaObJVytDldzvmFrTzslrOm7RLzrOoMW0H22+SRReuOu95YbDULyPRTPUbaOU7V77w6PqDSdr9BEhP5rJSYFpVgbuw4I3wrHadkcEt42UlLEFBMMGtLzTiFbG9xodvCWUvFZm3615JgRncYhf/m3Y8Xlr78OP2V38e4NZWfXqEZDAyvuueh5UHU3CXRswBo2/zB9unmEw8FUWsK3BLJbsHbpelcGYIvmW48Zt7RBWgjvPeRzxVbP/088lHDNvdjr9bTwjISl7BoR1jHOXMFPzoe1QrQB/pxcpb9FRKe+BWlaOBolCAALcKhjK4rTyPygrqGR6xtcOIjjJrBPpzUo7atAo4s99r4AjgTj1eax7MCty6Ed2WKFPayTM4gHckxGx4brdArltKLp7mWDz2SsFFBggEtxUwU1oq8MvgEMfHVkCa380n7C0z0r/Uc4vxZe+t0jwnJOXQgNPDeQL3GUzu6Y89zy0XlQrEdTFRVQOoQO4al2lMts4jPde51OI8nns7C7j3fhl3+uNWwC3ayOCW8sGx8fc9cKue6SEXM1jl4kVp4HoGJ6A9OwZKcaoZ6HHc2i8bxwvAbeYJ6gt//tNUCixXS9Aa58s5pHmdlUjmObWRGdwyJKkC/2yHntol/bjjQ8+r/o1Fa3h0AXAj9s6biSNybwE+VT96Ad3ZjhpfaGxuj68dO5d0csUegfPhG7h9JWR7u/ylFPB9l2blZh/hZLy8b+343Nr7H7Xv/tn/1Q5/8ju/evdzqHFGumyT2dGOEcsUT2Ni5WwN53XrMKqhXadVLYFjGPI7wuDpWZhX3mb3ixqQkyF+QUIZV/SqePkef914U0kx1EgBrhsL9JQeXDdCftetYet03tLNiopGKyt/W+uCznHKkPaLRgXb/jT+oC0VsxoMfq8gjN+hTVWuaowMWES2tIJkNTRWCm7jNTy1sTUmSrHHWJtnxmmrRtTHOxp/CbjNhgOeOwJ+0lkNyJqRHO1U+xGFGUso2O+Pbc0XgFudW332IRZMSnN9epVtrvwFcK/8xXvXwG2+9iUxt7lN7V/F69v8MgNkAtm8KFHDnsG58vkWuCXvr/dn7NhUCxjqIJ07BbZcJO6B2byg0P4Q3Orz8Z7gVku3aT+8jSW4ncBZbFkzyUwBDPWHyiT7pQuIl4BblckswwTS1aITCwsFtxVfTaArbILqUYBbDblQLy+eqWFFvI+7Xxj709M4fhfiTDDLOXvspSUAACAASURBVENYBxPylroEz6ZzZI6bzbqcdNE23PM6Dv3R8SuYR3+talHybuMzY8btN5YjM1vu7UI/WN1bA7fjNE0Dt/DcBshVmpbg1i7wMY6dWreT/dUBr9DxLeZ2Sx2+/fYFFCC4Ra3bdwC31w+tHZ7a/Zsftu/86f/ZDn/8279yh0JAfC2VuQHC4FnzLsZL+XhSRCnbcxj+2Xhwy78rrAC3yOqlcGXltD32e9s7fnctbk+Vh++isA9uNGZvrmfRjlW8BSqZsF/u8HxG8WwmNiAOLsZU9d+2dewftPUIrSAQV6CjypmAlYCABip7Bmh0FQzreJXWGdyqMXHlWZfq8jYcOM8hCOOkN4Bbo7/FFPs59nptps0WuFVjoUoe00DPRjay+B7xypPilhAav34b3Gaj1GUhwO39jsXN7LnnNbqwmu+jIUQFEi6a5qQYGkEeH62gSmlBD0s2fBXA137tyXTFt1uLti05rcDPpD9SUlkGNFttV2EZev02OBuL2jX6VnOoYDV7rjPQ1R2VvPjkPPJ7jptyrW3XNJzDEkxzhefWro/3BGcZ3PrYltRdA/rVPOjWuj/f9Wjmv+ydp+fW64ovgaHSUW2C0soW5wFuOU95IZ/nn84BPl/BbZVQRnDroR3ZThHczrWWsx5b188Id/BSXlm22IYfMnSswe2xNcb82tzG4Q04MazPdQDbg4QlRKBuawDuDcfyMrxBEsnUSaFhh4vj1LH1tPBShF6NmOi+kVDo27fjd7chztuvqxRQcGue29uHdmgAtz9ycPvP/jtPKKMS6Ns+kWhSgVvVh56B6a9JAUfcqtaB1dhWFz74bU+bCWWVQe3Pi1JS2p98/cu2TUcx8TmZjMpMvbbDaKDGGjy3CE1QGhJ8qvHSGaLisRqjkbBXATulKRVkBlsMC9DvK3CrRhbtUskruOXzMrjO34++Lj2vbnw8VCPycDsIJrgdyr7ezlsDQ9X3VgokEpHUkPEZCm6VngS2+ejnLEmZrkoLT5aUmL0iblD7tOi/HeEMLqjLUeFZBLeVZxPtsRSWzpmCEz5/VY7SImzNyCpgye9fon/X5pS7M+yzxp9mwF7KSBhb7feaLBUwzvk0ZYJnXVZ95vOqE8qUPlicckzVHOp3lEmb10haqsY1+jN2fcZ1DiAU3DLmljqK+imD2wzMXzKvmb/WFgl1uNBcB12flxcCnFPdebJx7CSUdZCXTjJ0Gi7DErLnFt5Ver5rcIuwivkQHuXbrLennbPDuR0adsa84oa2zzbAX9yZyjIE03t+GDXF7Shy++8VQOw/vbYWS2slgWisHdQCXAe47WEFstighrZny7G83k4UwC+8tz0kATucb+D2JaL0ds0rKdDDEu7X9nC4tfv1fTseEJbwYw9L+B+//esGbqnwzNhYrJZvMwN8dTBJuZBO2DXxeTYqZH49/cm/4/MQDmFhCXaEa53YsAduzRMYz89eA4I4djcrXjUS7lXmVvOyWoIbDMbeRljC4d6u90trxzmjfW+O+vgD3DJjXeeBYyF4VSWpSlCBLI1q/k6NJj0cNHTZczuDtzncgn2YwWk+3UvmuIcjuAKmt2QoadJtUCwDGqXlArSEx0DHRxqot6dqIzR8Oxy2s8EVCOR2HMvCMz3HDK49b9H/ALfQ/nncnGMtRZXnDvdckJCTTkdSPs+eqwVgjGQclREFZ7z+c4BPloNsnPE7jTfpzEQq8mFOCFrog6gW0HVU0GIX1NsNzquVXuDzK8CheoYxyWv04fxxXDqHBLG8l3xM+mdAqGP0917nVoER9ZT1P4Cfb9s7j6lcKLid29jTYPu/53nKn50XYiG8EXOri3edJ47FYjo3EspoAzJtvS3QbshvFZbgoQNrxxcjqawGt+T1CtySB46HczsecAJk7bklf6jnl3zpC3oonsvQrRJf2+cZ8w5gi3HAvtGcm0LGdyjlFQ4qhhVI+EHnV3uWuJEqcDvFmI2T8d7A7b68vF3xegpAqyGo9Hq/tsfDzRLKTpZQ9nX73p//m3b4n373N7r7zE4lC08OhAOhCuqZqMMScpLJvL2PMk0jpnT85gYZ4HZbOW2BW1Ncrnpc1actMXyHhCz+RuXI1TMFd1RIcIMxZFQ9t6PAtzcIr9nNwK3GrRFo5KlSI0kFZQb9inJmzH4d8Vc0bNyW0kSy2ZDPMbUcI5XbDI79ToYJYHGBmpicQe27gpoOxllHsW97eUIVAUKcxCiHFRD0qVc/b1t6eEcFfHROSTP9i5ZIF4KZ7PnL4Ejv9/dxSMeKbKnRX84haD/HEmszg7/mRcK4JrxsCdzqMytw28E8SrlFzLQaQNxPHs/gVvtnAOEFJ5RludqTyYqUa/ML/mYMJNpl8iTnqZLfCYzKNqnyKd9vlwIkL2aAOOYrewo5NtJA268ALmNq18CtznUHbBFbSq/2kmeHzuXitD87eMnpzRAhX4wruEWbrhvmhMnM43tzXfVR9Ug+ZGbW00536tu8kCIfa3vTfISn8iXgNsfl+3wwX0IXp4O2aNf1Rx2+hJ0p1Mml5zbrz8yPHM8Ebo8P7Y5TOsV+kQ76V2njwPbUTid4+D0sznTC6Tz99QNevFpC6/VqY01nXthThCaMxXWvG02gCxGJUpWjUDkXhDggwm1mKPEwMKRXgPZeSaFbmq4i7nc5WCJ41uOFRxu08iNsZOwWz3t/JilTqNncVtZMuHZb/6+Yhbevfw4oMMDtLcDtewe3H3/Svv8X/087/C+/+48GuJWkmQooGmvG1aaUbdtjxAx2JRXH4rJIP27zHQ1frQ8lUMemqkLdNM5oDQoqysDsGdXF73ZSGmMdR71MbglC+X311VeLuMxuOKDcJKGgAmB8JsesRh6CCK+1ebB7+Zah6EAH84ynZKbxGScQIW4KixKC+2XNVHt2L1nmk+igFNci5mvEaGXjzX5pYgvaM2MRyhVtTdttAoI13VBp0HlAwrz25KUCSIwJVqNMI46+ay3gCRiXCWLLHqgc6Dyo4aGxyV4xzl8192xrDRywJ9p/tEMwRBD/cH7YiRqmvSmCKzeSNjm+vTrRLwn7qYw152KvfY35VlBbLTqWi48RblXL5uy1zXKGfufx5T5k+Z7Bm+u6tX5XuiFfm8ev7ZteDf2w1i8f0wAvGYDpQp+gS0HZFp3xGxdfpJ16zPeAMW0Bn5FBrC5U1QOqfUJYju+ozZ7pin+X+sMXgaov9JoBrnkaJW1F6GjzcSzhlWoRjZlXHsR7W1wckPw1t6vXqXOj0jmmw1kn23IavCpC302Nwxss8VQX8gwzQKTCYMTAhgNwjlPNGFerQBjIGTMwnEAOLxWY9sZ5lZDHweU4ZS7uGwh7Ap8EquqQ4LNnzT0A7rIvqgffwO2ezf15/h0IhumcD+Cuy4d2PF5b+/jT9sM/+zcOblUJ7SukMVzXm7ZsDOXCvKwRC2ZKJ7yh8FB2AY1mckhDJuYMBhML25J9PmTiVZNxAHh0sKcrYxoQKns1Qto+wTrRRTbilfGa+gfvr1WlqOucroGpQRMcYDCAquHVlQMBAG6R+OS1pyJkxNTQw2QcMv0IbvMiw7+HckB77oGhUqYhyttp+Xc1Zgoi1YCvlSIjDWg8Mq3Vc83n1rw0jNMW76tBned5VLB4DbjlGHNCT+6DAg6OkUYfv/kJZ+svnbdqfGtjzvOx9oQ9fVHRPAOIrf7nOrIZxGW5zbJayWTu0xowJN9o/3ht3v2p2uR9a+CWwJdyoGNRedJ2Kv241f+lvhrfZOCttMvyozKZ21TZ0Pv2eAPtKDjXz3QwqOySThNvrhzdS1rq4jHPJ67h4lHBM8da6V9tw7QoUzBWmHhNP5FmOBE086w+AzsZ2fGBfpvn1sCq735a/yMsgeDWnK4Gbk/t0E/ik2oH8Owe4aQauttNuoDTfmSvbflxmyq6jHt95877HIuAhadbvaniGbfrAG4FTOO7nmQ2g+QvA7fWw+SoegO3m8bj5/xHcJ6nizeLXG+Xj+14uLb26Zv2I9S5/Z//BwlLKLb1tzynpgRk1dnBnoQKmMIKly/BrbKYiUVYeAU7W6C2KwN4j81z+5mzYIkABHqz0mdfeLxwVkDsnwG8jW11vW9hAM3b6koBv2UwmJUr+zSuw7r10r2wVApsS5Ukwa2N9zAAcbuPAuXZyKphyR4Zgls/0XGuFqDzmMMC9BlU0pXx59i1FJnSj+/X2tf+VveN2V6GtFRGLRvq0ebwGOn8cUzZaGYwhrg5NdYZVGZwprTCGHKd2iwJuQ6rApF8rf5WgavPlLLFbWugoWpfecn0jVRWMN0iOxu5zwoeKwBB/tY28zyTjzIQVFpVc6R9XQOfuI/gS2VW6VAdoqG/V3M2yb2snvLYMq9lXUXwt0Y7PieHApFWGViuzS/HoHO9Bm7ZRp9rhL2J/dCx5+fl6/C70j/TNbeV9chLwK3yT9XPvlEv86TPgf2pwK3tFgW4PcH7G7uoCANkDVsDqkww+/8d3KrjqgKRS4Dr2IGe285lDkALgGt06bXmh/d8nucqLMFmMi5789z+rPT4X3c74G8Ft7fnD+10urX26f0MbtcUnQqnDoYCeI1tHRVcxti6x9aZiaFxxnoAcsFjTNbOoIf3bW17OhuPsmVZ8e0SP8CtJxb4FiX7UXkuVPmO8TLcaLm1RAOXjU2ntXltPaYrj39LMY9+AKiyTu8Q/AwIXPEtPbfu+PawElWgqlzRV/6mfSK4tTJYyFeQ8jM6D5XnwvghPBZa6qziwT3PbeZPpaOCl2ygJxoKaMrgkYY68/6gUb0duvY83sexuvd7xIvv8Wym0V6dWg3bqEBWBod5/HuLW+WVl/R90f+d410pk8pTFbDM31X9yuBE+QP3awIXn5vHr9epvsjAiOPM2/4Z2Cu4qnhXcx4y2CI4y6BVdXFelK6B4TX+zuA66xZdGJheD7lWfbrFF5SvTEuC2wwIc1tWx7WqZ5YurOZ+q19DPmvPqslsGLYt30ql17uNiZCVudjAbEcyuFW+dJ17mjy3lhQdHlaAx15BodfJVc+tRaR9oed2OIf6XK2EJWTPKcMR6CCbAegS4A7P8IjJnWm/BNUjLKFrZJn2N8/tns7+ef7dwG0c4vJ4bG0Ct3/x/77cc1spGXx3ifPfuxDroQ0IGehhCc5mXlpsPq6WSrtSBHsxedjWgXLIRjMr/HKSIiyBMaPZ8FTGZvndWBRWNMoxnwQy9qw4+51CvQdwl2NAWAJ3ilhSallWiuDWzlFPntvblVUgxva6GoIc80UDZp6DE06XmkthcQzZOFS0JcjNdNPn874145Q9I2ttrc+tUzUDvwpoK2AdczXi8TJvKBjJoGCAtXHCTzX/Co4qELwHbvMhEGvgdW38e8BhD/wqKJ14P36oEv6UzyvvnwK0qk3VJzpn1XuCew312AM9Sqs1sLcGbjOIzDHXmQcq/adzUgFyHf8auM38vcaf6lzQa9iHTDd1CuSFSUVX0j+D23z88Jo+xyEe+VXpD5XFLJeVXLHNHBajzyK43QMArivnw1b43fUZUYPjlfUX9S/pquDWdDF2/SwsAeEHSCpzz63viOK9J5R5WEIkLEdSMXZMPSzBn4/2Xh+WkMFtr+CevKUZePZgBonFzd7dGeAy1lbjaGdgnL2yHpEcoyum6Q3c7vHuz/Pv4LxLgNuHY2vXp/ftfL639vyh/fjf/ul+QpkaBBW8SbmJN5ZgtoMb8hvP/i5Oc8rKJivvNQKjaVMa4f6tvBKbxlnAbb43g6lsdPg7wxLWlGcGVWpUUJnifH6YEsYIHitjo23x/enMMlt+Kg1DHEizbjRWYm6RqbsWFoE2crUGenGZfazZwmpUs5LOxqmiZwXuqm3ZCuhWnmP0R42n8jKv14S3in8ykGIfB6gbnpbK+Fc00blh0qXO++gbT9CbwbfyGo/NXpMRBZ9b8jHxZZFYuiqDL/Ca6XhzO3vgWRMVJ2AhIVQVUFO6V+BBabhFl72EssqzmxcQmYfyszNNlJcrma+Anj5DZW/Pc6ugMs/FGqDM4HErLGFv8YPflca62MD3+RATlWGjI8Ac4UsKT8DXWf++RE8r72T5mWSX+kUxVZpMPF+rgZBW+A4hRXa8c+p/7mPFD9TDprt7zC0ALo+CPFrCt7UFB1D23EY4nXtuvQM/O3A75mSuejATh17XiNiVmFgNIRgAd4Bbtp+T0TonkKI9Wa+ueEEwvTGBa4rv7fu/dgoMcHtvA9x67O3X3/mzdvjn/3hUS1BlkD0PFfDAdzlmScFtD0vA1naqlNAr+GjA+o6QLwwjg98TuFVFv+kZYoLVVMHBn7Lm2ViCqChk3QPx57JW6llku71/cfZ7VsAKdCoOmoyQHSABEHfyzNuI310o9gC38NyiugLLt6DWomYbV4aLXgaOZXw+tCvqPKbjg0kjBWkVuEUfOT8ZDPMz76sAbajkKV4597863pSGAX+vUUpL6VwBCjWgygMopaa/qZzo92owdW60DFIlYwqUKi/aXrx5BR7zXKyBGPRzb+dkT8NV4GKN1lVbOv+ZJ/bmaaEvirjGNeDJZ62BW36/Bm4V8G2B72pRoXygizPlBd5H+Vnz4Cq4Vf1D2lB/q6zqdS/lH21H798DtwaoUkgY7mdYQnVCn+qKfIhJlj+C9yyLlMe8ENHFqy5Wy0XGC8AtATrmCe/VI41kUNvZE9vBfmWdkudxArfmwT0Z0LfreLgFS2sZuFXPLcIVPFfky8AtQxpGQpr1f+EtzR7ZsLFuaWWvV8GmAFxD3zwhlO0zKNGT6sZLgbH2xXtGmzFf/wZu9/T4z+Pv4DockQDZPHfPbYDbv/zzdvgXv7ddCsxWllrloCgY3z1/wiMj7jbWTHbACb1cAwC68l6SjspES+GsGT+GJaih4vvN+w+Is0M26pzxruBDPUcKakgTno2uSkkNgiZEsf9doUalBO03gS2ftRaT58+4t8sVCQfofw1uqdzrmNt7e3z4amS5FsknuJ9gVhWuK1fM8jWKoY+YZQXD2XOU6ZRjcvMc58XBrPy9juNQ9FKmJphqD9w+Pz+VcrvmUczG77nYVlQD2+kvMqR8gLPh8ysDebSh27+TAd845jkbSn3OGnjL9/CEt89VbnnbPc//HniuwK3KJ8FR/o7PyQuCPL4MXvMCQ+u0si86Fy+p5qAANi/i2G8FWRnc4ho+U5+Ne1AHOPOHArEMipRObDfrNdVHBNd6Xx5Pvl7H9FJwq7qF/cJYoT/X+B/X5UNM8lhyu3n+Mb9Kr6x/K/7q45fcgTX5yOAW9hTfmecWR5uL8at4A+1Sv2Ue97FKMnKUYLSwBKvi4ACwrJYQHt4vBrd28sVatYQcJjCDS4e1XwpuWYfYZjamYTx31LntnJCueQO2n6vb/7rvM3B7w8b9tT2eDu350zftAcG310/tR981z+0/3K01QGFWEOFKdjCMGfHwgJ7sZCqPjLlZTG5r+G7yDkQSl9bRy0adrevKnm3wO8Qc3a5eZ1W9B9w2f3p6GookPFFUaHAao84tC5nT0ELp4DlorwJXqjAtGa2XQnFBUQWrCknHbyv4q2+7ZaWmxqJKyOrtsxQXy7BEJmluzz6bhxcThv5i7tzj+O7xWz2hrWLWDM7msXkpMjslLoBxXgxk45I9K3vGb8vz7vwn56hLxQn2B8ZRPSY0buQPW5yk7Us1dlrHU78fvDkKwOd5xzXqmaaRVoOlYQlqeBXU8WADtI/xkDfxPbY2qwWYysyWEtIxKWjhPRn85bby4ovPVRBGvcHxU67y3FbP570EWXoYAumo4EfBCe7J4FlBpMpqRXtcq2ExKld8z4QvBUE69pcYgArYZj2XgQ37Wx3/q3NaeT4zmKv0T34e6crv2UamT57/NbCp/K16PsviHv16SdQV72dlU6rv1mhSybz2CSposmuhS8i3yn8LvRx95u7LGrjV/lIfe51xJFx4b0yPmv6LJIz4fDqdLTzhLjt6yOY2fjUF5UCYernH3PaauOqxyqXAiCcJBFI4wVSBewk8Z3Bbe21xgukc2qBeYIQlKLg1qYjpCUfaVP4r9+EN2O7J18/77wC3XrI5qt7entr9+X27PL3fB7eqtBcKLgAuv7e/wS847czfIiQhVp96ZrXURV0DtfieQJRCPSt9L6OF2FU15tof3E8gg97QOJoYWJY/AIiXY6KXhoCzSgZTI+gTP8IS+JsqdAWq7Jca+YeHbXCbqwVkcEiQytgrDTFgf7bA7cP53QRuK0Onz1TaAjADLCu47YuOqJ6g9Mp95+ctAcqe99nYhGciQluyIVV6K7DUMbBSRjaw/LwHbrdCOmh0MlCZedmftEUL8CFjnwlu+3f9FCpP0szPUtmq6Pyl4JZj4RgUqGVeUBBK46/guQK3lF2Og4tYPpf6iYCSdMzgIgMEBVcVzyvI2gI4Kt9r719rIJQXcptZnirwrn2vwK32J89fHrfSWRei2q88PuWBSrev8WTFi7u0k4V11s1quzLd2C77UoFb/La3uJv0YXjY1Q7owjM/0/TDxgEOer32k8+0+aAjyRwYA9wiRAHuJtNfBLe9ZJE7BCpwO46L01PCoieLOreCJftEKUjtI2AD03RGEcaVhDIPBobzahvc5rAEfWZObsue5F3uervg55wC15vjS3fcXVq7PbXb8/t2ff6wD27pMckG2IxJeEsZMI/jek0hYKvHgO/NPLYmjH11ONZWvuod27LZyOCZe+C2H3G9UidQAZUCHBsPykfcLg1bw7iOYJaA0jxj2DqiaBYJC741P8ccKcii0VWFh/dupK/midO4Sz4rG98MDHnd8JyNagnqSeg0lYQyxtziGZZlm7yfFdDKANc+Q//gbPZYvKhhpAJW2chjqK7JsrTlObdCcFInOPcxG7tKTrcOUQB9cqkyBQNoDwmB+aXGnSCrio3EfVhYrc0tn8UFGa7jwqvvVNydl/iqPH6v0U8ZyO2FDWTZIA9kgEM9osae4CM/M38mDSk3KhsZTCu4VZmueKECdpX8KejOYFPHsAX4VDZ0PjI9MthSgKbj5njygiDTLi/O1midASevq/qnbVA+XwJ2lVfIpxk8ZoC7BoR7W69IKKt4oKK36r9Mr0o/8Xq1L/qdjiGPx7T2iu0iz5D/lResHehg1R8sx9hr3TrYtRAFeG55YISFSEVFBVwrB2H0I3arcl4luK28n+pdLbyl4eil130klNkM+f+oc4tY4iW4Hdf5ARBroJXgtgLcr9GKb9f+vFLgfo3ju+0E1ktr96d2u3xot8tHxNxuhyWoclTlYKDTatweG8pxdQEMKuBwBSAPiwdNwLazYggo67zuGUqCITUoSOghOKs8C7qtTwXcwcSxtY8fUT7i1Ld6+QxcC3D77h08myNGOAO/PXBbGXn2H+BWwU02WEoPHbsaygxuDaymepMOROc6t+rx5XMrzycBAJXyDMTgMb/2mGXtV96qq4Atrtc5qwQotzMbKIBbem/nWsG8TkNV1LBwXlhnVvu+Z7yVFlycqTHLbTG+Dteo59HHv+x3pkMOuRn8czPPj3otXwI2XqqoQIc9cFuBjwy4dM6UtlvAhddxwclxZbCVQwCUz/Becway7Oo8ZUCzBbir36pQhAycSHe9H2FTKtuq23AdY05zX1VXZECoz9nbeVDArP3N9M86kM/gokXBrc4Bv9dFPu5BvygPOrb8fotHrA8KzKJTWc632tAxz3IdZbOqhBARoLxLp7Ka+U37Yb8hX8AOJvAG8+/4jiE8XNROdEaUQMTsu46PhDILSYgwhfDgOrgNy0twa+DYwW9/Nm0yPaYatPgicJtDE2xknJkYK/d0WaFBwTCvd9A6YmZrj/A4upeTMrc13/9Szfd23S8MBcyvA0EScHv92K4Gbn//H2zG3KpyVANuyuqKUlbnUW4jqiK4fHBF6rG4Hp7ggszfffU4Hl8J9yY4hNfKkPt8fK3ek7flJoVzuLdPnz5sglskbFDxqNIeymgZlpANrIJqBWu+JR61gIuEIyr63F6lvDUsQZ/RwW9ZCmycjqbPmPs4ahKr8vf3HsNru2NSvJ1tKXDN9/LzHrjV+dI2XPgQTjLArc4ThVPBbfZqOnAfYvwaUDbmYIDTCojj+dzZIHDRJJaqWkJl7BWETOAFMee2S+Jy9LMEt+hvPkQgKz3d2dnycq31P7eXgYiC0wyg8GyCby7CFCSgLQ0tqkBOXrwpbfHb3rayglrtXze1UQ1A5/RnCW517iu+UfCp+kTpnkEYr9Px63gyjVXfqgzqgoRtmV0QZ4guniqQXs3ZxDO97E4NDilza8Y6t591115YwskSeV0H6MI107SybSav3SYORaTXZv2hc2z40zy3MXbaQYvFdauLuFyzwAtwi+8AbhGTy/ujjJhNYnhEXwVuXwJsrXGbDo/vzcfv8ncPS2D5rxkgE6SPpLl5frlgYC5IBs9r3PD2/S8cBQBubXoj5rY9tzvA7e1TO/zLP9j23KpyVIF1cIts1kfjUnhxXVhHdifem/Fw8TJPbgZqqjyW4GVkCdMIzQDFIPMmuM391/uRZQfPI72n7Au3kLNhzH13RtgGt3he9qwNQAfP2KhGURmZyvhrP4ah8VVuP8VFErzs+iO86Lj6FuEEMV8RFpLHVvVlOT+Yz1s7WlKelmMZPJBBR273teB26sMdntuxLVUZkOy55TVjwTHXwswArTKO8xiW4Fb7gfZozGkAdbED732eTwVY1Xs1cEwoyx445bkthVWNV6/fM+6kTwZ2Ok8Z2Ch40oSkDKB4nc4Z+0OaVgk7Cr5y3LzOZwWIM70JrhW06dgy+Fegp+3rmHX+qm3/CcAU4Fifvxdzm8ebaVzp3Kp/OhfZDlQ6Sucg80b2dlagtuKFio+rhLI1IKnj0vYzH2j/9vgfOycLuyh2bo02pI96bpVmfE/9katy4JnQuzc5+ryfRjZO9jFvrllf2yEKHR1g3MAtp/TpSAAAIABJREFUwu7GCpueJ0cMFrcn6Lb03M56f3HKWBeoJcC0E9QOCPurwhiKWNt+JG+fvV6jd6YzwxocPPvrLXlsyw78wv5GcNuucVrrc7vfP7Xb7Wkf3KrxokEBIUzoo5QV44YmL1RUTugLa2Tnrxxvu6aMsuE0gY64IleY6MIQWlUyVJhr22GWkGPxtl7SCi8aikVco5Q/0z64AprlJoNEglsFWUNRzeCWQC/Tg+BAAT4TbYZh0HO3k6gLuOUJZf18mBRHnI0dtw+1xdG/CEsIcKv9Jq9sgVvSck+wtE86xwDzt1vahkrxa91znUrYjWfOGxfZ0CqwosHRPjAMZAa884hqj7HzMuvsKt9s9UGBgtEvEsqq7Xp6fbbou7e4zOC3BBhRp1RBu9IqL+7Qb3q5CD4zmMlzThlgW+SvPO7cv8rzqgBUve15rhWUr9GQiX46x0z2U/rrMyuQleVL+8I50AWMgh9tL89XvlcBFPVrlvl8zxY41WoRlf7V/rwUdOo9e4vfaUt9ZWu/4ys5+CPPJ/vGeeTfPXALG6g8pPxG3Z95W+dgLywh2zy25dUSDu1qNculWoJ5bUdVAwe3qGfLkysjVteSzATcLgBugMtNcEtP717cLTpQgVv0CeB27dAHCUXo988xvKa9F8W+9eCHN6/tnn39hf59Arc47Q//n9u9PbfDv/r9l5cC03JeNDK3273hCFB4P5FQRkVrW+69TqFvm7JUmHqyssJWwcd7Fr9WYEdFhGc/P/fRLUpq4X4oX97L7WF8DwOEGrEEt7hGwW2lmFTRUJFrzGY36JrBisJbsm08Z3/7b6MtUUDBceyHb2W7IgP41nJlfZvHfo4tn1DkDk5ZGQK/+aEP9rJVf83apDHDMrLx9c+g2bMp2amqA3zItvV46tvlCt4m5Z48vmtGJy8avP8Ahx6WsnZfBQjmvjBspvbgEgCw/fneSPCalPM4TYxGR4HK5Hk8Hdslee51HLnvi0VOzB12UJSP0AbB416d6MrzqSBkQdf0hRnOSGpTcKt0Yl8oP8rTma/WABDHrp5etpN5i21mUMbv84J3C9xlkOkBVl6dxVHDqAPNXSLTLZeL6RMNizKJkYUAa3yyPeqpDGjWwO0ARrPM58URn5t5mHyyN37tc9ZVqIOc9aKOcysshOPV+cp93QK3vu0+jr/W8eU2td1qwaY89BrPLWRPF/LaB1+8XjuLZzqbfihiblUGcinByZadj+1iYW2uC20MEctMjy22Ui0uNTy3DAWwsAV8zeOLaSRcOY+whAW4ZchCDIuJaa6QRZyzN3bEFo/r0Oe1OrU5xjY+TyDZx7B8vYHbiip/I78DfxprQM7w38MT7u0CcPsb925EbfQeG2uCYl4hL+nlwh8A4B51ZXEyxBnZ/v6bywWrIwyFO5TfiIuiwuQhB5XCoSDDQEDIoSigTEdVg3MD3vNyIXPSl06kGleCS//u2m53hAXMtWlVmVfVEvgsKArUEVRlZPQ6OtgD4HfvjccE92dG/VwCd6ePJ7UZULPtdlUWMKYo6OZg1K/ndhirTajymE9Ys+tPQwugDacDGhvVDhQMcM62wKFFPGHVrFtjcRSk02iAdT05jTzicxRAYeWoTDVuC4B7OLTni9NbDUc27vrbBITuFrKGmJoOOpRvcK0mNPHewR+tPT682zw+c8vzY8YlnTmfjbvKFN6r5xLziMokeoRwVmCVXOk15EteZ7IvSWpIFuW4rWrD5dqTXE7ns0ddxykxFbitAAzlEX+xeFL54fi1LfY3gzyjTZTxU7rpfGt884KXMdKVhCH687PxzAkKCAuBsHJMSm/0g57NCnBCbq4R973kLZcL1T/L8YMBbHN31W5pWEUJA2R1W9J3bfUbjc2yHBItAJ7grBz/C+ZvzyAj5pX0z/oL91alBHndDfQNcKc8qO+rQ4yU12z+N14VoJ36GWlTedGQdRYXTl1OIZcRc9u3DxFzixhcS4KIuFvMhQnKqIrA2vIIVWiwC6xBz0Q03IPymrCtSFjrtmjmM/Oaw67F+GmznB+X8bLL5K5RaWhJwmijrIag3tsc1kC7OXt438IS9iTpF/F3z/kJL0P629rhf/uD/9pY14yQseRIIIKhc3ArSV8AI+GJhNjAwKkBzsJM46arYVUOGbxUxpngFgZEC9pbpnpI1ppywve6LcptdvQL4BZlsUaC2wDkVCJZOebn2OkvES7h9/hKAuPy+rm+ssc1eG/PlDjMEa7Ao3N52Lef3Ob08e3/AW6ZZV/UIkwE5LNyvwlub/enRZ1azmc1NxM4zOA2FJpWEPDjaV3RqSFkf1CpIhvVyiBwWNPzAT69FtjUtvIX6Zt51NrxlDTjbzU4mQerfnufD+10PK+W8vE5X8/XdCfE7H2oAMZaWAN2THAIhcpnJT9bagvg2gC41p02vB/JVMGrNhYsCK06iS+OwPs4Iao6JI00y+B+LAxm8MY51/ErMN4CRzrfyid4T3Cb58Fk1koOhQdWiSTrRAW3GfAy2x1/1RusTXH8Vf/vALeoKpNqtbpu8gUX9U91v+3G2tpyHdxuVbvIwLTivZeaPJVZbUd1SE2DGRCrnOL9XlgCwKXSK+sJtqd/J35JC+N8/V7YBevUrtFpXXeozfX5Uxup92nYA+XHvkPfAT7juF27x8DtycHt0cty9rJftEM2SD+8oRk2jHA/szVhA612/Fh8zy5SerI83MGPQB4OGeOFRTLYqHygi7FxFHyfuXjjz5hPGKsAK0oxVuXA1rzIL+Xot+t+/ikAvlt37nRw6ww5QgecsUwNmGeLCoGJYcF53fOUlZIaq7wqfY0iYNwaqzaY9yg8n7btjcOFKQ4p3pJ9okIgCCXooDfUPZBpVRreBz1BLCtIp4GXtVEAa7H43ZvNJDqnpcZk+TN9W13/j/gkJmp1K9bLEBKQzx7eOWOYdFHlyDEQfF8ReC11anXbfAaywys/6OCeWw/xco/fGIfT83Jx5cpybxm44hAL8pbyBZ9dGdz+m5HfPSe5r7xPwVW+Bvch1Kby3LKfNK5sbzZW4ZkWcLEFzBd8HyCqgyYBwgoEyLc04n0ODx52swVuM19rH3yL0gG4yZRW7Ahwa55rXhfhD2jDrqVhk4WLPk8XDPq+opHqC53zDHozr+T5ybpgC9xS58na3W9/BbgF4NdC/GsAcQvcatyogn+js1Qh4dg6L9o6Gt7nzwO3bH9t4YDft3YedC6y84K/bfXfruFuoOzcKH/sgVvGnFe6A99pWATbUh69hm1T3aAyrmEwlSwtwj2TkOtYMi/b4i15btd0bvbc2nXYETyfzL/Td8YAeAXceqK3x8ZajK0bjgFuzXPLmF0J7/L871Ebd+KxnwW4JbpQcJLBq4LbDFZDUNsbuF3Ylb81X6jndjnow//6+//o3gUwPLfdQEQdThj/7v3kidVm3EZwOg2u/s0Kp1KAGexl4YZyIXikwqRHB+AW26SE4aXyEe+ZKi3vG4BZnVBEhb93iANPgRkeYYQPRNsBXgd4np/F8ACnmcceMSyBYxrKnSCSCa1sy9XjFt113KTd8NyOsAw1ZtVcLRUvGMSBd/8tKjYMcOpKKFdx4Fyd07byDB6HJ10NaedP40H3nOe+8Xr13JJGyic8elnBl7afjQoBwejnkvZbgDKLYPbrVuBozXOL7y/PT5uqbK8vBlArzy0Wd9fb8Hze/L1tv8MbH8mhp0c/Dpj/KwOe5RbXcEw5oUyvJa9ygBUIq+ZH55ngJINrmz8CqjwJrwC38IxZQq2cyKcAdQucw3Nrm8YJ4FXgPvO/XWN1Uo+b4LbynK8xTAnAd+q8atjOms7YAs8AaGuy/SIbHdsGGURSPnOd49wmdh54b/ac4tq9mOE9zy15ONse0kRLgVXAVvWN0onglsfnuqc0YmuhE8Nza7wI/Wu22hPNHOC65/Z+jpJhwr/uhXVvbD/4oR+s0LWj8y0iY17tuR0g+m6eN33NILb23PJ6tMOEtC1P7bCRL+Kpt4t+QSgQTr+Fd8K7f/iX//gfGrilsmf5rtA4VgNWwa3JCD1lCdwqKMjU4TOyAskr4wrc0nAu27QjsnrIoSpRNYhLUEsPpwPG6j7ePyVKpcoCpmxii1bDHTzUgV5Z/+uvAQL53cPjWTJJMQ+gt5RtiTsZ42+e0gDPVHxKdwUzeE8vN97T6BJcGHA+eF8JorPnVgFGnhtTm1Y/Vz2n9EK7skFMsmbKZrBlLBQxm8aQG0BV58nG4zeMbTX1PG6I52vArdJNDdXgY/F2qPef7+X0sNwlMx/JuGdexOctcHtFWMJ65MNiR0L7YM/H1qWdNhheJPZb4kgN0EasLYGwAdxDa2ecsBcx5RngcT7zwkGBcLVtnoHoGjhCn0n9TLc1kJ11FNpYvH6G4Hai98Izf2/H87Eh9lMB8YLPVzz60H2nKSFnOZQcFlEtnrbA556Vy57RvEu04Pk0ltPDeTXefW9hZhrVwp6YhzCHPtnvEm7Dz8pf8NyuAWNcz8XxKjjdKTGlz6/asCRsi6wai+Ssw9fkCnKHYjHmVE3g1uo+hm5kxQQ6AvxUJf/97uam77yN2FR6Z3MlA6N2n1Z4gx3cMrIpwLP1Zz5djECVMbmeUDlOV/RGK3DbpXbx+xu43ZPQv+m/rxu/w7/43X9g4NYEKOrUduG340dt46dTKHIvY/Un2xahYDIps6AqsCL4onJScMN21la+yu7s3prnYRW8IZM0tqWo+DK4ygo2j8filcK4OxCistXkOQ967nQO+YVg8wS0+01jlvxIXDXErosE2FrRYo99nK5LAE/pp0od8+33jn5RmeOvAqrV+TEd6d6nQbcBbn28oeBiW2uiXxUttQJus6FiOzhbmglle4ZVx2HtBbjTbHXlXwLbiqf5/D6+kVE5X74Hbje2nfO8cn4G4IVxR+mTz39RBrMRBmjAd7atL7G23UAD/AKUTQubkdi31SOVsWrbW4Ge8stCvuG5xBzK4khppjyTAbOC34V6fAW4NQ+2gJO1Z+r34/29nR48ZhT/uTuWwa3qwvz+uIg3nCmv487vt9plH/fCAugZ1QXLGigtQXSUYVxbnKh+q3gKfEp+eon8LxYRcghE1g9ZF/A52tc9z62C44qWrDCUn61gt9oVcMeE16911TqHHHRwG0DW2oOX347mtUxWH17UyvUP47jaPoc8zKETYw4dcHjKmNvw9kZS9DiAgQcyMAhDPbdMCPLn74NbXse/GMdbzO3nW4C/uXd2z60pJ9uqk+SayOQdp/b5UbpMPtGEsjUSVeCWYQbcUqzurRSkrnyppJDN7edDDBOV31PxqmKz76yagW+L8B4qEt5TbWtrf5GQM7L1nXaMYXVl5pUOeBJZr0/bPNTj3btHdz7bTm8IP2NwGW5g2axekcIxFNSJKwUqzAzKqSy3wC3pv+YZ0PnR9nvbDOsIfeftzJ5bVNPo+1e5IoLp1kjqKby2Ci45Dj6b435GTC+zfSMO1PV0dGoPXNrxlLlEky5M5oNHFrwa4x26XzwP6MPG86d+rtTgJJCNUiWT9922GoN/P1dFWdTSSkKZH6/tFSPsfS/x5jsmJhunOmlOwSPnrAKqOq8cw0vBLUDlOSqlrIGjzWoJ3M3IxHsFuDX9Y8k3dVLill6C/BLcmnecibqa3Ce7AVVbHm+r3q55MLxnAeqC5xVw6bUv5acM3l4FbPGQLwS3Xms9KvRIWUEdiwLFTA+rBpD0kn7We0ubtLFrQhpWull/U1pX9tKdBEgwHpVlrE04npCQ64rEm3Hj00uDGfBkTDwALcGtVU9AaIKeEeqxu97MOPBh4c1lUHrIycJzG2BzOl2MnuXpSF3LQpGdzQrc8rsZVMdgYUFKUJxB8paMvJTX3677xaLA4V/93m90zy3ALcMSaPAs219KZRHcmqBJtYS1Ya+BW27jr3lm9oSfno4HlCNKwCAbOj3wgAaE36GIPq+nElLwrWETVZ9Olq06EnMUxMLr7UlkkQR38rqoVFToCxKqjJbhufXk/wESHTCyOgIxGyjvoDwrX10A5N9UOSp4X/MM5LbyZ1OLEZZgdqoAt4+P74bySYsQV1vu+cqGgJ4JxDRmYGtxYIH0r5fLFJbQPRZskOByLXYQCxwxGsoLNHKkz4g/44l8YUjyroWGJ+zpg41F2UQTW8SlhEQzMmoclg/LspCvYEKPesB8/epVURBWAhp7ybGYYwDiSC57/KWvrF+soML2OX+4Ny+MKLu68NJ+vRjcttYejp6QyAW3MJK9vT4/x88JGMQcuR5Lr1eAW9M/QQvqFpXLPC5+9nnxsAS8Zzxznq8KfJIvrS2pbb3GalsAVz2jFXje45/KM5kXNvOYOV1OdYQlcDxZD++JjtE5vOYEgNoW+awCv51PE7hVHan8qbpvGk8V1iId77pD4sx1XNl5wt+y7iYfsH/2GQ6PRzgPjBL+p4cchGcXjpWInTWwCZvEkl/2lzGz0UynpwPk8VoCT6P15Ll1nDoSiKWaj1RP0F1Jlz73+E7jsMbz8bl5EWd7zW/g9iWC8rfwmsP//k/+G6tza4KM8Gw7qzpOEIoamh5ay/q1YkhQJi/AmunZSDoxpWV1Xk9WlxZ/WXWgAlzZ+FFB4a8WQa+2MOlp1mfS20SvDRVfBtIYc3VIQVY+pjrSdrl/Zp3NEfdl+iUAqTvurl4W7Myar+5pmCsseNkVj2jwrXzEK3H17J5fzyq1JLSzlxlDuxgjgaoqdlXo2UDpWFhrt/NAOvtdFbm26eAF+ucGH7QsELAD4HOvYFdP8uoGBKWOArRVfbRttwCnfe6G+9q7hpje0Ul/R8DotdS2xTpiXk3BwgNnpe4ihszNgidjxKade5o8caNvoymYLTx4RrfUDxsXZM5i7u4GHvMc2Jj3gLJ5br3vnQwrAfaZEGZSGLtMbyFak7a6SXP3dpBXwpQADmIsOTlU509lerHIslOV3IMPMExQYfwj/KGg2EBBQ53hx9Yiwa16ftXnzGs9Ip7j8zQv70fnj7Eb0EMxSBOWTZPqBrqIVrDOOXB+RikwDytR3VTpnwp4hrbowEBBrLZRPV/7oTqZ17L/Cq4rQaoAaZ7fLQGsjs9Vehh/SshG1sUoh7c2VtyHOuoKcjNI3Hv+Zt/BL+E5VhCr9Fb6UE9P9k481zrHukDQ67sjgnohwPmijq3FscWOJJwl5qEKOYsQhTmsgTzI0ATnLn9l7+mgCqFpfW3cJzuSI/QhU7YGzyXoLfulwLdqa313Y9tAvP36i0oBKwXWk4gOBwO3ECBPMvHt9MpzO3h+ZKpzaw2/EdwiJovv8zY3FU0FbrPConHM4PhmntcRf0qPMPtSgdJZ+W4X4c7KfTZC7nlRUR8A0I2XAevpeNrwWMQhCq7QRInc4yAHqQ3LsAZWd0CIgo8TuAJx0Q4kSSP1OLCEmtIz00SVMRcCqojzvR1M28IZG0sJ3B4HuGVyHMEt2+oeiJRQpka3FKopaWsF3L5GGlGnWcBwBgKZ3yQ2pHuP85ZXpifp3YGqAGCv1TxvSesiYnsoYVrUK72T3T7JVbEdm8EgYgq7WSDo78+4twP531Znyz3aBZAsrqGX18CteOqrHYWJtghLYOzgK5/PfvEAmAkYskRbArd9MUAnGfYd4hjyrkNDDgkOFaQo7/v7AQ0ynXitLugrgNtjvmUuq7bW+Jq6Yk3f7onSQj4kxMdg0UpYRadFOE4quV+7d3pmSsbSecR7OEd0LihbBLwMi9h7/nLu4hsJi6gWKEpfBcCdL4KX1CblxQY/6/1dD1mYAQg9drN88S1VKLhIpOfWuj5idu0E8z5XrEfbKVJ4RmeucLeYtSB/w6sqx+b2kId0ouM6gM2ANZrXUJzOX2/gdk9W/7b9bqXAKIAIS0DdT66W3VjhxLJ1z+1Vjo9VpWreyigQz/e9XfGEclssA1y2VR1fqEJ+ef7UY3YIovmc7FVYKkvd9qinniv/rNy8bY+ZG4aKdGIYwQC2+ZheendHHyMUwQTfD3DAi+DUAbyfUoa2eEIZPb1r4DafcLSk86hhTAWnwFYXIPl3z0BEUpFu+WLePfTC6B3bUabYkoeTdENYAF46X3xWBQ76XIA31XM7LNSYzE2wRyMw4kbVyOgiIffHjYstN7pnV3kke2Gy4bPnxLn0tq0vIQf6rMpgZtMyOWpXwhxK7pYSVEb/qJjAuXD/xwC3Ro8JEHu1kYV3mUCzon3yRFspLYaZiIeuWvBOAJRb0lW8qQDdChDq+OzZgsnt+hSW0HmQnm6CAdttuZn3bg3c6ra98ocDrlt7SIeY5DFmvaNyYr+lhJ8MbFUXZp7E7Rk8Z7C6dQgE7tcFSJZVyk+eg6kf6hlPYVbsX+YFfY4m81UypjtT2g7lTWsMU+5KWVn5kiFVa7ZGnSNKWzY34lVlNyRkhHOn/bY2dEfHwgzCU9l/S7rWYmv9aN4uqygFBv7tMbsS4tbBZ+WxnT2g0usYkt4zjsE1TcJ43ikBLAPjrsSF4mxHf6MQrlyfqi68xdy+hqv/ZlzbD3EwwR7x/Q40rAyRJ5lRiWlCGW642AkozmhZCHXFWXlAuwdQ7s1kzco6P+d6QZ3PkfE/rW6jTuECmKjYJOOQFeR2ti7BrWzO9PAFtztje97M0pS45h5yp58fv4stao8hon32sAw3hB7QxBPVGJt7sjAAjluNFRcVahAX4DbVGfS+uPee71Xpz94DLzPIqEVvG/fqqW0eO+XKrbsIxgwIMK7ArXkgNMxAwBVAMRL6qGA5tmBG+8Owhlpco+C5E8iv3wDa2q4bCc9UNoCbQBtBcmXQ+ByCR/azAh/b4LZvqPvwEp1eoqK4sKD8E+D2uXC2ndofvwW4xa8adsEENYY75XmXz/eIyWVfMw0q+e/8iH7hWdng912n+nCWTn+rEzsfW+1zLEOeHEJ02Ya+w640QrdeAG4VBDJ8CzL9mGJOyTcqC2sAHV11Z/oMOKp5V75WnqS+UH5V2UdY2dbrJeA2y1UFbpXP9X1VjWHiFalzm20M+YRjczadd7iqsAR9/pr9YR8IbrPepS7arfZgJyjPOx6THosHTXqb8mPH5zLxSxLAGFNLsWVYFBeRweQAvHc4oPozIplsCkOovKdr/JY9twpuuSPpC+Y61GHtWby+U11Ysmt/+a66fl9GXqIv3675eaPAcrewc8m//sP/1tUj4xsNSI0Y3D1wS88tFUcWzAyS+GBN8uLzea8qFCqHSulbW3eAwyWw5nOz5yGDDdcrA5wsf3fiVQDePbd+xK5eQ68snZUDxBPcDjBO7wbBrR/iEKvqO0t9ecUFAFvG3fpfxLeiiL57SmlE2CbBaeXNcVpjYKNMGemfFwiqWNWTC4/tAUXArUTZfEIZvXEev5l8gFp+R7LtXwtu7fqe3TsWWLWHuBLKrAQFIHYJSUpxArEeezuB24gd5VyQb6o5mHpUxLPuqZGDhAfE5PstLwxN4DY7+7q4NzyT5q1NXt14UDu662z8j1WZJpgtAL6C3agQMMg96E3vWvWb6RvkBlz9ZLXeh3i+xrzq+CZgZez/8uN3O18xBjvALcumqR7TygeUQ9KBIVNY2O6B28wDGeiiFB7BbbUQyou1rMtUZ/BZurjl8bNbvLimM/Fs1UsTn8VCktUKtF/6/ukJJyjOC+6pHQG3a6DwS8BtPmQkj5UnpOVnUIduJeyZZUnVIlTXloBfvbYQFQW3+K17cQPs9hyBSCRz4nqFoVVwy1A71Y9rHtYuncIi5iab6rd3z21PErOOpFAGaYurjnAiLBdw7E+H5un5GSi/gds9e/KL9zudijXAtYSyDoLM4+GZ/TQeDEtY89xaUHoYU1WKmpBQgSWGEOwdb8iwgAxuORG9son0A79l8KzASZXgOB52AGRVrvmEmln5tHY8m+nvfEHQaH97GFQ6Rjc8CKCLV1fQ6gg8xGEuUYMatwhJcFzAvwCUA9zaAkW8ZfzMzinodcUJz+d8CIPOFe+vjIv9Bq9rlBnsdJETyvy54eEU/rNn8z+Of+xFwOeFxARYllbevhnxXutJOetCm7e7iiuTR3a+wo+0tKzl7J0kwAywW4PbUQatt/ta76uBOSmE/kJgKwzrdIz7bDYi/MC+Z5H8ALgTLxkfBrgdP/i77LXtdmtpZAiEXWZCaASkbildX1TNrzUwo303zgS7oU6q6kbjy9Geeva4GOB3ADbquVW9kuM8VacM4Hvz45/TjkEFSPUafa/gVp/BEahndkzByJPINGEbCsS36K/PzAs56pvN+7lQkN0/vR6e4zXAZ9dJzCv7ovTbC0vYi7kluNe5nd4XdlV/r7zJneaM7RZ+y2OdFiyqi/i+h3UEsDX+jQoCcciSMbTpKQlXwMIM35nnVhwDUuvW+6mgdgsgZqA6hyQswW1uN4FR7kj0MWdHBO0GAc4WmC2cGHtM/fb7LwAFbOtuwl/aaatzS6DpJX1G6SXUcGRCGYUuhyXY6Sc0jFEFwHROVE5QwNvbOB4t0B/PzcojK0hNiJq8LsH0Cm6rhDYagnwvQdzzM0oVsbZffYxrpcAJDuG5ncGtgywkkfnLvRe+gndBHGDRq1L4SwCuhRl4tQRX7qGbTuFtJaiw1fFDO538CFQdK2m95rkhCD+eGOYwe0c4DzpnugVpz6rALU+l6WAvYhozgKCixfG9jqhmYVoDlen7CstVfFJJqtUI3dvW3QS3oEHEs+m57T4RYRscwCrg6sYPbVelhCRmdFvDMIlLaKcEeQnQ5fjEczyZsBSSEGUEOm93ZLjW50y/3CcpI2Z0kcoJVY3gxSKB2eJSzq2iWSUHxnoXVK2QuGEFt7YwibAHNqq/mzjfDSBPuw6xC5bBXfa6WkDPSp3i3N/lvd4hDUtQmWV31fOaF7d58at000XyFg8qGKvu1woW1KPaTytUJTyS33MhkPvA6yzhcaETnGkxhr2Esr2YW4ZFaN8n3bicI9JpAAAgAElEQVRyuthLdJAdXRsHoQz2Gkc523Oy/GSA24vQM7GMp4/lzyPJjOrJFuYTuGVYgnpue892wl8SuJVEsr5zNx3uYBRN3lszKvHA+LsoR8b7bBTy/w3cbtuKv4m/mndiHdz+82//ioFbluoyT+JU7eDZD3dg6SuphYumR8KTgziCLHg8oRj4nXoEcQ88siwVtqUgK6Wm12NblPJOQI17smc4e3MG+CMGmb0Z/H17W+neHt+hFJV4bm1xrG0NcEtAjL/0LF8urMPJGNpRSgvg1rflBmDmYQ7+TABHhCSMBK4c+6XjVgXK+WxHD+uo5gnXM7xAT2GjUfQ6t94NXtdPvqG3wPoYW78EEfQimGL2JLkS/IlHi8ZlJESEYpTauWtAftM4wzjWuxrzVnfViB096UajA9Ylw071afmzy0kc8lABwB2wFtZ7TmZ7LbCllYtOTcAx5mwqYcZ57PfF/AMASpztFKag4LnySksZNFv0oXqFgUq4lhKwTKEbJgEPqPM5AKYCOLTD+rwEO6Q/rgO4xX8J2qYyCLsrh3D0xZoAYYJb7WtXRl77ty/WYxE7gWCUAjP5XzIg79OwqiXAFS9dkbeANrA4zkBLebVKeKOTwGi0U0qP1WkqgIn76XmlLsm6nglVWwCXukEBd190Y9cryRyuox7UUpLaBxujhTWl3SIJQcP1lfNlXkQwHCuV+1spCdj1WGA05KyMHfhhNzrdK4DrjXQedYBOryw9uAxL4PahJplZAU3XXadz7H5JaF554peCylIZDqA6AdQBYI1u09HyBbhVT7HZi61auwpwM7jN/d3yOv9NBH5/G8a047n917/vx+8OoRtJT1ASKFI+CaTodnyPbF/dguMhBepFVe8t2+J3KGWlyrYCupXXlWAZcWuecDUna5mhDK8y3xOUjZg3P2GJlQf0OQSfesIRPbDDSwrje7Was6gQgBeVKj5zS8zG1Bz49/AOK88iyaupXiM1Xn9meIJHVjYA8rldnk0DrMQE1xUIOAd2bO7xFlVhxGPASgdBw6Fv0nZmAvIGhLpHNk6OieL/vjUmiop1GAFsV9HlLKBLA3hovi37+S9uC6+1kD2Feh1CIgDGvqwHGljxynHQ6+wnMSw8xPvghF6zjREYaHU+0v/WU9Yp9gtG5/U9wdEq8M5ny6/QQO7vi5hIGFX5dgM6+gp5WTsi1UyrJXBuvHY896nUgjekPGmhXqM/kwk2xzDq3K7ToFqwDZ5EWAxO2JurfUw8uuO93xM9zXnwKa95JYPbF3NyOv4235efN9sq02TV2qA3Qxug7XQ9fGzteuXOmM+MhtMNB8jwBFN32sUH1Bn33Ad+P9kvLtKiN3kubSFmoQPcPBDuCLpMIFeI447Rg4cWWDiPJ/NaXzT8oCdMMxSMBtyB5e2AhFyRgeQ5RbLyeCWvqi3LxLET7fghDTlMIeaqN+a/+3o5A8/xnOXz166tOO4N0L5YDn9hL1y3XYf/4w9+fdM2Vytq/Q51cVUhaKwrvufnHHf7/7H35tG6JVd92D7fcOc39utB3S215pYatZBBAtSNwJIVEDKISRCMAa8VO07ileSv/OfEhNG2bILtxAsPGA8YFBscTEwgAiOQhARCA0KiJXW3pFa3eh7e/O67wzcke+/aVbv2qTN859z77r3v1e3V6937fefUqdqnatevfvWrvQN4DIexLLAVMKqdql+xOwDG6XPL2YdsvbWjkpU9HdIiXyCa2OC8xQFa0KzZaT7khaGMGGjyYGVz6nBYONjZ8YQ0kcFJs/jPOm39d/xMbivZr8CFBfdKfb3+XTNF2r5kW/wPoy+4cE7+HblEHuQ03f8+cL1hEqLnCrglh82Z2yjAPtdQbbHJ1hnqvtpDw1RfbLPzXjdum7BLLbjF9kmc1a7OYYH2lx5BxKlbRFSA26ZoHxLur7L6ii3VkzNNzCZ9MpXR8ELiCZ5gWeW2UqpOFiDIgVaUUFFfdd1J6ue3xdX2sZ6sZ1NeHFb91IE2vkvV3wJ46drybuTwkzyMNi7SzK1cUgduyXoq2ovuq6n7ktN/w/DTzG2qTMvsWnvpnaTk800oMHuNvr8MbB1j2WLsUX9QJA7/jr50QhIymWvE38uCyb4H/+rofAP+z4uLKv+t5y79u/fLXgEQCCbBl7Qz4fq1Znd9t8KNBQ9khZxwIRhld4wctzCgrp97p4c7T7g4r2ZHA7gsA1vbtnKorxSbqjt/URHtoy241QC6RSfIl9xQFij+48/9GI2VqhWyHsyp35H50gDKgkKUH9Qxtza9rYApgkMKeej6xeAtaEZTE1FgWYMX12VhAgLJ9qVX+VKW3tYShyffURivwcyB45BRDOvO0Q9YaysrWQsu2Z5yUCzW++q26IWB1J0+Uytk67jlb3HqFljT9wMkmQJzS9cQo+xYb+dcWU0QtsH4d5naVaQIArcmCw4xt85ZUW5nE6eRvqqeYXXf8iNTOed426rD2G1IX1sH1ghcNGVAa6xS2BptvNReMMd02Qrc8kCOwpoVbuclXTZu/XOGrFY/CkDT+NQyhYACQlEG6Frw5biyFoGs3Egx7K3uNTweqFZycfhXg0zTUEr8V/NTB255+JoDDRbgym4FSRfcu/H9Fz/jUIZNPyngygtG9/5dAW1BrTxvkbVVqg4p/9rUluj7lsxtamGL5XASi+ofHe3AL9T9O0LAy7t3XgqjD0LaXQe5z78/BIWx/evqYudY+tscqOOd+LBsojlJ+V//u5Onzly6XW6bAray6HEMr2dSo9V8W3CbBrbU/VXX5XckkbEt8EwB3RS4jZ9Vz9xmcLvQWLvBLi5+/Z/8uE+/q9uuwZB3hGpgiLPRvkmDN7lHgK0ANJp+lOY0BW7lGv1vmkErn/SX58oKXJgre2pYVu7T+QxGo5BRSzO1WBam59Wf+ZU0OUFkPQVch/iu2tGQltmBULu65/YF5laDZ+2IU4BfniG+pQrcig2lbC2LwO+mBK6VThi3t5xTF7DLK3+16hdwS+SHiTNKcgMXWByvQ+bWyhF856hmzHxfjL1n6KLOkbbABfVDugFc1zORLlpCL6exGHMZPwonkjiJSEkeUAu+EWxVC/KjZ1m9rAa2FjzWsLcafPHUtFj7LXjTY0NCHEX1lq0NC8SpjvVb2lSOpfZLbeP6C1McH7hz8X/pEgdsI4CEWmFkbltIM5KyDFyEimayHKO5qVt6GNGMrdVw5IvrGGU7j1TVA9e5At4a6xpJ58LVTeBWx8nVC3726UhMoHsKET+idN/63SvZW1jcG3Cb6vemjKidEi1B77xRaEHl5qiC7m+9a+bIBlxcM+C1wNaxtXSv+G4tC8PP8F4tSyiD2LLEIHq7rh+4ZaW8oygJhFxvyw6jP47IoOpLNReJQ105Tb0nf38jWsCD21TjBRCxj487sMYn1eCLWV3PYKoy9FZ7nTO0217asUpILAsKBYziv6k4uYEFQFE9XsPRGzRzK4wnglutKdbgFplbDKXF9WBwG1hqdiT0fJPEIAaikjkxliykGCO7eFBctDnEVpYppMAtnpalaZVIWdFtOQ2XOFIb5ooYXw10jeMVcCv3I1vl/ZpyVBY0VM6AZuaN7lMJHrqOXiqvbnav+y6eiLpVYTFwFz9Dg1v5ZgGkQlpZZG5r7lFMsH+Cm8RL6wILgPGGKvYrFNaKubRJNvxUZ/uRXoRhsyaKmRaA60EIa/7qfih6Azud6N+w2BZphb5G/S5JSIS1jbGBA7ft3lmZOZUkJI7pSwDgJua5aXmp768DtPa75I5LwtDRgcXE99r/p+eg+hb4A3MmxJyAWwS2vE52NnSLoQBg+V0mdzZp0c6yBP2jr43mryafZ0kEx876d6B8sqt0nJ2MJ2pFJigpmCcYtDzMgls/qsSpm4QLtvPWMbduYolsUwa43PM1AxtfExI+yHWpf7t53nzX9W0BL0vQAFUzlREzYqQC9J0LdWW3pzR4rZMlNI13y/iWJlg9fiUck2IWLDguOWh30l9O/WrHhO2TUDLsN8Khq+AcZVuSdbc+rJrT39LzfQrackQGSssrSRCUxlU7cnkf1o6c2YYPZFngK/drSYNdBCCjSo5ZM7XOgeK1mlnxzl4DWwIvQa7gHas4UixLDtd4BnHBrSSLPnyHcSt/0lw3TdFVgxgPdEiItuprql1AmelYzF14ynOx26Krqw5ExWAs/QC8poG59aHq0oeJaPLR2My+r9oDZQsA+wRwkzHJ2HPOelvpH/LcXQtuJXKH3/Oot30K3Lq68AIYn+2kOcrvlLb7nSxBFs0OKZdlDTW1SckCGHxXHyira5zUsW70ePBZZX8B74bNlbrWaW7xDVC0nZoKpMCtfu+1N3usZh7gwSrHDGAfHB9E9LtWCthawI6EBi9tqhtQC26rFmYepPpe4mRhOpatil3r22kO7DJrEfvH6OAy9h2rufWFuV9SPi58Fs+XNpRYEyBl9rjM3FrA21ROD/eZb71uLVD8X//4R+daOoAt1dEEENwFHxEGsQdPFCqPGUu5F/8VtlYzt+KUAoso5VUzFwLaNEiTyUwmF/t2mphkz+xiMBQXwaAOnIcIBSHiAdeBZQkcrYEPkUmIMya8XCgdB24t0OR6BlmCdtoanFYd2MPDNITNPJFaPtggzLUGv/I7HYQYLXnn7O2mtCaeuXLbYD7ME71kPpQWAAVHhQgyBnUalhtKr4qXRPF6vWqERduEqcmKuk53cNt4ayO1Z7fNFvEVC4C7RYptfS1qPusPNDVSm9FhFCPCI02hm3BTrC7Vsx1r2ZRaOJpkZcFGiysMU6aAvpUHNNlKg1t3r14gMz6JZQnklwQayALPsH88viUBR40NNADSfRHLc9vRGtyKb0z57JKfbGl6f58C9b58Y58qBjdlZnw87ZbVDF/NHKeZ24ZoF7r/lRbKIi2r0dyaEG6xXYNmVHSyPqWI+FDse5Gu2DVWMoeJPEb7Ns0ky0E42TGjf12b9S5amATcVpy0yRdsJDYCLFMHytQ9zmOXfaxjulUf8u+nUUogPlvqoH247gxlppdr1tXfNw32/P31ZIHiP/wff4vArWzLY+MQTKFWCf9dXl7m7qScrP4dD5QJW4mOLYTCYsBLoXhUCCwpiz9D8FOvN9PgVrO47MQ5jqQOBWbBsDAl+l6Jh4vTwxA1sYbxDeA7RILA5wlgF/kCyREGM+CIDczcWnDL7HbQ42pb+AkucapDbGwz7OhQa9PZFIZjZh6rmNvU4sS/P9RpjZbCNpYCsP4a0XzJlpje9iViFg+kqUMPLOD1DpbnEwdm9daYc1ENUxPFCi1N1BHjsSATHI3eFuDyyIPbuomg/YGmSqeHqytPQKuZLmU3A87Uje18asW2u1+sOiDgWbfU4TKRBwhQU/0rVQk6kKelGaX4paoPWQBP2N5JZ1w4MP0MHmPVGXac4w23lOxnJv8U+GzaGmsCuAmb290t9sVxCEm5xu6cWRvr9LtJAKyenwS3uv+lCiBZmIuZLO/R+zKa7VysbnlPPvxMdMhM2hjNhT4UmNqRk7L5Qow1FmqlfSd9Tyd6HV4ThkLtPsjSz52JcAHJnfRAycPc7qB6UJArePsZuQJdzJrhcrQE9tmuYhXMqvPrCpwHcKt9cqocXb49EGj9eRXAbecy8lU3rgWiUGB1q2TLhmrmVsCgBYnCXGqwqFliJlYwlFZI/qAz0uB9opkSdtizjjSoBEyXw7z4+qkDNbp9PHEAbO/sEDiXJBYaSFl7WOCMz59Mt53P4axiAvQ5w5hjUpUsQTtHtgsCPxVxQIV/YeDuVEnOMWoQS3Fqh8gehDi/YmuRWUi77CRDbaNsUCNKIRsAr4lmoEP1xKcH2VQYCi5yhM7pkV5MTs5KLEO32lduE2NJ9FuH14Nbq5WLh3ozuC31mZKv2Gdw3eCb6ttXfzMprgvsey0ONKWKqqPc5PraxYGRTlSyu9XtSLU/6k8EaBKMsoA6HH9aZ2m0mU3MNSZh8Uod6csKUE62MQlL6OOYEMfvdFC9GsBtDbjEtvPOTPUIsqBT+x+sC/lXj69UOdKGBGC28ggLOlNjJiWpaHOgzCaZ8D7V27jeeyQXxwI86d9mH1DV+zgE2ICTQaifch2rSgghEXk+SthfIsk64oFsq/uQbN15tleRCzLJ+cfHQBFBbZGUJdQB29jesSZWg1Y3D3jwqzPJ6QxoKf+ZGdsbF5LuXcs9uE0BWwvELMDF71muZFIGGs2rBoWxBIIdC++0BFmDsK0a3ArzKtdJfYk1lZWtY5h1PQXkWecjf+/s7npAKmWmnq9BZSh/DtMZZxDjw2Qh6oKc4rUHynTdCBtS/uDgHK0tbZzH6H5KV+rS4CoQrMtILwqQNECxMQJbZF1Vhi3F3pKNZHGQArYoUyPWNnZQsilL6R0NA6CnAd6U2gtwuxj4KQPc6vvrwC274H7QvPW2fEUV+Uhktx9WCzaAq7qi6cENT29ivvX9JWayuV0CLOxb0PFuBcP4hSJV24EaBHgq/BP5FwcyEBjVLR6Id53ygTwP8JzsRmo+nUzUCFB9XYAM+q8aE6ZAIVefR1kTM6plAnqh7H2dBvau0rrP1z2/yqfWjRkrW2g6UGbr7MGdgMGm7pdonwaRbRPIpHoiyULcrlXKtq0Wxj5kl+rBytfS4sRNtNb3s3928cTJHiJXqMvqJYdg2TcXMC75b25rFfsa+7yy9zYA2u3c0bNKCxKeAcKPHsWZsW32fvmKOgv4A2XsK0LnSv2uAZ4UKuBWAyrr9PR3ZXAbZAt4n45MYJ2DBsn8O0aamlQmMKCxrw5L6TZK2ZNpLJsQpkOeJUBXyoptgI4Hn8+hWCRaAl/DgLEpzi2GIatjbnWoND+BSmIFfGdD1r3a7+RvAfdaU+wnCGR9BiNiXvGzZKIGG4pGXq5jDxDAlsEtO0D6PHJoOroA97X2USKrunEDc9MErhoCfTZB76bvm91PV2hKEMdB2+5lDBpkQfX193qE6sua7G9DgRmmsgkgtAG32ENoHHuiWB0BovNwTjPr4jz7w0UNkgXyVxSNweyuiC+lMMLBP9GoIESk+qx+Ro2tqkAmMcF1P4k0sOIHacynZD98AZfawNxaXx/cQ7leqTYsAm69/9bb+01dX9s0wYxScr8+61O1u6bbHgHRyvcjcYrdBQkCgeYjR95w13EgUYgDl+mRSvCfWTY0AEXXU+WBdKAsAMy24FLhBKu554q48iUaiaMBsH4S59xf1+aZfV5QswfOV1yfFqBQYG0cVBV4Cofny+ytdqICcGMGFkEZHrqKM4TpVbDoW+1nVM4At9X4tLetnzzbZygy2/rcZj4QIIBbgK0A2vQBMB3xgDW3Am51FjLJ1iJxbuPvwioWmds6cKvrnwK3M+fHUgsPbKHOEMdzlXNvCFoxq9oAwXUVsFWHF4LnDt2FXj4eCLGrbJYheAZXOTztXPlugh4dR5d14l2K6b4tKVty/Vxv9+fznf2Y26rUtO0s6eLkdjWAsKcKROk+6sFMTWWk9XqN4qtDBlKHvUrRDPiwj2j2I+CQCP+UqoYwt/idB5oq+t3cZehLgnSsH6U3jvt/k9REf08n/euY35oDUWQnC6gtABSdqmt8LZOdAtr2MwOWhfmsesXa70f9oaUsobZ9KvVtu/4eX0XdK9H3NbCtX5zhzW55712oKlAlSCoDW7dtqhlWDfrNbpqce9D/MnMr4NY2RPvWsn/300EJ3OprRVYn4BZ1zYphXgjgdnlD+Z4b2QIEbqsYWwt6U4NWg1vN0Npry6wrM68Cbm08Wn291o3RJCIH1AYFTKfMnIrjs8+1zKcGiMIu6q09HRlB2mPLDkASsSFDDAazOssYb7ekwK0+3MaL7TA7aZBq30sZ3BYwcUkUbF0FJMgBtFJIHwK3nE1Msmx5RlekCWxsp/FyvSGarMQBhn9VSzxodm+H/tHfU/G9Rt8hAbd9sPmCSQy0ufqDW1lcdH0JvHPRdXFSSuCQ0JfWgQPGrrZHcXVkivXgKMHa0oFUDEU1mzKzq1ixJkkC+QQ51Op6tUgFpJOXcI8nulWHUfFv7ZZ91VvxfsCMqOT1CeZVg0QE35GNK8ColG3ZV+07U8C3Kk6wL69hYVR6/yUA3VBAVbQC9wL7sLb0Fl3ShaR8onFY4XyBPtgmVwjkJ5VbtatmwWHE3EoP5X+FVLDMbQC3trLat8t3ZZo7fj8WBCtwS+dOPBOjHpaKNlMNpuMMF40GzhfcwBYo/u9/+hPU37sC3FSGslR0BAva+G/GTsLc4mcp7VJp2Ek8WGJuQxxLy16myrP1mLlBJ+2X50sbLHMag8gY3KaYW5ElsGyBpQpx1Ic4/WrKTvJ+UuB2lzRZ5fi5cq3W3Mp2K9mTDM8vANlfPbGHUF4CbqsOOzD3Wg7qFUAnbxs75+omJpna+aqutJ847/r7m8uvZ06d4i3pIjxz2xXcUhN6Mrd4mHCRHKqqJYVP39vVAyJvuut3HlKl1Nmf3xzRl/5WC5DqwC3dndrKV+A2hBBLHCrDAujA5Iy25/3ijgv2h1lrrUPMqEfOHm5QvXQ9pBA5HS9/G51xFcBN+md6bEPnU+A25VsJ3LKDCc3Uv1fooKMdoERb/PcSSrJKT92QJK7p/Tem35bnVrWvRZK6yvdPWI9jyaYY5sa60xa9MLcxYxtMGmQJUf8UoKj8awCPsY41DWxpElDMrW5lzL5G5wrMaiC0MQVIVZIUd6iaB0hN+aXDycb6trv3mT66ur1835GwQPGf/tlP+u6ScqBVg1auTYFbvRWeWtEGHSxjLNyaF8BnrxdGhceE04Z6h4UT0LTE3Mq10XB192qpgcgSfOpC0eY5rSy2A0Oi6WfH4BMX3Ty5ieY2gFd2MPQ8OrBVBrdsw3pwq9tiwTsdBxoM/YEYuVYvLtB+LOFQ8UaZMmfm1sWZ9O9evpMXW6W5lW0vl33N25pnSk89uDk+Yg/se+k+UmpW+K7QenDrqbTKKjSCWwIwXT1s8/PrbIOglrbUe4PbrvWfwQzq08c22caztwnWlnqSinaSsoV9P9QSPQFKuRpU+mdhcGoGtyQP0BOvA7fNB7YQHM5h7spnNtcJclysaxkRVDX3HV4fgUqjjbV+1/o0P16bNM1OVpBcNOBYd7KJGHSUNbeltM7yMmqTdNDWFV8p9SzJIBpGf0rqEN2yQN9NAdzgqhZ2Q44VkngGwQVGutiaYue4KxYFKg8XO//LzC3PfUQTiH+WtmCIOfF1nhnV0QgkUo3+13X1JLgts6/N4DYNbInU8O+dz6HE/cyyw83+vLSWW+D1L/yC8w1H2gIe3CaZAa1RU+GiPMsnsh81uPA7CYclzKlmHO2W/HBYwAD/d6ymTADytw4Fow9FsVSBEyiI5tYym1gWyhI0KNTglnShtOvDjKpmbWU7X8sarAaXnuvSN0oZAVgGcIvCLL43JIHgOomzKssS8EtdJwts2dkVMBiNAJM5sD14a5UOtg2HBAxmU0wRHE6A+97KlDnMcVvNHYiLmQHniDy4tYfD3JRtwa0ABPb8HCI0Ymxjb9Q4dzUOr/rZ6VqA2+4RE7qztjxJuDHQxN5V2JAiMNPk2vUHFb/I3KbYQ+GLUrNP2ByNvnWH2zQQK4Pb+FlJcCvNIfOq60sAeg7FaIghD8J1HjRg/Go+bFr/48adArIe3BqNr2Zlpd0DnPATMWK9L1IDRPs3fv+Iyxv6kNLMlgAzlk2a3x7MrcSRZcdN1Yren0oCVHoXbYBJo4NoiU4rmdsUvd5uPLCL4yQUUZtVpsn6kiT2rPGtqq7SvwkYCrAVH+tkMdLDB7KL5iRyalZJSBN4UV6WJaTArWuFZ23Di/Nsse+Q0mK+JqwjdbhJPaasLKFFp9Bbf+1eVb7qBrRA8f/+/E/P7VaY/ttmuOJxFU7XD0djApAyESAopJSKzmHL/XZLXsBd0KzGB9LEkQu4ledq54nPQFmCBbUR+EYAZ9iCGCgO6CCIncQCA8uDzQJkGcucujGEQ7MAWFjs4YAZDK5z2IYdjlzKQufQhGWV5yFzjBO8pKnE+xHMytxGkg7FFFAIMtJ7sMOUqU/AMINmB+YRHCG4HYRVNX+npAZR4oXEdhK1Szsk+7tzcsntJnTd9elfm5i/siRikVHcrCeoY27RuHyIqNoh274X187ltV+kyuba2vq1KHc+b0i/21AGs8bV4NbQqDJLuv5LexqlFukP5LAlf7Y4062BZqopBfmG6n6gowkk75cWaeAsrKySe+l+4EEm3uuuFX9J9VVAmXd+qquIeuFeP6remuCIZArsuPxjLJCrfb5eHKTYW2ysTn/rFuri/2woRHkW1ZVAeZ94K/js+MxDqS30nBi0eztJ+l3nu6sIIl+mgFYFXilGubtAA8UwpynwV2I+mTiIl4rOHzlyQXw5SdfcjlrwqXitBpdp383VS7OqYWdOWy4wsrR4a5wfWgDaXp0833wjWoDArTS8biJOMYd432A89ul60RELa0t+ezbjUFhqJRvrcef+QBYNHwcyI3bVOZbI8Sp2gJhbcyBLv0jMGFYJbnFgk28NSSQ0exvkE/qgmPrdpZ/lRXUA57r+0l4tuxCGNeUMEciSvdy/eC0yrzqe4tQxXJRfxs18HtBjZdwhMGJkKRqCY2Zo5c/l03xFrK3TdDnpBLO3ziERq6S3jsRxOmdEz+JoC2nnlwDD0ShDxhnjFFeDi3bgdv+Gbj04jbXqqVo0379/dW8ueQ6zefcDYdXlCxumgWMZmHKvkUjHKeCK0F0nmOgGbuvsQLn1atY49eBWhRQzjGWJJU18z7iO0vzxeLQSAgS+kgCiqo5NsoSGTiC+qATAxGeohXgSoDcwq6WDrJEdcOdLVEwMIuUgnydQJP1sQLWhRZThSwOv5h4fXYEvgDphTQdw4DY1h2DlZ24HrRHYqoUOY0X2jVPn//yWvT94xe0KW/ka5AYwKM8Pi3z3nXouB50AACAASURBVPPbmqig1Oge5Irdmny3vs6/BG9GKyHnL4Lfj3eGLBFQTwws+Dbz5dkC8fDW4JbHXLyKssypZkXx+sF45GPTCpATtpa+V3FmNbBlAIdXhAMZGtwK49nE3PICvvpAiqQPlskjAum0n8Tg1rbbMrD6Pv87HmjDE9cN4Fbapesg7RPZgzg8BpeKxRY9skpyIWt9NB8nvnV55okB4aQKPmYthvuSFb+PfMBsMz7Hh1JyDGQEbskZ6gNj+rSs20ojcBtrvKyDC3+XWbom5tC+l/L43d9VfzM4rX9+8/0H6ZFmewBuq5jXOoCre4Tmbi14pQi0zkBV//az/6CBuW3KUGYPk8kY9zBAFpIJ5pOwlTCQVj7gGFzyf1JYagdda+K7dCUNjhPMomiRU8A2NV/YKviFdAXzi/5fy81snPNoRy1Rv/m0fvelSbNNwLbJhSTCwomfngt5YOZOaXcqFKW20Uye7+Rxod9YMOuAoJ2fozjjCiw2gltNWpRBa5ltTTG3nAAl/omvy+C2y6DM9+yFBYrf+uc/5Yg97pRhO4T/rooTK9dhbnAfSN0wr1KegMGSNIHkZvG2qLC/kjbWpl/0ft5rTMsrbw2IkLnVE44Ft3iwQ8AtfmeZW20Pzc6yc+NFqoBbDc71fVpPjHXBv0W+sbOzw/UT2yuWG+P4DkcjficuRz1xWaKtpYnRLQ7odcmhA6cDw2eNsP3ufnGMsg3oQLB/NtVBsbZ0DBgLNhERRHtF9Rp1yHCjZus+GbIixjg9HJqZ3/ph1LTt31R+0/385usn6L0Y6Oky+oXyKktCqsBpuo2BuZURoPuFtkma1eWrG8Btg22bZAmtwK1OhFE6MBW2tbUfkkFPtSfzuDaquLzom6IkC+5aaTGNW50eu0tHkedWaVIV6C7VP0GG1FUhDZA5zrmUrcFt5DeT9StA4ghXPdeHIqu6gNblddR9YNU1G09zBbKgKMFTZUeLcSQP3JkPuUR/L5ti7E7V/Ov8q2dtpY+XQoYxORF2ztqCW01GVLGnFsymwLC1XBkAC1scTJQqt0vHzfdkC9RboPhNFy3Bglq74o5AoXJqCG5paCrdkQZ58p0Ght5pEXEawK2+T+QMqSQGok9jhxiY0xL4dPWqkyXMMEOZkSVoMG6lCZrRJczo0udaYCtl6Pb7BYGA29EIJrt4IMdtSWobuknLpw92YJqcv5JwhDSiYauLtbbOWbpYtg6Be8aW/1ahvjxQMExtBHA1mHDOzoNb29EqmAEdSoa2A/toPtMOV9ekCXw2OYgmcNpUfv39AvoOEtz2tb+2YBmQsmwoDSD47aUsaMFwChzLsw4S3Cben2Eo7c5D5Iska5rWdCqJArbMR1VwZi61tkEW0NS/I/CeApAWrNv2oX9p+mk61EcdgRcBlrm1YNE/yu00iaSjsgpNBwKbwK0rODWHcBiw+LCufd+WHNJzJY4LCcMYg1/3lvVhXX32QWt2+Ti16h363vj8RCxLSNzj5wBfG1NueayFEZ8GraLz5YIysG0aKvn7vbOAZ27jwRUeoAdrCuBi+lf9uWi4ZNvdgjurueUd7RBAXYNJWycLuBnkxrIArXHF+/W2v9a6Ull8zNVHMYhAUUL/q9vJvyO4xagE1ZpbeaZmIYSdxn/lcFi0+nfMqgBmPiWL0rxwGE3ayaHElNNRrCy1R6QIQjHr712c20B+CVOrnVBKdyuOigygnKt2ipoRUPUz4LYUyN/07Xpw2AbcNp12bxpMTcCzHlzVs7KiKW16RlMdu36Pz1VxWjsVo9tfBrcz2pmR3ZW4nRhnl8aRf26KrSWIZ9g1a6+6d1Bn2xQjbDtg0/1KE5wCcXpsJqI12ANl1FrSnjJkidLrpqqyB5rbku+vAswpaUUbcCsPSIJc578cuE1pbuvr1zD+msC/Pe9kx4Dcr6QJvGsXfCSC3EoQnpJ98KTo5GROUiZg3RNFzrfRO1dt1OwtDBxza4Fj8OPM/rIP5zpSjBTXSu2jte9OlMeDOOEhKvx8aVctA9tO7jXf1NkCxfv+xd8uuczUaVjLzPLfc9oWkyQMwqjid/pgGY9l1pFaLSuOM951j2Pdygoet+/lft3KUEeOE5tkhpWswraJJ1WnuXXPxvKtLKFRe4uRBijaQPpAmRyq0+DWg2T3XM/c4vNVQgXvRN22ndgEr/fgVrZEBbTqkDHihEVqEF3jrInRFfyPdVT6wIZyiF6WgBWxB8rECWpHWJ3AHTPU1f00MafkcGvSDIWtva5jpAl47gW47Vq3vvchMNtLcEsjSFUKJTRymr/MvtII7AxuNXPbB9w2vd/63untV8FOehBU9T3aq+pAGR4mtYBiEVzfonv45BUe22ggpSQVVdESmsBtBbiP4t6Kn1r4QFks+Ug2txHcNoxfJwejsq2EgwC5dp/Gdql7eDLjm+gff+pBAWRa1vA1vnwNqIOPDbIE5XfVIWAvMyuB2ypQ6iuWZlojcqLu2oZyWvTNfEm2QB8LFP/5X72nNhSYBbU8NmUViCf5+WS/PhSA1+iQYJrx1LpbDY4104sgTsKLLS0tlXTAAkCZFQ3npVJ1Zf9iGCPRtbotUauJxXvkMy8LUJ9FkgNKkBDY65iZDhEjREMs9RHgippa+SEgp6QJOqQX3TfDA0DcFoqgMBzCbLIb3gdTybJacHERHTWROExW1kxqh+fuI2JK0RtqqyxEY6halStnn4iRyIx9ffdtBLepOLvRfHMUmNs+Q7jPvdiX+sgS9AQWenGokQW30WzNkgQ8zEldWh9A09ftN3O7R+CWB7Zquvu9hrmlXQtHEljNrQBePzz6VLOmi6SiOuhBqTW/Kc2sPjycfEwqFJiylY/WUCFLkDJbMaOLDgVydw0OSMC71h575tbFCaZdsQSw1fVJfU9de+pkZtpPaSJBLeKisIxceElz65lex9IKseEzhC3C3BqCwpFBMZNs7WfZ4MzYLtot8/V7Y4Hit3/h79S6zd3dXX8AShIbCEBDSYCO8yqgz0ZI0A7Kx32l7XyOx8rJGLgaugyrX9LgNZSJeC4kPLAHEiSJgy7bg1NKUMSOxAJwW5fo1K5iTuk0rmOeNXurAXCQEISXRuAZY/A6tlae569wUgRXOb5WtsYI0JsID54N0IfHHPL3wBYbqoOBp1bv8pn7F7PolDRd2pFzG6pCgYUtsNQ1ZTZv8W5tneniJRzcHXvR/j61x+f3Y27Li4+YuQ2RTOTz8D3vnej3Z+0hf6c+j5BDRyP0tT+GEZvUh5KqlQ3MnWyKY9uWWiTRFGzromt7ot6W0RIqDdwEDju+mU63aR8oBTTJNhrq75ltL+9yixg5+0Dgt2n3pqY1FE4y1ZctKFQThZEplEMxBh8eDnQJqG3L2BpgmyQn3HxSal4LsqPTC843ZQu0t0AjuEVwqDWiEcibz2A0wji2MTjUwM6CVpErECM6xDiBnOFH/2h2NyWR0EBQmFsBvloageXURntw4FYDW/s7lmfBqZZYUFKEGllC3f2UIUzCeNmVvdrxIps7sIvlIXsrNvLregGtkjZXVuzCPLgwYSHLTXBA8WlbAaGyNSYVMaDXvTBk3jRc4Y+DY4z1XfF3fG3PyblFxIT2w+FaX9kXXPWt77UEt/Ku494Sn6ZO2UPAdwya+7Y83N+4N1CN62hhgMy3jsUbX259my0M04frI0E0QoT01RdXDZMm8NZgqKR/Vb6oMYnFnoDbruBQGaWKOW2yD/nLmufj/RY0qwOAGEe8zw/FGvcFJABtg3YVx098oCz232Vwi9/b3awEQxv5cT0HmNZGGmBbjvb3Xd9xH+vme29kCyTBrWVMqYvqEFWydQ5zGI9DtATLXOJ9Nn2tgFsCjMOCTotqv23LaAK3eLcwtzR9yra9k0pUgVsedgUMlaQgBXIlFJmVLnj5wYAZaM0422t1m6SzEWB1rG8AqM7RqVzi7GMw5IxibuV96NS4sjWmdbYkU2BmmRygSw6Bz5NjPByjNgVcDWNbSubgHFdycgs6WO5LVU57r8DtUR7CfcF9n7bvB7jV75QPfIa5Owav3DN0P0swtDSeqyQLfdrO93aHtng3xqDF1L0dwW2BC1Usg/tABA1S3SIdMb/WCE3g2t5sfb/OEJZ6UGquWOyt9AU9fN4i9DFTXh24pQ7YIFuSsm053q/1q38MbqvAYB0TamOMx768GtymgKhYUT2vxNia9kb+PzO2i/X9fPV+WiACtykZgNbS2mgDctiezymls3j54eK+jzSpCApHHCew6v7aUCpuehJwi2XY6ARWUxZJG4i55QFp5RBynaQV9kypxJiVA3AK3GrGWcqrup/kDAbcUj3USh7LIJaWwo1xPf1k5YCqPrXrWVkJ80UZxCSxA0sZ4mmU2dlynMQASLVzjEEwO+LqUFhVjk4cuHzfF9z1m1z2c3C1K7tv+9s9JX1Vf3BbXa5ARyt7sDyVfX+WoU0xtnvD4nIpOlHEYrZkUDrx4HSxu2P7VPZiBFUW1FadwE9VoIG59JrXiso3geN+4Na1uuZAaK1NvZZDqO4EyK1tv2hla3yI0wJ7SZg+c7IHANeSOwql2+WO+yr2q/HiUH/HPjx8j0cT28S31f45xdgaUFwiN+r8/uIjJN+RLdDVAklwqwEgMq20Fe5yfgsQJJBaAAyHhUsNXga3eK0cOEjpZdGnjZaXaIqoikqgM5TJs6WxDGY5FJgFn8KWasOUHHELcKtlBRY8s242MLeLgFsCtqT31dte8QEHz+gqcEspKh0IpsNjtG3mnBYxteqEHXJBPs6tBN3SgBQ/SzG3wUGlwa1/Awlwm2IE7Gd1gGaRrlwfKWGRkg7sWpqgDxLg9tPclu0Wt4c1t2kw6paVZuumCtxW2Klp27nmxTKm6gtud3u8P2lTnMY3rjLqel2KYL0dHpxgbddtA07rrmlzf/exY4HQoiVJX6lhb9uA2zppBflWfgcRUSLAlqrQcYGN59FKvafOf5btFfvn4JdD+K/g38vXpurtiI0mxpYeVbU4qHmvenh3NNuivSRff2NawINbDT41CBRwa1euAm5RllDF3AoY1awsTSfO4eBJz+HSmFhJYXRTkQtSoFZeFx1qQ4DtDoZpB1RVln/VDtxWaYYFzFZpblFvOsQMYI651qx0irn1z/VyAY5fK+G/ou8jP6UChUsGIwK8akvXA1vnnHySBo6eEBhbq/FycRDFWRmJwgDkwERgc80Gqhk5dROWLmOPBhwdeDvCP0X1lvb+t2ovmFuxfwAaod4BvPFnqWv0QRkrP/CjvBpA1kgCmuzXH9yiB0Pmtvod1iX54GWqSj+erLBCA8jgKoBLfrEpScGC4L8JzNoq9mdu+yIcs+ixEoUmcNtkP9dga5cgt+rnfzjagf6xPrKeCS2TDw50uonFhwKLWNyqZ8i9MiZTQFtdwx1wAf+fGMZ9X3/TIM/f37AWqAS3VU5Lg2AEtUtLI9qW0wBWg0otE9DsLIFlBHYUJ5ZDiUWSBfdKUoyvrpuAWwGi9gBbdAAu8ZrHGFKrRlYhB+rSmtshpbe1kgbdTn1/nGwhyBKCJNVsq3m/FtLvikqQbECHGdxF+iCZyBGwveoaAbjBmQqwtcBV/kbXWQVuq7ySLcvzz90ZjsrhaZNOHLVxzDGaD4657Qtu7SSZYl0toE0A3GhbWraYU2xvguEmcNtthuTQe911t5z8tB+4xfslgaqBDdSZAzh27KFL7uD9XFOc2VnD4kmDQQOc24ymvQG33d5fSO4hfcb4T1pP1e2KyC5X9fMj2YbR3/KmWb8DZTMf51asnSIRqgmDSnDrzkikwa3V6epnC5pvAYBtCLTk2QrTi+zr6Prq23TOfM0NbYHid1woMMuuauaRnKzS1Mrf6FzGI962SWlWaeqcIbM6gOFwQLFvI4ALALszjMYwjCIy6Dci4FQ70fA7bxVhODIBtzYUWBO4XVoa+yxAVhqB9YjAqaqYAHFkblPAXnKaa81ttCODTnGIzrXCMbtBT/nL0alKDnlhblXcWiyBrvGgVm0XKecr2lrN4saxbgOolc+bwS3eowGsYg7I2aW+02+4bvJpGpsZ3DZZqP57y6x2Kc1t29KtdYA09Z27p6S5FNAv9UmBZu5nfGCt6wzJz+l6qAwX9fP5BIoa9r0+PTOKNiaR3WxLGLyoBZAb//7gbC24xUxn9eA2ql8HcBuir3ToO/Ra+zCf8eLQzwuaTRRJR7J6zeBWZHHMkMvbYbti0Zihsnv/Q95ekjhYcGtZU/W3Hw4h61gpXGMluBWbN+2iWclXBditZG5r+oOdEjp0nXxLtkCTBYrf/8WfmQs481OJ0hdJhi1JQoB/y4Dnw1iziPn0ABGBG6NgArbDEW6Pu9SSLvkCgrHhcMSB3NWBKSxDoirYOLUBWIeJD1NUWvAr8XRFTqEPpmFbqD2DIezu4uQUZxhLAWkr2+C/5zDyzG9gnrFdFN3AAVMCnw6Myr+8nYOT4y7MHcCVrS72+exM0BZeked0Xt5WODG77Gz0TBYfu60iccY8dQdgG7MA8eRrwa0cQuDPw4GEeOUfw9MUy2DvD5MEv8VqgNsEPOI4uk3d/TB+Xw/um9rfn/XtvriIUye3KafNNRbQCjhTAK/UX7qCW4QW9Uks6rbpeceKIHbHjoVvl5lbhurln0VlAvF4mrMbiX5MXadd686Fzur0qo1WafHeGsrn9kW0QUN0llAp8su9wLW8tRbtqLBF8M36Au1DrT+NnxXHidb10T7X+vW43ukeYH227qH1dWp87fmCbIFrYIHig7/4M7XeDZ2rzR7mpQYEYN3wVLpZDjnFPgYXkAxUGfzxOtVNCg6Q1YHbWIJgqoorZwWKBcji88bjMQFYcn2K7cDygvxhADPHGlm9rNjeAl29EMBHjymBBGuPpGzaqnJgllorrDd97oC4A7ez+U4AqOQ/GDgKoEXwz+CYplIGsO6HOCcExghwKY8xg2pmQ/gFMC/FjiqKiuBMGc8dVeCWHZs+ectVSAUxSjl8dobxyd7Qirp+3gTu6pmxazCC9vkRTe2vi7G6z1VzvbTvgTS70In7hSzNIvayM5i0FmFwWbu4qtnWptGyB+C26/Or329YCPD4TrHm5E0AeoFbCeXYHdw19dEm2UMZ+6aAoQZm8e/sP7oCfPGXTa1Ifx/vpOlrbBu0fVPg1s9WBtiLz9aHhmP/XA1stc9PlZ/y893skO/KFtgPCxR/8Mv/G6XfTYU6sVIEHTVBwCBFK1AHqugeiiLA44wOjSlwy1QCSwlQjkCgyQFDrZfV8XDJPastM//7bA5L4zF9J+l68Vq8F9P2IsDV95YNiHXFJBQKmCZYYBrG6vPw+5zALUFRKse13TOoDvxJNjEnG/ASArTPfIfBqTr0FRIjFDCQ9LxyOle8uWOOJQNULEtQ4Baleu5eD27Jo7l6e19pga1duVtwyzeWz3lbhx8cdZllaO7STeDuxga3AmK6Ts7N9q+/At9+H3BrQVEZhMXg1gK11N+LtAlLP3jmdn/BbSAggmUUU3zkwa0GpxYEVoHC8PnhA7cpVrQruNU7bzYMGPeGsueIn1/OMFln40XGXr42W2B/LVB8+L0/OxepgddxmQNeGtR6DRKBPa5cE7hFIIyZzEj/SswlAlBkcgVYOrbSAVgEagJudfNLW3RzgHGCnRXmFv8VWYOVXrBMQcAos7nCvOpnas2vlSYQkKYmsXaLASYmXHA6LPe3MLeiifX6rQE6F9yWxAWCYzfdqkBAI8sY3EpBqCKpIAHicC8ZlrRh+qAYLSUUcyvAVgoR96bBrVwTp2xMhQWLnWM1sOUS+zEd+zsUDmfpTeC+b/rcfq3GXqrlAl1Kk8lSelL8bwC3VcC2D7AXcNul3rJvEZIwLF4K1r0BXHdiFdO2tAwuWb5XsI6CDwV31jw3W6yJuU2XYBfUwZ+F622/a65L9bPsIq1dWbLECD04BWytv7bg008G7peYpCgaot2U/Xf8vPJuW1Ud27U5X5UtcK0s4Jnb1EEsYWc1+BVJgmhOGTSaJAiOucWpQ5hbZmp52xx/Jx3ucAQzPP0rW/EG3OrDYJpF9kCV5tXq9Lh4ndcHDx24dpb1TLWTUHhJgWFuG8Gtq7uXVjiA6dlX9zdJC1zM2cDcoqRgFuem9wytAH607YAmEXI7Kt0tlaPPOVD4L/kgfMGTTyqBgwYMGni63+cig+C/Y80tfxbAVz2w5fu7TQLXajAcxuc0g9u+4LJPq/cC3OrnW1CGwKk6Tm4sVejSjr0At2KDbs/fe3CbArZlu3oIU3vgqqlNhxHcNjGPFiw2tbHp++4L9vit1IHG6u/qz0zE5ER06IziT9KpDwWKtW0c2RIREhnYNvWG/P3hsUDxoV/6+9S7NStq9acCbvE6DTjxc2RkGXQFLavW3CK45fKc1tQDWwa3k8k0ArcCnkXnq5NAlOLIQgGT3V3P8krddPgWAcI2zJi0F4+UMP5kTbBmZ3V707IEhIwO+BGwRCbYaVtFGytJFYRVFfBMEgU0KJrf0ScCbMmgjm2dccg0rlccNBsd08Ad1HPQV4FbcbpBbxU0t8GJiayh3WnbVJnWOZYdpNSt/+GNwzNwrlVN6sHtQQJbXhj1kyWkrGiZW00tpkBaPxs0yRLqFmS8tEPmtuuPAPc6+nRRZjqWdpRlHfzeIojXOUMYl7JoDRexVtOCOB4fFnxh7Ww0A3tNH+q6O7ANb0Ez3wsAXPfOguZY3xvY28oMk8S2WFmC7slCaLRhkxd5o/nabIFrY4Hig//275FvslvuejtIWE6RCwgjOp1OSNeqWVUCiIa5ZdDonkEMbkGgOMXcWqZVDoVVMbfESRpgKqA0xbqKWT2YH8jhtiBN0G23gDeWN6DrENCJ4FY0Gg5QcnYL3rYjcC8AWGUno7WBOFgFXj0DG8Aj+SOdjYwarxySTuoQSRMscxvuSYJbF0ZG9NACfOMDZVwGTy7WKaYBbpz+8dp08KP+lNrT8hRlo8/k3Nc6ewFupe/EoIxrFrJCVccD7gNuGZzWaV7bgduu8G4/wK33cM6CqWgTsjCh0649OoH4tx5FNNy6GLgt+53q9LTaTl3f316AW3sot4UvVe+sLNsIwJZ3y0yccp15rJa5ZVvGUrLy4mH/3nwuOVugnwWKD/zi3/WhwDSA1CBQwmiJDhavQy0r/o8Ht9qCWyrTgFvR3RLEUyl+9YGylO6KPpsDrCwvR2HAOO4tx9RNZVeLD8/NoXDRDqo0t5o5tuwt20ht/ehEChTCiwE9HehyulzRHUsoMPI9FExeOQ6tsXXP4H/coQAvdnZgWq7RzG/k1ERzK85fg1vj2BWw9eA2ETNRAG0Tc+IQv7dUzBC7tvfrw9f13fWhoA4+CURddq52L6YK3HK/5Di22M9TAKQPsOW+14+5xRKmPbhLWZzUgasuwCvYpVqzLOxtib5r99rcVfNSnNOFbm+8eHFwK0UK85g+SBX8UN/FYffFQTlaQgo8ms/MYiSeG2NgiwsXJkOUDbx/ZzuV1zYxYC8TEt3b2/iy8wXZAntoAQ9uNUMpB8hYdoBxaPmAlzCkPOk455iKIqBCgdG2ucJgorllvMegiwEuyxYIDKroDaurq26Si59H9YXCHyjzLs3JI7QcQcA53iPtwM+QeR6MBjSB6sN0eI0knNjZ2YnaLc8Re1GWGpIYDH3+cWZqmcHm3MTud5wG3VxCGl36HsMZBAfrw3051tchZAVsXSpeAbg+VJFzOgJwxYkNMByasKza+VX1IrvyZ9Y3gFQV3JuKtc6uhYMu3dNlAt/DUXCki+oL8Po0npMY1DKfYd808SDbdyx7WyVDkKKEee3ahjbgsrpsGVW1oaTqMmQRYK8/ULZYy8r2ms2xfAby8b/8Vx/ukX1VvyQGi7UvdbX1HVXMZ5+W1tWyHuzVLU7F15e9n/Wh7m8DTHlete1V7SRwq9+PTnqj5wvbvorn9xDg9H/PuYRsgcUsUHz4vZzEIQVu9eGxqgNXeoDJNaK5FU0oD0CXxcwdKJNQYHwQq6x1FacgsgR5jgbaCG5HKkOPDHRpi/xtgavIKkgCIcyp0Q0LkJ9MJklQzwzsEGZTzrDm49My2vWAlvSy9D0DXgLuJKVwsXBJcys541WWMQ9SOU4ttYWYYYmcIA4vyBZKulm81mcoM3Fuo35iy3AOMjpQhqEdEhNEJXix16b+1pPuYh03Xy22O8iFQV9wW/cWBbRbUBa3t0lWUN9P7DMW61WtIkW0Ard92EMBIumFQAC3aYDbj4dDv8SxxA/uJwVuawDfnla0GTA3g1vxyw0AM/K9oX1lcOuWLKndtlQZJXAs9agCuHtqwFxYtsC+WaD40C+9JwluhT1NgUsNdDnaQWBdabAp5haZWv7eHTqjkGAcLQFBLepuNfsng1WzuAJshXn1LHIx8Ekc/JA0dak6KCfsNOU+cAfKUgBe0udy+C6OzkA/kqRhOnXgVbZ+5jCTnOMOkIbMYcxKe/BLccRky9WtqslfSlpITYo5cKsPlhENnAKmVEG2q08buSi4xWe7rGdSVhLcVjll52Tp6zaM8b718eu44INkbRksYYa97sxtYl80kh9UAVx5pZyipHsQfmFuu3WR3uAW9b4FMqtdwW0V8x2A7szvClUzt51PhJGv5Z25w/WjgVnVojr0oe51DyRAVRm14NbNielY4cp/VgBbmRf52QbQz9n/y+5oICZMn0mC2wxsu/eJfOdhsUDxgV/82yXNrU+SMJ+Tplb/LQCQmc0hYSurubUZyhgLhlBgHAaMgdNohEkYdFpenUGMtb3yTJELeO0v5/Mt2dJKHCz4FukD3jhDje5QxdVV2/1aesEg0YFbSiruDoVNpxzs1uuahGkd0OfEfiN7Stc4cEvyWfcZZRhzzkkBX5f2jNvnUvHGmlvRyqUcuXLo/pBZGtzGQcz1RKBYYucok3pZx8qHl1DF2PbjiA7LbhYaRgAAIABJREFUgDl89egD7vq2RrbVe4AzGr6KfaRfU2xtGpx1B7b8nCbNbZ2FuNZ97I/31i8Omt9QFXPL9kpHS4hHa/Mz6q7QsQj7ldT9br3Al1JSC2oL2qr6VNuaOB/Z8VCe3BbPYHEdY81r2YdWH/gS/y1zi7aHKqe085aBbdu3n6873BYoPvzeEC0h3uLgiutDWdKUEJ0gSAo06EVghoCRpg7KYMbMLd1HURI4NJgcJhNwS8NQhRTT0Q4E0MpBMdHcoixAflIhwLT21rYPwTWBW6fF9YAVK4RJHpz2lxMpuEFPyR8cu4qAFTVtBtxyyC4GtwROUTohDCqWKVIF/AyZlchnhcNn/BzR2CoQIIc49MlXWd17OYO7Psnc6snNrPj5oe5/N3F5cKu/46kzLcNKOcgMbvfHFfQBV31rhKvSvppR2y/cVE8MbpUkQcOBPrKMwwBu6zXLi72hsr3KzHYfe5VrUw61tViN+11t21vnd+x3ftboUQWtYV28GFnXVTK3JAtLkRd1/luujwKgK0mZITCSsrIqW5lNkuzSF3/p+Y5rZoHiD375PTzGXCfXLCd+jmBSb63Y7wcDPnCmow0gGNTgVrAgXeNYW457qw8qlRlgLFcOdllJAtWX5j/HUCgG17ZFhwqLD8IhuOUDYQMBoBrEMur2EgRHMfNnooFFzSw1A7fnjHZWg1svNXAOWXS4Dtx6GzsNsgfTLkWxDzOm0SSjZHXkVYUSs2CXznSXnVY59qxZ4ZvoCSU0GzFt0m+NA/WA+Zr16xvoQQcMbpuYyzrNaeVbkigQbgEV7Zv3Zdv0QxH6dQeX7ZjbOgSwF8ytNWLVgiBly77DJMWO9i1z0fstWK9iHrVPWvQZNdenpFr68toDlSne39XfEReDKLxjyt62fyUY2siH02wcdksamVvT9ipz76FJc1HZAnthgeIP3vt3fXdNbd+jLEHAr2U+iZR0p/EFQOo4tziGMImDgFsqXx0oo2xbDlxavas8a9mF+hJwK3WkQun5kskrxMTU4BYv06l8JXIClUOyCrc6dge+PKgUYIsFCHMrn3n5APqIGcBQa2SDppbuQ/Aqh8fIqSS+LzG3KiJCFBbMODICtxilQRyWhKVQjIIwuRbcOucZMwPa8TkH6MuumMhqwW0NA7AXvTeX0XNbvK8BBVjXsIG9wW0TwO1DHyG47S4LOJzgVuxV9e9eopN9AowLdUvdnipgawDdQuU3XLyn4DYGtjT1eE2zZXClXm3ArWFxNUFSq7lNtH0vu89evodcVraAsUDx0f/ws1F3tSAzYmTVQOCYtHzqn0I9KznB0GXNwmxdIX4ra0cZVKroDDPW7mpwTG7ZTYorKyvuHjmY5tIGOqC5PObTunIAToC4/Dt14cwkXq3E0mUQjuAW49G6A2++vsokGvTixyRXcHIBinQwMeCWdW4SIcFrbkWzy1A/AGafhME9U9hYX5cadkTAbYmRbQK34SCPTwoh9YqCA2lnW+Fck9iiyhHn8bf3FtjbbebF6rcX4FaztPrptl36b81OHiS4bcMi1zO3Zea4zft0hEFlaCbL5uu/U+ikjw3VwnqxzrMHV3NbxBpxgbpNfRbZXWwT7qmP08vSvfBGVJhF1xgGt02g3QJdw96WDqSpNnnyowos1wDcLqbZg7eei8gWaGOB4lO/8XO1zK09TJY+nMVxYn182OGQ9bazmTuwFVLbijviiAcjKOZDGBaoww3/SxpbbAAytwKQPYDFuLsu6sJ8sgNDlaULnyngmTS7DpCnNP+zOWqDsXwXc5YGK4LXGcwRvFNq3uBwQkBsAe1zmA2mFKuWrvPlSHxbpK4JCYdwXs4Zo3SDMbI9kGGcctK5aUeUSi+pGZWqIOZhUipPDsGZhgMLukxdRyk/1d2y92szCI/uNW2AWF3rcIwtEi0gfl5gTrtakFartdEWmtIf90s+m1ocxG2sD+VVuGgxMs402LaLgRQQx/vqxm9Xu167+9LANjw/SOra+qL4usCcahAf7B0fSCyD6LTsS9UvktxoH8vXxOlzUwCU55HwkyIWuNx0QobyM6/d28tPyhbYPwsUn/p//sncJmSwutpo6JhQW6id1UkS6MDXaEiglsp1LK0GmvIZglqYMbjVCRYYKDJDO3RJJCQUFzOhyP4OGNROd2FQMLikZ8o6XlLyuogFKd4HHftgtEIOnhewYbKjzEiFa4OJ9yoOZ4bXj2YwKxAEC7PsYva6NmAxRLA6eQEBWkrJ65wXxelVDlUfEqNrUyt3eSMcpaGspQ0r98AcWOcu0CDl9IPDK5/GNeDbJ3jYv06aS75eLYDgFjWvXaMtSM/vCrJlvFfbtwnc9o3WUL4/BqFlcBvxfOx3vM+wGetSXk9/JuC2LfCzdrIM8bXtp+UMX+Xn14XiStc2BntpWYDcmdJsx/c3Z/gSG5aBMQPS4MtTp3fnSf9rASuXHaciFrB+GKJdXNt+k592Y1iAwG0deC1HGIhj2iK4tUkSBggonVSANbacGSwckmJZAoFaGCHE9LIE/zwEzQhkKfICs7pRucjeIridT3l4S2YzB2+D9jfmVqixzo+gYxiOV92ZNASyOMki84sX4bM5JbAI8Nk5hPiBNPGNZhgOlp2Hi2LA4NU5GM8qB12uAFy+KZXhJzi6EEcy7fwAkCW3gFMaKc5RNdq5OVfjRIjLRZxz38nxxhhkuZVVFsjgNg2OA8DtBm7Zf/FPHcDtO34PC7itBufN4NYujFLgNuV72bZlWUnKf1bdb99P2Y83hQIrg9s0sI2BsozHvu8/e7ZsgcNrgeLTv/XPPHPru7zTzzJgix1H+eBXaJyPSqC0tkgqaHBL5Tk2F8Ht0miZwK1+lo7/h+4D2dvxeMxhySJb4tBmEOrBrdPqcsQGFcLLywEC2MW7ibmlIAcorUC2FllYh8MROytwyw5CwCi2A8NJYGgvgquqDfIMPkDHsgQHMJU9CQxXpq9Mrditk8S/LbjVQDYFbuMyyltasYONmdsUSM4r/8M7vA97zfqC2zCyurU07NR0vZ8zpHX9SQFQKYuBY1x+fL3sysTMbQrYVgHcvuCmrv5dbdL+Pl7U652r9vfylbb+ZRCalgWEdxTLaha9X9fBAnT2/+k4tn6mDiSKzC+VRAeXVkr2kHfeFu00+fojYoHiz97380lwayMO2FS8QboQh/Ai+OPAbQRkHXMrn5HGthjA8niFYwhISC9tOMcKE7hdWiK5A8kPJNasUxLw45hBlvS2dKiNohU4B+ZkDp49JpCJsWiXXTyWGNyKH5hTEgkdskyBWwS1Y3y4mjwigb46OOYAbukAVy24RWNozWxwajoWbZq5ZSAaa77KztdscirrO7CefL6uRwa3R2SsH8JqCvPVHSC2yhJW2/J6zW290QR8dpVFpACWBbeaHS0vRWmUa1kCD/uaGMH6O/Ev1cxnc6fp0/bm0uuuCLKErvWvqnvwk7EsQNeGZq2KUHJt77fvwpaf8t9xW5m5lZdeZn71YbTy4ba+i5t+7y/fnS2wnxYoPvs7v0Aj3MaypeGSiNEnoFaiKOAAF8ZWyhFwG+LasqYW2VQNbkeDIYwwlJgCpWGcOnA1GMBojDreEUsbXFYxrO/AxbrlWID8g8BXNLkRuBV5gKdlXcSDYuwW8DJRMXMrCQqEuQ0AN0gTCNRS9mAB0F6fwDMMMbPO8Xhb6ggSzLyWtVR6hV0GpOF6YYVTjK64PAuOYwcYg1uxonXOKeepP+s6uexn185lH34L9IszS9KhzrljBVg0gdv6vt0nTm54P20kBGUgJqRAuYaSXMWWm2Jwj+7iVHbDykkQgmXroxXUjZBqnxr8b10SkDpyQL+xFMAW/2+ZW/G5wU97+VsNYyszQX1M88PvLXINswUWsUDx4Pv/lWduo3SzDtxqgCu/C7CVvznyAYMoYlUJ17kICUpzmwK3GKdWh/FicOtiz8phtOGQkjlwhIEQz5ZOaqk4uVIOhxvj9LgoNZADXP6gmgqzhaHAiOH0gJYnO9bfiuNhZ0MAV7J1EaCew3yIW6sojdAHyVxqXm6Mex8a1MrnCihHb82C29SKPJSRzHATxbGtBsheLuGfH1/bxPwGBnmRbpevzRZgcNkPHB4GcNs3Q1vV1n4VYxsvR2lHzfsYU5b4NOpsVc/RvuZo9co2zG0zuLXgsor9tEsI/FuifVSVYQ+EafvS0sTMMQG0eplbdKDMvh9c2lVF2yn7/PLhNplDMjlxtHp+rm0bCxQPf+BfE7i1Ib8YYxaeLfXDzkRLoI2TAR/4wjI0uMXPMP2uhPkScMtZyliWgKAVmVuJruDlDkMXfcAdRiPw7GQKctCM3MOMQWdKc4vPiQC7ZBUTFrUYAGXvpQxlAnBZnoAHOQQYh+19fCKnHOYQCKi3xSQNfBKVWWn8w4UCwy8IJDuWOBmvMBXKy4Di5Kq8Dtym4tjaSYwdWsVGp4K67Z1nmw6Xr8kWCBboC25Fc9t1a1zARd39dRO/MHd93qkGOFKOBqLV7Cszt6KlrGB/awFuatHbpy3X9t79BbfaNlV2qjpQFvx3HKEg1Zd03yuzxeVoNzH4DsytnTPqgHLVtdf2/eWnZQvspwWKh37/X/rRZUOACTOrGdEgR+ABQoyqOhDGrKk6tIXhvBTzSo0Z8H0oS9je3vbgV9hfOXCGYBgPkklYMBvvluFaDA6jw2gukxgeLNOhxEQ/TCB0OHbsqptkEKz6FbWA/jJzS9nV8D86gMaH5HhBINnFRKKg40iWnZfTNah3nAKhyqFFAXslAkMdsyuOLH1NZV5zOSCXSupQAun72UVz2devBXDMNckC6ls/n9UzpylpVVi5tQG3dc9PAdNF3paELkzJBeoALj/DeRz1QFuOSweeBLga/CxSZ3utS4PetYiE9K19Uewruy5tqp9TB2y1H8Unp/pf2/uxBtKHUgC66cyEisoTOrX7TXqHnk9S8097a+crswWOkgWKL3zwX8/14TEBuAzUHLunUmhaSQJnKAvRDgTcirRAmFtiaF15nrnFtLSonaXIBhzqy7tcp88lUErjMziVwDIjUTry5CheZ9276G8jcEsyAtHESrQBiRGZBreiuaXQXDrjy4CjJbDdLLAVx2JX2zw18aqcRLvtwC01zlyr9MZ6yovkEKVTsmFiK8sS9KRnoy1Ugeij1OVzXQ+PBfqDS9bEV8ObWnBLmqZ+4DreWl7csnXREGIpgW2jyBFkTCaALWEnWbQLkFq8jrV3NKWfbXpcL3DL/rBOc9v0+Fh6pq9uAwo5dCT/b1nZNvdbtr0McOvj5KZkCdl/N7/zfMWNYIHiyx/5JYZMSm6ggW003K0kwUUGkC15LIMPjgV9qYDb1IGyIaXdDal3EcD6JAyyxc/7bo69jcE2E7N8yEx+oinAaX9Ff+vCMpBUQcCtCybmDoU5JokOiPH/DKRFb4vP17IE59McuKUrBeCS8Li8Uo7B5AC573pwW0qdaBxwFJ1BOzYBwoYJ1swvLQZSTjmU0xRE/EYYJLmN+2WBPWA+ibmt/mkGt3uhme3OHabBrQaiFXKDJHOrvaC7T58diBjcvXinKs131+IOFNza95ZavKcZVW6uAFspZ9H7q/qNzoqZAsnBt8eyBPk8+++u3THfd/1YoPjKR9/rR1gK4OoQYNJsiY6AwJSJAQdqDbjF8hDcBtDLh8x81jLSyoZICuzSGVDK4S+/5e91sjjwtTMJg5/BZcHEqh/fGGt2CCCsMN7r5AooSwjgThiOBuZWxbnl5wnAdQ9Vel7LsgqwlX+ZF0Vwm5IuiG62yrm5BtYyt4ltKMv+liYXA4ZrDzRcPwMht+SgLNAT4EYHPxdtQ1/mtmfdS3FsNTi1ADfF3Fowo9vv6iaaf/rKRlFY1F72+hbgtjd4rasj+6ruSwtt40WYV/2eZHHU5X7RS6famPDdYVLzS5sQCiwAWj3v1Mfp7fv+8/3ZAofXAsXjf8zg1koT5DMKueUiH5ArcMCTD4mNYI6pad1hKgHHOnmCAE2JYID3oSyBnkdpbZm9pYNYdECMow+IrKEc4cAhSomL6zybZ2h0yC9uBANbVz4BWwG3GE0B0+N6x++YW9FBISMbgTuuLx8mc4BU41J6Xlpja4EtT0vC3Kp7rKa2VrIQyzViKYKe+AITUNo+K4Fjcx/ZxgLew9uhc82OmgV6AsQDBbcaHHWxu0RlUff6XSMNoNI2YvjjtFg61rb4M85OUx0poTeTez2A26r35lkL/XKcJM19RDavYv5b3G/dt/e1Gqhqf2x9cUpzq/oE7Tim6tGlr+Z7sgWOlgWKJz72fybBrdbb2lBf+B0dCBuNCdwySJWBFJI4oCkGmExBfIGLfCDgFuelwWAMoMAtSIIGkSL4mx1IpbGr2NtUkgbN8qKDd2HBXD5dJXNgcMs+RSYBx9y6v71z8IBWogdUgNsSEAzZyQTghi6Cudk0cyui4aZVu3J4njCo2j5zn1dp4yrBbV0djlYnz7U9zBboCW6jcEqJdqrzAmkrYOjCrtyf3Nf1fs6MGGmGo7qIbdLPicEttk7Xw/3uHVyqjnLOoGv/aANu7erfPqu77WTR3aeEdMu176uTdVWB25b3K1Ip1CPlxzXYjaUPZeZWwK3rHd6/W2a56zvP92ULHA0LFE9+/N/VHijD0F4IZCWBwpQydhUUxQDBLZ/nMANHHexaWln2cWzx0BhFV3AhusjvFuPA3ApoxQlJdLteQuAiEthtLoqri0yq0uXqRA2MoF2IrgID8Towi8gbWdh6cOt1BwIOfUYxSdBgX7SVEVAUXLoo/CtVUODW27ABpDIS53rbBUAdy9sJ3NY52qPRwXMtD7sFMrhtBrcauAYoF8At/iZbWAbgeuY2g9t2IyG1qFfzW3RmIQVuF7i/EtzqMvwElTy0Vg9uNXPbrvX5qmyB68UCxdOf/FXP3KYiJQi4pWgHuAmjwO3SeAyT3ZA6U6IYoLBA3PHK2qpPl4sHuzDbGGlg53OYoiRgjhKFER9Ecyl0BbTR3+IABOyqsFv0DA9W3UDW3+P9WF8Bt3SD6M5YQhDjcjfRqq3BeFvHsbY+HW+qG9htIEah6XDzAm4NIOY3kjhoplfw7prSoTW5V/+bWID4olLMim1DXvVfLwP+8LWjD+9mmc1E62qZ277M5aLMbbmtzcytBbYJcBs1O35GXH7C1iUZxCI9BBfZ9RnO4nTjqbL7vH/2cd1LSPm1mh2rEkEgmm2//ecaGLOrkRQsIjHc2ZIoWZD2/WrRkgy/WCFLUM9otv8i7ztfmy1wdCxQnP2z3yhlKKPhpRhSORAWDpIxEEXF6HwycYe/gBIx0A9+N+LEDhQBgQIHcPQAnxqXykdwqUKESegxORhG+NPdp6UGpEpwcRUUQLV11u3wINnVj+uJpLMFuPrlFRBS+7YBmwnwGeX+NoCzdFgrtZ1VxZ5KffBQXNXWnw7lVdUpNTOg61/j5I9O/841va4tYE+rd21s9eJtFh3IsuULOKkCbSnwa8FpFXPNn0v0GB17O/ZQbdpcBf8k5XhXeIj+JZU+vE2drK9c5J5wbdeau4lKnamwz7cLfA065Vp8ujsjEt1e5Tst6MWbbCi6+N50tBpdTt3iIpMS3XpVvut6sEBx/oHfqgW3IkewrC79DXMYFQMYqtBfMtSHoyExplNkVgcxqypAd05gF5M0qPi2jq0V9pbYYHe/MLnBtYhUIb7fu01hgt0HHvx6oIzEg46TWHY+DG4Ns5p0ZKkphwF8OY5tDCLtdBeeZ+PM2mfQG0hsV4Xr2qefrGEb8oGy62GsX4dtSG0LL9rMegBQD25jEiB+copVLoNdle7GVFx2v3Q5izLFTbbYC3Bbz9w21eCgD6vGGcTK/jXtu6XPVNkvRYSkgG0K3MYgOoDbFLhOzS/NFs9XZAvcCBYoLn7ufRG41VET0ACUIcz9iOwgfDCDpaGTFFCyBd5G8SzpcMCSBJexzEdJcIfPCNz6DGHq6KhEPHDRGUR/q5lZcguIe0eShEFNNFqXa7cl9Xe0q4bMpziOMkCNwW0Vi1oFbPHzJnArz9eANziycvpFXVe8t545yeD2RhjGN2obmTmrS+LQ1zL7D26xhtUML3tTze5arrIPdyngrLuVqsFh2zItEGx7395ct//gtmrHTyQHKeY2AOGmJA7l+WVv7JJLyRY46hYoLn3+tz249fBKRT6oA7c0BOdzSqOLh8UE3JI8QeQIGIbL6WCj2LVyCGzgmEfFpupsZKXDYhGORMkDO48I+FpwWxVrEW8dBnAcv0xXbqR1anLEqe2oOufG4LcuBW51bnEuN4Pboz4Ec/27W2D/wW2QBSxay7bMrZRrAa5lbjUI1vf0AbcIm/ssDmx62EVtFBbxXe7ci3v2HtzqOaBJnmD7b3muiJlbTWzI732Z872wYi4jW+DwWYDALWNUx1+aLGSUdMFpYC2rOygKmOzukrbW62u9FjZob6lkrZ2VQ19ed8tOQMsO/GEySb4gERCE1XWZwygSmWRZNzphV6hK+hC/AGKYS+A23j5qn6Er4ciYwq45HCYAtWrLqk1u8czcHr5hlWt0bSxwPYFbDV4DYC2DTw1mNaPbzeIZ3FaBwya/ze8rtl8dmE3t+un+myZBysytfs9ZltCt1+e7bgQLFJcf+h3P3GrwKqBWA1s5WOb1t3OA2XTKwFaSJJDVmLmlzyQsmIBb/FeudRnCNDglPKhkCRRZQYAtjX/nJBwYD7Ea4kQU/uVZ1lbJFChFw5CjQISflJPpwNjSHJROwcvPCs4zTFdlB1i/LSWHyTQ4Xqzb6g2wZhssVna+Oltgfy2QYke7PLE7+1nN7C7K3Eq9YwY3nZ537wBuXP7itgv+afF7D1pvy/nBqnx7W3BrFxiWqNDlWz8t4FbmA7FhmAfinTt7f6qOXd5Dvidb4PqzQHHlC78beXYBrvIvaWYVcyshu/hAGWfZ8uDTAltkXTHjmAOlEvkggFXekvcJIxywlQrR5w4gh3s0uFWhwrxfUA6gCthKdrMkuNWORoPN1MrbgmJ3r7eoymTmAa0tXx9oU87NhXMJochSDhDv7bctlcHt9Teob5wW9WUurRRgccv1B7cyAi1gxbpwKnJ2HVVt7WcDDhXW/adfqKkm0qB7vdreuTfgNvU0CzzrmNuKeUTmV/91qoyDt2FbW+frsgWupQWKq1/6vYi5FVArIHYymUTgVgNd/B1T8LoTZMEZI/DFzGS45T+b8nGJQUGxbEV/67frJSmCaHD5AcEGOr6t1uWS70eG2GVAiw6Kqfv1gTKfsldxpRFzm1p1K8CZjDVoHJMwtv42ieRQ5ZhSmtsQlzZMHmlGuToMWLtulMFtOzvlqw6rBfqBu/iw1uJt7AduhZfDUZhmYz34TGZR69/2vQG33XeODpq9rT5w25a55UUI/1TNH/Zz3c+05rk8R5Q1wfaaPrZfvL/nO7IFjooFistf/N1khjJhU0WeYDW5DH6RmRVmwQ0yradVkgRKpKByCTAri5IDFwtXxdb1cXEZPZf9hreuKyNyKn1Mb5nalFOyzqQuCYID4FI/tBc3TjnDFGjVgFqcZrouGdz2ed/53qNvgf4Ab3+iLXC96mUFGtxqkCS/p5jlxSQJ9Qfi+tou5ZviHlUfrSUFIK91j6ySpLQDt3x4GstQaTmV1GEg5EvlHFUla6ibe5p2Ea+1DfPzsgUOnwWKzUd+j7lGFSHBam9tCDBJ5kAREaY8sBmsKuDmwn8hltOMrSRfoM8IuLptea2zlVi37sBXyi/wrj0+12pmFzFyatXbxqlp8Fm1LeTKthIFMpcGxFXgtg4Ah+dncLvI+87XXn8WqAInbVoqwKJPGVXPaQtuq5g3W7cqCUU9QG2O9tAH4Fb5vmCTZnBblYCmzfvbi2v6gFvkdjD9u80AGXx3dRIgu4CxbUnv1GnL7kXrcxnZAterBYrtxz4Y4FciZJY+WKZBsIT1gpkbhBLLVoFcv0NPyRr4cBmtdCUpw2BIGcIIJCvmloztZArC+OoXQO7YgduwMu7yiqpWwNqxJLaBtD/00RA04FW/u6gOgbFtYm4ZtPNPAmhH+YIlFFqXtocn2N/SqX/z9ld3K+c7D6cFcCD3CYVV16oFwK0e05H8oArgynOrAG+o1+EHtwftV/qCW3t/PF/E85OdS6T/6X5Uxdg2LyQO5xjLtcoWOBgLFLtPfDganSmW1kM1B349y4t/u3zbHpw69pYJyoLALAJUTOCAP7yNg98NoEBZAgJcRc36cGA0lh0oTuBGqfTeBBFPOZcKgOsRu+BP65yNA/PzjzpcFskSLHNhga0Bu6Xn1zMfTZNbqL11qnV/H0xnzU/NFthbCxwGcOukStQw9o3lpA6aXbVgqp513m9Zwt7434MCuHWsdYJYSJy5iK1fJkuqNbPynm0dqhjbg7LR3o64XFq2wLWyQDF58iMl76gBro2eQBWLkiQo0BYd/gpHNQYIbEVz6zKYESNMmltkbkOWLmaElUTfhw0rH7nAqgx65zZfFNhqsGklBhaFY0OceUlr6yIblDS3ifvY0IKghao2hxaqnh/alMHttRpK+TlHzwKHDdwqYBtFR7AMrXbZRx3c9ov20q/PpZhT7YtTQDP2/8H6iR0+Fs6ZnThb4xTATpWVwW2/d53vvtEsUOw+VQa3jF8Vp6cSO8TAVvQBbqvdg9sAgBnThSgJ/mAagVv8nJlbDWqjZA5R/Fx+PbFDkViFXV9dHfOqvnMMdekpkX7WAFKqLHHYLqKEgFuruU3c58Gtq0Pr58c1zOC2a7/I913/FjiM4NZ5OC9PsOCnDuiW31jT+O8XLQJ9rzvwW9lZ6sB3ih29lr2uP7iNJVwpSYH49jKrG2yfkjakwfK1tE5+VrbAUbZAsf3EH5SiJWhwi2BUkjfEiRoccJs7wCYHwszBMnSuBG6dLEHKo8NnxNy69Lv4UFeGlzhwRSL7ateJVaKNAAAgAElEQVQuq+Lua9qUw5HHmVV7Elxq/WwFQPVhJOXaVOzbVD3aPD8zt0d58OW6H7QFjgK4leV8iq2tZ215bV1zTQSgu7wLyaBY54Gb6niQB8r2AtzaUI96/rBzifXzVf3Pgv7uM1yXt5rvyRa4HixQbD3+wUQoMAzzxWwqJnGgsF/CvkYZwgq36y7Mq4uYIKBUDooRS8uHxvxwR7CLrKfT3EaJHEoxa8PgLq9x+wx8diJp95vaTrLhXiz2Lm9jhblFZcOpjJbQZuVvnWf9tl4Tc6P4ef123O9V9bkeun5uQ7aAsKJVAKwJmMmC1vogzbbqJAmpLeiqt2CfvQ/glqrfpo3VPaVZcyvlV/npPv47BSQX6dV1779KTmDrW5e+V9clVZ5l4W177HyySNvytdkCN7YFit2nmLlFAItAjFf6fJCLwK3yfSQXUIfKyHQaqGm9rPuc9LZOU4txcX2UBdLaAsyKOQdcUJnKdFYuDqUSr3ib3GX7V5rKDla12paJTP9rV/5mxT1H0K/rL7/rzwR+WqdZBspqaeDBJ28L9p0g9nPiaf828pXZAtfWAlVgM4COcnra4BBp52imdp6iylcAF6ulLaYmgYMU0gQ6m75va8k+5UR0hXlgamGc9jN9atDf97W1k/b72hMvohmu8vHZ/y7yFvK12QJtLEDgVrKR4Q0McJVOlgCrAloKzDLYVYe/JD6tusfHuOUQCSVwOy04g5kGtGlwa7d02k4C1WbgKA0p5lY/qw5k2m0lDW7598BsyO9Yn+AQ08xq6pmpyWKgym/zuu01mRnoYrV8z/VkgTqAm0rCoMEtJrHBxWVqa72KldNsAcZIxQyQ/VLg9nsbfaClvbftzpNc17Sv1NSyqjmh6b69+75Zc1z3LKz/XpATe9eeXFK2wPVigWLy9IcVczt3TC3LDDhcl0sP6wBvAKJODu/8iz0Exm6vgIHPMOZkCPSxA1WDAqbzqZsbuKBwkI3/DsztIts67V5PGtxah9kW3KYA8V6A26rnW/Dcrs3xVRncdrFavud6skB3cEuLVzpzUPdTIy8gFheB7Y0EbmOWsh+8PWhw20Zz3ARuF2F+r6dxl9uSLbC/FiBwG5hbjksrEgHR2XI0A5c+VwFQunKownj5LGOK7RVw65hbh2C9WHUGM5eQwUZo4EEfMtxoVlQbpTvzIABcczFccgrgyjP1dynmVu634FNYVv09J+gsA874mur67IVzrdoS29+Ol0vPFjgcFugDbttsitf5p6pnXyvL7Ofzq0iCvQS32ldfK5vp57SJFpHB7UG8mfzMbIFi+swfEriVqASiucXICARu5xTvgAFfdNCLNbOSnMFjQith0OCWblDMLXEWDG41Yxv9HmXp2lsgFm8ctgW02qFqcGu35Dg4e9DcxiyudL0Y3FbVIcVacz2aD3Q0Ode9tWkeUtkCR8sCfcAtjt6mxXX197L8PTh77QW4bSNNqCImRNLWZMMqCx30zpOWmnV5i1j/zNx2sVy+J1ugyQLF7NmPzn0kBLx6jtKEOcsJUEPr/I5mb0VWMC/kOq0j00C4AKByXDzcKKwXgyrc1YuyT6oDWCEA9v44sQBu60ClmNBcQ4gcS8ADIalrOHtbNbh17a9kbgVEVwHbDG6bOnf+Plug2QJ7AW4XAWfxYrJJ1NBc/75X9AW4dTtP2odpUiDUeRHLpVu6P3NDW6vuDbmQCYa29s7XZQu0tUAxe+6PORSYZ2n5Vv5sKKfLwla9ZmYdMCVuN0r6IFKFAooxniZ2jk15MgTLkuBBwG2asW1ykN3dYyxLSOm3KkCvr3CNLMHFxWVwKxILmcpCbMRq5seyHen6sXPt+nOwE0PXWuf7sgX2zgJ7AW5TtakCLBbc9gWXfS2xH8+vIQsiJiMly1q0PQfrw/pHqznY+i9q7Xx9tsBRsUAxdeCW2Fv3Q8wtJVjQKWMViPLaWpYVyOaSB6cuzBcCWH+gTKUh9KCSdmVY3sCAmp8RM7ZSqxSDGQsLFjV6+UBZC4CrnTPlgreHQVw9I3CLLK6LFBHJLKxz1xNfFWMbX5PB7aJvPV+fLaAt0AfcVoGz+t2W8PQ5DJT/vPbvZS+AbR1zm/BndLk4fFnadyUoDhoYZlnYte+z+YnZAu0sUMxe+Di7Gx++y8Wu9QytA7iOmfXpc11M28lsQhjYH0rDZA1zIGkD/jtaWnI1UZm5pGzyTdYBivOzjisFPPHaro4R7+RnlEsIzyrnBtf11cytrp9mXQPYFfAehwITcJwGtgG8ppigvs697/3tOlm+Klvg8FqgH7gNo5fHJ45Xv+TGtW9iwU5KXfKPUxgNrodoCdJi6wNTvjz2Y+U4wov0lL6a10Welbq2r//se3/f+uf7swWuXwsUUw9uVQxa8kkidHcHyRyzixnLfDSFAmA6n9BCnLOYseMiyYEDt8Px2B0iU8L5CDhb0KaBoRi+Ctj2ezEMbgXk2rLCZMXfpNgY0dziv7beBuBG+lsd57YK3PIzy9Ei0vXsZonsXLvZLd91/VigH7gVH1LebeJFM51ZoLHv/ImWb5Hz2Uns/lwr6/bb+eJappjb1EJffGjctuYDeXW2UFkfr5XJSs/p60NTpMWBNSY/OFvgurEAgVtiF2ziBg3mKH2ui5zgsphxHNwCZjAlHBwxvw40YnazwcjJG0oRF5xT0Bpeb9YUkFQOsztZG704URjIBBW+TDG3KYCd0tzq6xyItRIFpZOtDwXGTFCqXnvTA/s65r2pRS4lW+DgLNAP3MbQRC1o/fY7f0aJcdDX0UED3dqjDm5Tb876QA1sLXPbz5n3O9C1F70u+9C9sGIuI1tgry1QzM5+0skSHIgSna0N6UWsbAHz2YxYWQ4fhppZRLCuWp6VUM4N0+/Sj5Il0J+KGY5aZVf9xjFqzVYba0Syh/IN5WA+MYiNZQF2ld1ClkBB3tl2sSyB61IfCkzArX7uXq70s2Nu04XyNdezBbqDW8fNMnvp4oMzUytyBHcol9L0CsmpZV548e4BMrfsgbr/VN1rdq0iNL8YuA07V1Ugei/94aKWyP5zUYvl67MFrpUFiunZP/Ga28C+6pS77ncM6YVhwpCOdRpdwqeUPdA4OaZyHaAVbFshS0g6vgrm1j9mAYfWCtza8tzfajuxLDuQicGGAjOO3bG2ZXDLzwiaM8sM899lze9edo3snPfSmrmso2iBPuAWEatKn0u5y91inHbDENxitBiXo5wUSGbM0dq/D8DsaXPy3X2eXyFL8BFlFLmRqGqTLCGD257vN9+eLXCDWqCYnftUgIxyqExYVdpGQ3Z2iHlwOaGDliUMMY4tWs5EDCB9rgsv5g0rYLduy0qcf2IS8CBxwTflDnRU3VXJ3DrnzFo5yybL33IYRDS3ut7uvkZwqyeHMkOb0vLFbekzMWVwu2BvypdfdxboA24R2O44gIunaC07OwCYqYgzBHKdT3Vkb4FnEmKdwjW0MFLMffxHCpgHYoB36+yiXft4nFLq65DB7TXsDvlR2QLXkQU8uI3DeIWMZT4cmERLmPFJX5IlCHOLXp0ymTmyFgElyRaMXjT6W8sSUkysAV7XBNxqx8xvOUgJLMAVxx5Cobk74sNlteAWNzZTB8rCBJBOZCF1kYmp6wSVwe11NJZzUzpZoA+43QWYXaJDYbPplHa1CKvBkPS1RTEEPH87KIYwGI2ZJBDCgNxGATBacXGwO1W+5017AW41wFV+XPxeBrc931G+PVsgW6CLBYrpuT8NsgQM40XaULPi9n8XMJvraAlzx9wy/8mrcNaWEij0sXO1zMGym/FKPgBE+7kCYlp3W+iNLe1cLThNmYfBZXSgLIpjq8Gtro8GlxXbcsLGNDK36XqJHcrREuxCoCuwlecuIPHo0sPyPdkCh9gCznMp7tTJrjjWgduV0otI9zv5ugnsbp4DmG3DfDaF2WTiD46R/6P/RzAcjmA0XgLA/8knIsuLhADuiK2KtssTuPaAqwiYfLpIsqfUyR5Qs8Z2THHVO+gtS6jwHyEzj3tyeVeKD9rNaonreuY2NXcs2tn6+r++9y9a33x9tkC2QBsLFNMLn6YMZZyCVxhbBqoYq3aIWlufPddKC3BqQHAYdLghTS8ftxgMMe4jg+byDx7XasHaRrIADcqwXCsJ0E+xobTKNZCprI2xUl6Y0xNzG3y4n3DCriKEWErmYO1gWdXMsrZ7R/mqbIEGCwg+LQC2Z7u0A7W9dRXWV9ZhDlPY2d6CteVlmOxuw3g8hisXzpMqa/XYMYDJLv39wgvPw4Of/zxcOH8Bbjp9AjZWl+DWM6fgplMnYDabwvLKCiytb8DlzS1YWduAnckE1o4fZ7A82QFYHsPlZ8/CxpmXwByWnFoB/Rn74ZC2W7znDDA2DQNc9y+5BOtb0yCyGkH20dymJAex7dPgNFXHg+i1zfU/iFrlZ2YLZAv0t0AxvfhnLv1uYGw5Ru2cz0MI+xql13VcAslweVsdgZ2jgN3WG7O1CJo1F8JVdmDQR3KtYj/DtbFzFi7Dcxrlgxr+GQIK92OFjcxDAJ0B3OpnVk028vJSUSMysO3ftXMJ2QIJCyhXg3LYCczg6u4mrI1X4PzFc7CytAQbKyvw/AvPws033QSXz5+DjfU1gNEQPvOxj8K//Pl/AZ994M/gsUe/DOfOXYG19XU4deI4LA1mcPOp4/C1f+5euO/NXw/33Ps6OH7qNMxHywCjMWxub8Pp06dgNCxga/MSrJ7YACgwBvg6ACyTNBeB7bzAnGUsaSBygI6UIsCdcTYz8rco2HWMZwRuU2Ctyf/t785P1szmUZgtkC1wEBYoJpcY3Mr/xAQwHckhGd133gWq1Lt0zXzuzwwQa0vSBn9zT3Bb5awZ9MaK0xQg1NEGMrg9iA6Wn5ktcFgtgP7jwuZFWF9bg2effwZuOnUKlocjuHIFP1uFrc3LsLq+Bpeeew5+7H/9W/C+3/xNmE52YWtzE24+cxOsbxyHOYxgOpnAYLYDu1cvw+UL52B9fQn+/NveCt/2F78D7nz5K+HUzbfABApic1dXlmA+3YHxCmpwxwDDdYD5iIgAhK8B4PJ5hQGyuOTtEPIyi+vZWw5OrmIdZHC7WF/Lu2GL2StfnS1wdCxQTC8/wMyt2lYXtIqCA2FuCUgqYCv3CBB2BThQ7OQATqsbmNuYxQycgtKPedulGIfYeWdwe3Q6Wq5ptsBhswD6jynswqXLF+HYxjrpZufTKYxHQ9i5ugnLa6sA0wn893/9r8FHPvRB2LxyGV5yxx3w9r/wNjh16iSsrx+DlfWT8NSTT0Ix3YadKxfhwc99Gj7/uQfg0uUrcOa22+Ad3/6d8K3f/i541T33wM7uLsymu7C6PAZUe013JjA8dhoARk6LK+B2CLM5Q1kEt/IjAgQGuEGrGrjXDG4X62MZ3C5mr3x1tsDRsUAx3/zcXACqSAvoX8faEglbAWzpO8fyelmCD//iHK2XJeg0t1qWoDlY65y18yk77gxuj05HyzXNFjgcFtDb8HhiYAIXL52HE8eOw2w+heeeeQZuu+1W8nrPfeUx+Ov/9V+Fs889C+fOvgDf/+7vga++9154+KEH4dLFi/CVx5+EC5e3YWk8hrtfcResLw9hdamApfEIPvbxj8MffexTMF5bhe/9gR+E7/ze74ObbrmFZAnHNtZg7NRIxdIqQIEHy/AALjK4GBcXBQgMdPFUAu2IMXtgTi9IIENLDlgpVB2Iy7KEw9Evcy2yBbIF9tICxWzzc967scQAhbY2YgJLFDQ7S66WwtoE5yiRFny+dQLJ4cBDfHgrOOpYMNAG4HJVMrjdy66Qy8oWuN4skAJu+gDVHLa2LsPKygpcvHgejtOBL/7+wjNPw4//2I/CJ/74owQof+gHfwDGwyF84PfeD7s7O8Tybm3vwqteey888sgjcNPxNdLd3nbzKXjNq18FTz/7LDzy6Ffgt97/+1CMV+C+b34rvP1bvhXe8IbXw10vuROK+Qxmc4yTi9h2AIMhShTw/yUGuxRAHHW3DG5VGkgT2UGHIszM7WI9ODO3i9krX50tcHQsUMyvPsgSWXeIjEN5sXY2BOB24DZ1qAwBsbTXJTzAAiU+LMcs5yvClZa5tQbTTjoBdt2cxYDbx2owwdAD11HKChQ9ro8Wl3PGl6MlaEmFZVHC9VyNfKDs6AyXXNPDZ4E65jFe/sZLYvyLk7A88/QTcOttt8JsZwcGoyE8/dhj8NM/9RPwod//Pdi6ugn/w9/472BlaQyf+uQn4blnn4YzN52G73v3u+Gb3vFOgLXj8Gv/5t/AheefgmKyBWtLQzh96gQ8/uSTcPHKFnz+S1+GX//ND8HGyVV48/1vgTe+6Y1w333fAHe86DZYX1+B+XwXhsMBjJaWKVxYMVpyABcZ3ABw0U9QJAWGw+5/9KiYITEzt936ZQa33eyW78oWOPwWKOZbD5MsQf73h8uGLiyYSs7AYWd0yCt3oCwCtxyeRhww8SCE78oha+KrLMiskCQoMDl3MRoDI1wGkuUMXykg3R3gZnB7+Dt5ruH1bAHNxNp22u/Kf08nWzAcjeDqpYuwemwDnvzSl+B/+Z//Jrz/P/8OvOTO2+ENr78XvvbPvQGeeOwx+MyffoqY16967Wthe2uLoiF87gtfhqtXN+Fb3voWWF8awDNPPApLowE889zzsDsv4MtPPAO/8uv/CbamuIvF8oNv/dZvge/8jm+He1/3GpjsXoHhsIDx0gosLS3DcHmFGdzBEoNbz+I6PW60GM7gtl/PzuC2n/3y3dkCh9cCxc6lz0XREjjzWMzacpYyAa1BZ4u0JW6pxT9lgMmMbTnWreVzU+G+9HZceI48Q+LsajbDI23HcWgWNfUi+jk41MSlY0imnpvaNszM7eEdHrlmh98CKQArtWZNKoLPtdVV2Lx6BQaDAlaWV2BzaxOWRiPSwGJChenuLuzubMOP/NBfhg9/6INw5+23w9rKEnzvd30XHPv/dbOf+fSnYHV5Gd76zd8Ef/iRD1NGsjd9w5vhHT/0V2j4f+jXfgWuXjwLr7v7FXDm9El44HOfhefOXYBzl7fhdz/0R/Ab70P2dgPWNtZhaXkZXvbSu+Dd3/MueNMbXw+33HwTjMdLsL2zC6PRGMYrqzDEEGKoxyX2Fv0Ga3Hx/93ZjLKhIWO7NMLvD465Zf/X9aef7+361Hge6U5s9H9+LiFbIFtgvyxQTK6wLEGHAtOSBGJqXXgvGyGB0vAmwW0McAO4TcFgr9BVX1pZQgoU4uV9wW1f5ypJIlIOMoPb/eq0udxsgWCBOnZ2DlvbV2FleRmubF6G5ZVlGA2GcOHSedqpOnn8JEx3t+HC2bNw+tZb4e1veQs8/eTjcOXSJZjsbMPb3/ZW+IHv/z548LMPwPPPPg1vuf9+kiR84mMfo3+/60f+CmxevAzj8Qj+4Pd+By6dfQZef/cr4dZbboInnnoSHn3iKXjh4hY88PCX4Zd/9T/CxsmboECW+OoWTCa7cO9XvQa+/Z1vh6/9mjfAy172MpJyYWtQnoBM7nhlDebTOaftHYxIljCZcaKH8dISHTZjaUUGt91GRF//3+2p+a5sgWyB/bdAMb36cBwKTDO0KWBLSNjJESjM4qDsW6OMYlUHyoTvTCebDGyoZgasM9IZ0ux3DDjrZQlNrG7zCwjl22szuG22Xr4iW6CvBarArXyOERGmsLu7Q9rW6XQCo9EQhsUQLl2+BMc2jhNz+8M/+JfgTz7xCTh/9gUo5nM4tr4K3/7Ob4PX3fNaeObJJ+Dmm07Da+++G/7kkx+HzcuX4Z7Xvhbe8cM/QgkaZudegN/+jV+Dx774IHzN614Dr37lyyk+7he//BV45Iln4NnzV+An3/MPYLS6QYwswtHLly/B8WPrcPLEOrz7e78b3v62t8GJEydgNB7C2toaAVxM27u0vAKD8TIA/o/Rbid4EA39Lqb1HfsTB2zFFAnQ5OP6RUvIzG3f/pvvzxbIFtgPCxTz7S/Ndfxa/RBOvuVAootZK3wphQBDUoHArWIOPIkZnGo41hE7X1bwanBrnXMdQNTMLfHLHQ6U4T1VsoJ25q7OwJPBbTsL5quyBfpYII5+EMdQYVZza2cTVpaW4er2JsxmM1hfXYMdTKQwHGGgW/jpn/wp+Ef/8B/ALWdupmxkT37lMYp7+z3f+S541SteBk89/jjcecftcNPJk/Dol78Ey+MxjEcjeOXdd8Mb778fPvGJj8EDf/LHMJxuwV94y5vh9hffAXDsGDz6mQfgC489DZuzIfyP/9PfhPlwCZZWN+D4yZPU4GFRwKWL52F9bQXe9Mavhe///u+DN3z1vXDhwnmYTCbw0pe+FLa2t2FlbQ2GK6usxXUyAGR0J9MZMbz2oG5Z3lXHUGZw26f35XuzBbIFDqcFivnOl2PvpplbhzVJjqAiJRCspENoswpwG8sK5MBXOPglPIMGtwlgy6fXEsBVjLkXzG0Gt4eza+ZaZQu0sUBgaGNgi5/P4OLlC3B8YwOuXL0My8ssS3jh/POkvT11/DT8o3/4v8PPvOfvw5133gEPPfh5uOnkKQKcJ45twDu+5b+A17761fD5Bx6Ar7rnNXDvPffAqZMn4I8+8hH44hcehpe98hVwx0vvggce+DRsXzoLL7/zVrj/TV8DK0vIvq7D57/wCDzy5POwPR/Dj/7034P5eBWWVtYpMgJKELa3tmFQFBSRATmCN3z16+F7vutd8PVf90bYWF+lcGNIPKBGd2llGYakx10DGONhM2ZxB6NlE0VBM7jyewa36Z6UZQltRli+JlvgKFqgmG8/EsCtZCBzQFYnciiBW8qS47CnhsceBAewGsBtrE2VBLrhU/U908YKVKe23BDcTt3WXGZuj2IHzHXOFuhnAQtu4793p9vE0D73wrNw801n4MrWZQK2q0sr8M9//ufhPX/nZ+CWM7fAFx5+iNja5555AdbXxnDHbbfCvV91D9z9ylfCI1/8IrzsrhfDN953H9x//33wgff/LvzhRz5Ch2lP3nwaLl06D2ujObzm5S+GO285DZPtq7C2vgEXL2/BA198DB59+iz821/5dRiuHoPl1WNw8comHSDb3ZlQorHbbr0Nzp19Hp584ivw+te9Fn74L/8A3Pfmr4Njx9ZhY2Mdxkucnnc6m8FoeQVWNjYAMGQY6hMGyNzqEGEZ3LbvTxnctrdVvjJb4GhZoJhsfTE6UOZZWomQQL7SAkuJLes2xDy4dVEVSJSroiuQTZqiJcTAl+OHWXBr64EJgvuC26HKULH4yzOEtiogyxIWt2a+I1tgUQtUgVs5aDWH3ekOTKY7sLQ0hosXL8Dx48fgM5/5NPzV/+qvwfkXLsN8CjCbTuDq5hVieclTzaZwz2vuhrfcfx8898zTcOnCBXjTG7+GoidsnDoJX/zsZ+H3P/gBKMZDOHPmJKyPAV5+x62wOpzBztYV2Ny8CmcvXIHPfvExeP+HPw6feOAh2Dh9Kxw/eTN85cmnYHVtHWA+gJWVDbh04SJMdrdhfXUJYLoLw2IKb3vrW+CHf/gvwenTp6i+eBhudzqBWQEkU1heWYUZDGGwdAzmFFFBg1rtS+t2vvCeLEtYtMfl67MFsgUOvwWK7c0vlEKBSZYyArWop60Et7OQwEFSmJFfLa+IJWJCs0kUgKVH67JsuZa5ldLDdfGBLwOgJfOPT7/WXDt7RRrcxrKMdIgzbacUK52QafiH23YsXu98R7bA9WABXmYzkBUNvyRnwM8wGgL+DMdjePyxL8OdL7kLHnro8/COd3wrnDh+Gi5f2oZnnnmOoh8gjTqZ7FBesNl0F04e24A3vP518OI77oD5dAKvfsXL6bNvvP8+uOlVrwa4dAFgPATMpfvoJz8Kl889B5fOPgtLwyE8d/YcPPP8eXjyhYvw73/9t+Dizhxuv+uVcObWF8GffuYBqtNkMoOV5Q0YYLpdBLUUhXEG8+k23HLzKXj1q14O3/1d74IX33k7vOhFt8FoPIDZfE4yBTx0hofZYGVDhQuTRA+c1YwZXfaF4gcxNDh7D14UYKxw/K/ao1ig7PyWw8QSQadbX0r5vW4ldb8r+9Lutst3ZgscXgsUu6i5LQrSftGPZCirpiRVa+xJ5TK4jE/wpkCvZQ5ihxefxk3djxNbCXK6D1IMhq5j84upPjBWVU4DKNVA2hHcjuY2lZFJyUaLcJOLvzo75+a3mK84vBawYaza1xTvnMIUrm5dgfWVVbh69RLsbl+FkydPEFDFn91LFylk1mjjGMBkSov1d77zL8KXvvQIwGBMWcQICE6nMJ3twnw+gfFoABtry7C2vERhvb7m9a+H0yeOw3A+g1vPnIFbzpyGu178Erj7Da+Hncvn4YXnnoELzz8LZ599Gp549BF4/vkXYGcCsAsj+OyXvgLv/8gfw/qpW+CVr7kHHn38cXj2uedgbW0Ztrd2YGm0BkvjZdjc3ITjx9dhNBrA2bPPAYavXV0Zwyte9hL4zu94J9z/DV8HJ08cg1EBcOLYOozW12Dz/HlYu/kmBrnjFYqFiyzu7qyA2WAJhoARFhCqM7gduuBhhGunU2orjHEpoEiKyK+g5cTn6njc3nE5996P/U3HCW/fD/KV2QLZAtkCJRS4u/toWZagspA1m8wC3BS4q2YymTfQP03gVoO7KnAt19SAW8801zvmxcCtBd8JZkLkFlTFcuvZEuG+enBfBvvN7ytfkS1wmCzQEdyi5L9gcHvh8jlKtDBC5pOaNoPNsy/A6vISFEvLAMMR7Jy7CEUxhB/7yZ+Cf/8rvwrb27uwun4cLm/tOJaTWdvpFEOGzWFlaUT/H19fhVe+/KVw04kTcOrYBtyKDO90CitLS/CqV70CTpw6DlcuX4RnHn8MdreuwvG1NXj2uRfgwYcfgfNXd+Fjn/48PP7cOTh564vg5Jmb4amnn4Lt3W04eWIDdrZ24HzfqW8AACAASURBVNKFq3DbbbfD1atXYXeyC8dOHIONjTWA+QSeevIrsLYyhpe++A745m98M7zj7W+D22+9GTYvXYS1lWW46ebTsDXbgeVjGzDCkGaDZWKDt6cFwHAVRqM1B3gLKOYIbgf0PyV2pCQQU5iPpgRu7ZJZGF9klcNOnPs9OmNxmPpSrku2QLZAtoBDUZPJY0Ex61hbcnStmFu8UgPM1DZT6rBDAJ1pcOu+nxeqHqmyr0dw2wTu69jo3K2zBY6aBTqCW+d5JrADu5MtWEb2cj6l8FrzyTZsb27CyrFjMLt8BQYIcMfL8I9/5mfhx3/ip+D2O+6ERx97HJZXMCTYHIrBEIZIiSLMLWbE3K6ujmF5PILJzhacOn4MTqyvwYtuuYXA7WUM1bWzAy+6/UXw4rteDA8//CDMd3fg+NoqbF2+RHrbJ55+Hj75mYdhCwpYO3UzrJ28CS5fvQrPPv8cLC2N4NjGCuxu78KJ4zfDfD6A5194HooB4vAhDIYFAdzdnauwvbVJbO1dd7wI7vuGN8Gff8s3wj13301xeOfFFLanWzBeWYKVtQ2OpDBcov/nBWY0G8OUFtNDKOYIahGq8n+0DBigLGECeHKhvP/DbG8cJ1wtpru/tqPWQXN9swWyBY6gBQoEtwJk7b/t2iMAMwU+xRlWb9VXglvHrJY1t7ZWbaQRCSb3UDK3ZRuW0/vWyR7avbF8VbbA4bFAd5SEvmNr9zKBUBwVV7cuw/IIkxsMYLazQ6B289w5WDt1Gn7h5/4p/PJ7/x08+NDDsL0zgVtvfRE8+NAXYG39GAyGCG4HFI4L70Xwub6+TMzv1SuXYTwoYDCfUXiwMydPQDGbwXgwgJtuPgN/+sADcNddL4EVlDKsLMMtp0/BI488Ah//5Kfhys6MNLGnb7sTJoMRPPnMM7C5eQWWl0ewNOJQXltXZzAcYcKGIZw8fRK2d7bh0uWLBG6RX8CDZpS3bDahf7/+jV8L/+W73w33vPY1sLIygvVjSzBBOQVgyLAViqE7WF4n8DqbzqAYjAEQ6M6HBKLnMyQMhjAYcASGcCA37hGyY5U+s2BlCYenN+WaZAtkC2QLEOKbTr/iwa2YpD1rK8ytv1NZVUCYZW4FaPKl6eMM6Dz5fowHyT91zG1KWpCSCCh+4tCB2zRorZxcIpvkzpwtcCNaADlHlBXswvb2NiwvjWFA/mIOk60t2N7agvWTp+D97/tt+G//m79BTO35ixfh4qUrdNjq2LHjMEEdrvNEmOABY3ePl4awuroMq0tjKnNUFMSg7lzdpMNixzfW4MTGBmwcPw6vuud18Pjjj8NkaxPOPvsMPPDphzDhGZw6vQrnr2zDsTO3wmj1GJy7vAnnL12k8paXhgCzXYq5O50M4PiJ01TnnckuZU1bXVuB4yeOw5NPPQHj8ZhYYtTbbm1eITnB3a96NXzzN70F3vUd3wZnzmzAmHEqxR7HsGF42GyMbDX6zKUVBrcoroUhzGZ4KG1AoHdQoB5XDuKZ/lPyv1X9K2v+b8SRl9ucLXDYLVDMZo9HsoTFK5xiXqo0tmVHWOZdgySBTvmWoiVooBtOSpfrfVTAra55WXIQNL+ZsV28b+Y7ri8L2EUsAlOUJVwlYIcHs5DhvHLlCqwfO07gDhMwfM93fy8xmefOX4Ct7V04dfoMPPIoZx27cvkSH5oqEDdiYpo5pcBdwa3+pSU4feokjEdDmO7swPlzL/x/7L0HlBzneSV6K1d1de7JCRjkTIAgAJIgRVIMEimRFEUlW/Zasixbe/bseV7Zfu+t12999hyH47Vle7VeWZb32fssWcmyRNmixCCJEimKYhApJoAASIQBMAEz09PTubrS2++rLnTPYBAHEIhhNc6cHvRUV1d9VfX3rfvf717UK2XoigIzZkCQFIxO5ZHN5lAtFmBVSsilk3BdF5WqhUQmB0E3UarbyBfLfL+eID2t5wBug5POVFlHtVJjdJrNZWHZpPt1YJgGxicmOCSHms2GBgd5vTPTM9z8O9A/gLvuvA3XX7sNy4Z60dfbDd+zUS3Pso9vKpmAYgYMLkf3igR2FQa2LrG4AoF2JWgXayvrKWHoJ8mFgIqYG5Qxf2ZuaZ1t0d5EFYgqcOVWQPD944ttdZ239/NB2Pxu/7kAd64sYS6wXZi5XUrgNmCug8fCso4zM7dX7okXbXlUgTNXYKFhKXwtfCZwS1ZfzskY7UJ+GqqqIhZPYs8rr+A//d7v4dFHv4/+/gEUZmY5HSw/U8CKlauw77XXYKgqhzzIssxpYLRmApSyQq9JSCUSbKpFQNRzbBQLM7DqNciSCP9/N6gJKoU1lKEK5DrrsvY2k0nDTKQwW67BkRQUqxYs12OfXdLz+k4DIhxokoS4qqFcLGHl6lW49bbb4HouDh85AtXQ4LoefvL00zh+fJRDISqVGmRZYcaZHBmymSRuuela7NqxFbt2bENnNgV4FmTR50hfXdfgkROOagSWYaIG35dhE7gVVchQg3YxMs+dY9/YRgzMGZZCcNsuRVtcwmN0FUQViCoQVeBSVOAig9uF2MWFGNQWmOMY33a82+4mcFrmNizFFc7cEg9yCpk9t14tt4SFwO+lOCWidUYVeDNUYP6cznxgS9tI1l51ph49x0G9boGkBfFkGtOTk/iNT3wCTzzxI8iKBkmSWWs6Pj6BRDLFbGg6lYRbr0NVFMiKwhP0juuiYTuBmQDAALFh1ZkJTSeTqFZKmC0Qe0reuToavsKBCnAseI0aNEViUOy4PkglO1kowXJ96Gac5QIeuTH4DmKaDE3wESNzW9dBZ1cnurq7cXx0lNnbTVs2w4wnUK3V8dRPnkGNnBXKVZjxJOLxJEZGjiKZjKNSzuOG3Ttx5x23YtuW9ejrziBhBgy2bddhmCZUIwbBSACKAd9X4JBlmKhBggqJBiA/JCDm2X2dcs/dPt7S7zQmUYBEJE14M1wx0TZEFYgq0KrARQC37czs6RnIhYMMgkFxLkczF8Sd2QqLeE9ibS5cc3vOphCnPWtOlRK0lbf563ytb9v/50z7he88nQQh+hKJLt63SgXaWcJwlAiu82C2g6AoMbcO7FoZimFiYnQU3X0DsGo1/Pbv/A6+852HYDVsBl8zMwXousFOBtlsFo7jcCOaW69CU1UGtARIdcMEBAnVeh2OG4RDULMXSRMkQrR+Mx6BbPxEGZKWRKlUhka+tKrIyWYEiC3HxcjoOFQzQSgYmmHCcWz2z6VlK7MzSBsKKpMncNPundi5cwe277gG3T09yBdm8LMXX8L3fvADrFu/EWPjJ/Dodx9jX16SCNctB6tXr8HRYyMQBB+i4GLZYA9uuvFa3Hrz9Vi7ajliOulrbQ58qDVsqEYcsa5eABpotywH0NU4BIf2pwlQaSwifS6PSeEsWnC++UIz8Y01DHQE6P/sINxkzd8q52W0n1EFogpcCRW4SOB2PuhaeIr9dEldLWh6KqibOy0/HzxTQ8lSArfzgfLpbhauhFMr2saoAoupwPwp8BaTGwArGk08ZkzJrktWVEBRUS2X8c///HX8h0/+FuLEfFarUBQVNoNcoNFowNBpet6HJPhQRR/pZCoAtDULNctGtd6A6wkcc1ur11mmQC4KpGUN5lU8BpUEBAvFOpYvH4ZVLaFWKaKnM4e6VcPYxCTUWByuIEHWY+zKQE4JnmNB9GwG1f25FG6//hpsXrcKK1auwOo1q9HV1QXX91gfvO/11/GtB7+Dvftex9Fj45ieKSHb0YOa1cChkTGsXbMKDaeBWpXCKyro68nhlpuuw5133II1q5ZBkoBYzGAG2IGAIskatDiy3X2AoDHTrcsU/hCCW6nprBBahYkneYN2cBvUPwS31Kg2n+BYzHGP3htVIKpAVIHFV+ASgNvTMZnz5QmtjQ/A7cJs5VyfxfA94bIhc3u6lLIzsKonu4EXW8SLydxGjO1ij0b0/qVSgflT4O2MYbCPDG6bSWRMR8oyvvFPX8Ov/drH0dPbx1P8JAVwbJvlCiQvyGYzgcSALb0cmKoEz3VQmC2jRGllggzLdlFvuFBUA+VKFUIIbJm49ViSwIypKENWYpAlBTNT41BEHz3dHZicOoGpQg2Dw4OstyXfWcOMw6pbkAWPmVtdErBqoBt333I9Bns6eLuGhgaRzWUgSjJEVUWlXMGj3/sBPvUXn0bVclCqWKjWHQa4x0fHkUilIchk8eWiUS+jYVWRy5iswX3nO27Ftq2bkcmkoOkag39OKpNV6EboiauwsoOAPbO1fhu45d+JyQ2AK8X0gqKBT8Yd05hLjrkRuF0qV1y0H1EFllIFFgluCYydSzzs6YEtD5ynAbatTPTTgd+Qub3SwW3E2C6liyral8VWoJ21bU6Hn5wKb0kTRL+p+yTvLVHCo9/+Dj7xiX/LzgPU5JVOZzA+PgbTMNCRy2K2kEcum0Z3Vydbaa0aXgZTkzAxPoZX9+7HoZHjmJ4pYvxEHvmZEssJVI3CEgQIhGhpG/yAtaWgBVmU2fjAthrIphOsdZ3JT7KdlydJqDseYqkcA1NqZCMhb8o0kE3GkYkb2LhqObatXYbOdBzJZAIrhpczuCVXBPKsrdUtHB0dx//1H/8fjBwbhwcZh47NoLMrh2Qqg+PjE1BUFSJ57Jo6RMHD5IlRZqVv2H017rrzDmy/eisy6RQ6Ozug6zoaDRu2bcOImdDIUYJu8gncsu9t4IdLMb78TFpckf7f7A04BdySLEGNmNvFnu7R+6MKRBW46BW4SOB2IVnCmRjN5mg5R9a1sJThVM1tO9BdCuB2oYaMMzSPtcuLIwnuRb8gohW+GSoQgtt2YEsUY8jeBheBSE+2C9/x8OLLL+NXP/YxVCpVBoWzxRLi8TiD2iOH3oDr+OjvzeL+++7Fpg3rMTTQh0a9gg3rVqJaKbM12Kt7D+D5F/fghRf3YGqmCDORRqFUZvaSmEsCtjQlT/IEWRahiDIa1QYnl6USBo4dPYyxiSJyWQWZzi5MFysQNANVy+WmNpd0vpKAdDyGwZ4u7L5mK4b7OpAwVJYPrFgxjO7uTmaGqUmNgOje/a/jT/70z7HntTfgeCIankS7jGKpis6eHtQtC9UaBUMoSKUTaDTqyOcnEY/rGBrsw+233oIbrt+FTRvXw3dsOA2LG+NImlGt15DozAXglpLNBBUQVcBvA7fskUsAmBp/Q2+bdllCBG7fDFdMtA1RBaIKzK3ARQC3p+uWPd0UexOcMulyuoayFmo7s1vAlQ5u6UtjvpXOGYBtQHPPO4LRKR1VYKlVoCVJaOk722UJTSGTR7BLwsiBN/CBD36ILb6qtRo3kcVME4WZGciSAEUEVq0cxrarNmHb5o1ImDHkMimOwE0nDZY2lKsNnJgq4OW9B/DEk8/g9UPHIKk6JianmbkNtog+kBrMBCiKDFWSYUoq0vE4Ro8fQblUw+BQjsnQfKkCM53DTLkOX1IYKFOohFUuQhMFrFs5jLtuvwXpuAGFMh08F/19PexXm0jE0dnZye4O+UIR7777PpY3iLIBx1dgmCm89vrrGBpcBsuqwfEcthCjlDUjZnAIRb1eRblUQG93B268biduv/VmbF6/Bj25DExdDfyA61WYuRR8iVLddAikvxUp9IGijEluEDaLkTwhkCYExyN4JslYxNwutWsv2p+oAkujApcY3C4A1E56XwXG6afitbkShrnxs/OpyqUGbs8CbCNwuzSuumgv5lYgdJU6+Wo7uG1nbNuYXNK++gJG3hjBv/vEv8PBQ4cxNj7BPrDkEEBji2M3IPgedFXC2lUrcOc7bsNQfw83oFVLRcRNDevXreB7bM+XULNc7Nl3CA8+/D385NmfoVKzYcQT7BVLAQ8EbmlZWRGZKaWoX8MXkTZNuHYNXd05rFu3BsfGRvHkM8+hZNmQjSRsX2BwS8ytXatAcG0s6+3B7bfcxIBWU2XWAycTcWTSCfbJ7evrY/uyl1/Zg1/6N7/BzW26mcaJ6Vn09A3hxOQMPN+DJHowYrS/ImpWHZAExOIxiJIIu1FHrVxAytSxY+tG3HPn7bh++zZkEzGoBNANBXXJ40Y8VTWgKCYEKQZIegvcsntCk4RoMrct3W0AbufOrkUnd1SBqAJRBS5/BQRvUSEOdO9+JuZ2Ia3t/NdaMQZBOU4Hbheag6f30pfffM3twhKHOeW+KA1l4bYupJkNP22Bv80B+PPrdw5ag5C9PYdFL/8pFm1BVIHzrUBLlhBc36TKDyQBdK2TPIBf80X8+kf+Lb7xtQegNpum6vU6MpkMByEQUCTfWV2TWV9777vvRExTUCkWMDuTR29PB3q60ujozCGd7ULdBp594RV8/ZvfxkuvHoCix1CpNYItoM8UfNbbqgRudQWGJGEgm8W2jRuYcT167DAmpybR3deLasPBk8/+FDVXxFShxDZeohjYiVHaWVzXcPVVmzl8IZWMszWZSmywKrNkoKOjE67n4zd/85MoVy1OFCPJQLlmw3Z8aLoZ6H9hw3EbEEQJoiIzCCe3BfLtjRkaknEDpZkp+I0qVi8fwJ233cygevlAH1w4cGQfgipD0wyoqglZNZtpZiQ3IC2u0pxdImmG2GSwAyabhh+J890WkqUtdMzbp53CNUSD2PleHdHyUQWiCpy9AoLnjy5kEtviULhp43QPisddKKEmpGTDv7e/vx28hhqu+WhtvixhIZB89p1rLXGpBlBaLw34ZwK387dz7rLBzUFkpXM+RzNa9s1UgcXdaYWeteE0TgsoBQDXseuQZBpHSD3QwOjYUfT392Nyagyf+q9/iQe++hDqFQeWbQUMLDyOr6XfVEVCqVhCd2cK1+7cgS2b1sNQSE/qoVYuYez4CFYM92F4xXJ09QwAso69B0bwzW8/ip+++CpkzcTE5BR7zx47OoKEaSCXTsBuVGEaKrKmjqvXrsJVG9Zh69arWKrw4isv4/kXX2Rwm8p14vmX9+K11w/B8WUkMh0oliooV+pIJlNIxDTcsGszdl5zFVt/pdNp5HI5BqilUgVf+vJXsHfvPkiKCso/a9guPJ8kERo/Ow5F9dYYEFPoBA3V1IhG6WrUlEba4EwqicmJMaQTJurVEoPd9957N26+6W1YvnwQiaQOz7d5HNc1Ym9VyLIKQYsBig403ECHS3IFUYXjS/AEKUhy4x8PIlwI88J3Ah1D+3navGFp+uTyxtIBCzW9b6ZTOtqWqAJRBa74CgiuP7ZIcDsfeM5lTc/cENZu97Mw2zrXCmwhkHqpgOu5HFsCtk1PyHNZ/JRlaO+aDRsX9P7oTVEFLncFLhDcNom7UMPZAre0P3RNt9jb2cI0kkkTvuewM8DY6BE88MDX8Ref+u+oFQVYNR+uZ/NUPN1re7ScCChKAO7IwWDViuXYfe21iBs6KKLXtiye0o+bMtKZNPqHhqEYKTz7wqv46jf+FYeOTqKnr5ebrcbGRrF1yyZMjB6DoQqIGyoSpo4ta1bg+qs2YPXyQSxbvhyKpuHE5BT70z7/0svYf/AwYqksCuU6g+WZYg1DK1bD9SVMnMjDjCmozBzF9ddux6rVaxBPJFEul3Hs+BiOjBzFK68c4CYxsgajcYbS0+hGmqQXBEYJ3MZiGqemqarGwHR2tsgsMDXTEdhuWBYMTUM2k8LkiXHM5Ivo7Exg184deO9992DLptUwYyrMWIzBMLHBJIcgb1yYScAmJwoNkAwOgCDHhgDgBuCWIofngtvm98Ep0YshuG1JS4JGtSgE4nJfwdHnRxVYihUQXH98EeCWbr4XArftzO180NoORkNwG5b2VAZ0bkNZBG6X4kkY7dOVXIELBLfNXW4xt+H8R7i+ENwSJelgdraAVDrN7OOjjz6Cj//6xyB4CtyGCtcGN1TJisSglnxfBZF8aIG4aWDs+BT6epK46Ybd6MxmkZ+aRL1WhUYRuKrADVnJdCckzcTe/Yfxs1deY/0txfhWqhUIvs9NXyuWD2DPSy9geKgf27dtxvqVyxjc9nV1IJVJQ5QkyJqG2XIZTz3zLB57/ElMFig9Lc4Ad+++NzA2OYNkOsdes8XZPGKqi2q5AEEUMTtLkbkApfkSE5vKJBnUkuSAiE5OTBMoUCK4IfapiUwQ2O2B/Hzp9dnZWQa6phnj0Ahd1djHF77LKWupVBLF2Rm2L9u162rcddfbcd11O7B69SpUyiWUy+QyYULTdE5zy3T2BBpcmcAteeVKcH1iimnGyYcsUjxE4HkbZImHPyKpONoeZwK3l5OguJKvvWjbowpEFThdBQTXnzgjuD3/0s29c58LfucPYm1fYAvqtojZbAfPlwLcLmZgJe1ZxNye/zkSvWPpVGBx4JYdCJiPbJ/FCTS29HqpWEQimQQ8F5VKBS88/wI+8pGPwHEd2JYHpyHBd6nhy2PvWQa3rMt1+Yd0rMT4ZlMJDC8bQl93N/veEjAk2yzbqSOWiEPT4zjwxhH86KnnUK410NnVC6UJDEXS2ZLtq1NHX1cWgm/j47/6ESQNGRtXLmOpgiTLsF0HqmFApSjgqSm8fugIHvreDzE+NcNT+vnZCl7esw/Vms3A2SIrrpiEmfwUR/ySpCAWMxnMkvMD70xT9kX6W/phlRi9TjDSF1CdLQX743tsHWboBhKJBCyLLMHySKdSLMOgWpCWl0BwIZ/nOOJsNo6hZd24+ZYbcMcdt2PlimGYMR2KIvH2uK4HRdUhyhpLNhjkCjJ8n2asiE0Ge+sGLHs4DrKtQktqReqDk9zF3GMcMLen69lYOldItCdRBaIK/PwrcJHA7XyAGA5wxOyGetKFZAfzmdv2AgSg9lRZw2LA6PwCL7RN53MQQnB7odsUyRLOp9rRskuvAhQ4wA2hDJJaP0KzkYyYRNd2kcrkcOC1/Xj/+z6AqclpOI4H23YhiVrAbnJqGGGlQJ/r+Q5c14amKNA1Fb5rw7Mb6MhkMNDfz84ExBonUkm8cfAQjh4b5QAHAm8EbG3bwcHDh7B6xQp2FnCsMmK6hN7ODH7llz7E0/HX7dyGpKHw313fR71hg4QDkqrxjydKOHx0DE8+/Ry++/3H4fgCurr7sf/1Q9j72gGWDsALtpE8ZwnIEkAlK7NEKsVMMI2BJEcg1pabxZogl84Eauby6g46MznMFgugZrqujk4OaahVK+jp6UaxWITdsDjYgRho0uJms1nW9pYrsyjXZli+sWvXTnzog+/H1q2b4Dg2W6jlOjtRr9YgyQpkhazCtGaDmXyy0SzomgjBbNh/QXcYp+sjILQbkhpBxtncWPald45HexRVIKrAz78CZwW3p3bCzt3IU2nfliSBwekc2cJ8MNl+J38qsG0llJ0qV7g4pZovqTjftUbg9nwrFi3/Vq7AqaOFR/PvxPwJ5Eng8nMAbOk5YATLxRIKhRI+8isfw4svvAwzlkS1asGyyCVAhigG4JZwkiRLLE/gZjSnwV1WiizCqtXg2g3ENA2yKEKWRNa4npjOw/F96AZpTmUUZooMbDtyOeQyGdQqJcR0Gem4Ds+uMLBdv2YFhgZ6kEmaMGIKvEadZQSCTHpUH5bjQCBLMiMOLRbHsfETeOLJp/HUT55FfqYIxxMwcWIKx4+PoVwqIZftYLKTpAAUykABFEYsxr+TrVnDcVhHS5/B4Ja0twKgiip0X4ahaiiXiqyxTcYTyOen0dPdhXvufjdeeukllhrUanXUajWMjIywfIHA7dHjI1i+cgilcgGxmI5rtm/DbbfejG1bt6CrKwdNVTi2mFhc0vNKMqWhKRzhy6EPUhC9Sy1lc5jb8P9tutu5EtzgmAeHLGqmfSuPCNG+RxW4VBUQXP/EGWUJZwe37W+fC2x56uwU5pZfbe7PQg1l4d+DZeY2lF3sMkTg9mJXNFpfVIGgAgsNK+162uDqDsGtwODWAQRyOggBro9yqYx4IoNbb74VLzz/CpKJLPLTJaRTuYDlJDcFiWyqiK31OMhAURWezbfJ51YAN1T5rsOg1lBVFGdnUSmVEYvHYftNcCYIUBVK5/JRKZWgSCK6O3KwqmWsXbUMrlXB+997NzauW4X+3g4M9PWwty3JXwlE056R3tYXRViux0BX0WLsLKCYCQaDP/rhE/ja1x5AtWax9dYbbxzC5FQBExNTcByXdcMEZkkOUa1VWepAv1t2o6m3DcQaBG6JNNAlFTFBQb1U4RqQ9RdJEFLJBK67bhc7InzqU5+CoigMaLPZHEbHxvHGGweRyXYgmU7i2PhxqLoCh9wm4GLLlk3caEapZtlsim8waN2yFEgVqLmNgC554wZSBWLOA8eXlkSrDeySZHrBia3gXFjISCy6gqIKRBWIKrDYClwEcDtvE+ZZwpxdc9vuUXtq81kLXJ9OQrAYyXB7A8SFlTIY0CNZwoVVL3rX0q1Aa+p5Ltide716nDIWMrcOhCa4ZRaX0nUbNj75H34b333kBzh2dBzpVBc8R8BkfgbLBodRqhRYtknT7g3bZlmCqioMqBoNi3/SqSTsep2bqFIJkgL4qFWrrCctN1wY8SQ3U9HfuzqyMHWNo2oNRUIqrsOqFPGB996DW266DssGe9hOi2GmLgONGgN5cuElhrXh+RDIYzaRhBSLE5UM3/YgEMupmTh+8BA+//l/xJ49ezE8vArHRqfw7LMvMGCcmp7ixrJEMoWRoyMYGBxEsVQ+CW5JpkBpaQRuCWgasoqEpGJ2ahrJhMnbVK0Ucf11u3DHHbdBkWXW3/7sZz/Dj596GmvWrEV3Tz8e+8HjOHjoCLRYDGoshobTgOc2YNsWbLuG3p5O3P3ud+Keu+/CsqEBhq3kzyuJIjsqqIoCQdECqzA1BkCZI00IwW7I5s6/pQnPh4C5PRt9snSvkGjPogpEFbh0FRA8f3IR6HAhwDn3tTNrZhdibudLEBaSJLQzv6djic6laG2ND+ey+CnL0NfyYtjfSHN7QWWP3nQFVKC9WTS8RtuHmlYjGk3NWjIqPgAAIABJREFUxxMm4NsolvJIJhP8O9Gv/+X3fx/f+Pq/YP++Y9zt39ezDIcPHYOhxzl8YWJqDIpG4Qdqk72loIXAp4qeKdaWmscI0NKVKpPbwP9eL/3u+gIEPcbes7RM0jRhkj7XaUCXgERMhduo4Z533YE73n4Thga6kU2bkA0VgUWDDbZRIG9d34dDLCUBQEWDasQAldhNJZjCp92lBUQJ0xMn8MjDj+Db33kUnV0DyOdLeGXPqxgfn4AZJy2wgHKlErgvKArK1WoQ8qDpzJySplaQRJjkiiAKOHHsODo7MmxP9u53vQPX7roGK1YMY9WqlYBhYN8LP8PxsQl89Z++jsGhYeRnZvG1r38T8VQGlguouoHCzDSHUySTMZYudHYk8NFf+TB2XLMN69euRjYdNKapstJ0X/ChprPwBAWiFm8yt3STIUAUyFVBhO14UGRidoPxOqQx6EaEonxJekvH40KpgSvgIog2MapAVIHLVAHB86cWAW5pq88EPue7HbQvT++br7k9O1g+lSWdzxCdTyVDcHvhw2sEbs+n3tGyb50KtIPbhYBuUIl6vcYMI7GGuqEzBCK7Lz2m4e/+5/+LP/rDP4ZVt6EoOqplC6lkDpVSHY7tIV/KI5dNA2IYCOuzRjSQKAS/axTFS+ling9REAMwxYEHlH1G+V4SRFmGSMu4DnRZRMo0EFMEiJ6N63ZejbfftBvXXL0FmZQJRSewSkCV9LwuIIlkGRBE9FKClyix3lbW9GDqnmXD5NhAI4UQsJ0ARg8dxGt7D+DLX/kG6pYD3TBw4sQkfvbiS+yWkEylMXHiBO8HgVpidqmpzLJtlnIQwyuT2rVRgyEK6Ovtwk1v241NG1Yz80qxvp2dHczwanoMJ6byePKpZ/DqngMwzCS+8MWvcLxwsWqjq6ePvXJr9TKnuhH7WyoX0dWRxM7t2/CuO+/A9dfuQjIeY+sxXaW0NQFkAgbdhMjhD0FjHzkpkHe3QMEPbXKF0A+DQW4Ibulmg7nb6BFVIKpAVIGLWwHB86cXCW7DDTpVUhBA2YWm/tuHs9BKpn3H5rOhZwK9C73/XIsUgdtzrVS0XFSB86tA+43rfKAbrslnOyxNDwCfbdWgaASKBHzpC/+AT/3Zn2Nycoq1tfBElIoVaKoO1/FgmgnW09asCoNbkRvJVGY7CfiF4JYALo9DRJo2wS1RiPQ6gUVRD9hQSfAgkC4XLlIxDZ2ZJNJxA+97z7tx9dZNWL5sAGxeIAb7RRpeArWCLAGy3PoRyUmA/k8gWGL2mYCtRzpc2gYCvNyH4MGvN/DUUz/FQw89gtf27Ud3dw9sx8WPfvRjdm/o7etDzbI4tIHSySrkXCApHLBAW2FVS0hpIjpSJro6s/jFD70PskiWXzLWrV3N4JYkDMmuHjg1G0ePT+D/+/xXYLsCHvneDzBybBzlmotMRycaVh3lchHpTILjgGvVIsqlArPBa1etwN3vuhO33/p29HZ18r4TyJWImTY0iKoGVTOCJDOQNRthetLn0v+DkIbQ8C088iTjoHpIghSB2/O7sKKlowpEFTiHClwkcLswsG25HQQwN3i0P4dfgAtt6enWGa5jIeb3HPZ4ziKLBbdBP3ekuT3fukfLL+0KtMAs8aOttLG5syzB1eOzhy3rSEnH6Xp45pln8Ynf+ARGjoywg0DDakCWFBi6zvIDSvGi5C2yrDLjMQiiwOwrTdWTm0C9YbFHKzd5UXc/yQ8EEkgJkCkQwQ0cBwjcdvb1cECEQLKEmAbRc6DAxbpVw9hx9WZct+NqrBgeQq4jw16xIrtzCTytThZZtHciaVAJoBNwJWBLImAxaLCiT6WQiIA5DrCx5zj8O3ejCTIOH3gDDzzwTWZtY7E4ZgpF7Nn7GkfwEqiVT8bteszqarrBjbqeU0cuoSMZU7BuzUrcctP1KBenoWsirtqyEd3dXeyKUCrXIGsxVOse/vpz/wtPPf08xk/kcWx0EvF0B+qWzbZpDutuG2yjq2sS24ER6C/OlLFl00q87773YOc1V2OgtxcZ8s8VAUf2Oa2M2GGdGucEOobEmpODhQKBAC4B/JMx5cG4HjIq5JYQqW6X9mgQ7V1UgctRgYsAbs8MQs8tfrd9188kc2gHtuEQuRjmttnVu3A779mPB8enL2ZSLdLcnr3I0RJXXgVCEEsAM7w+22NXw9tc7v3nEAPS0Oq6iRPjk7jrzndjYmISAiQ4tgNNUzlRrFic5RCDrs4UFFVi0CuSHICuQgKTooCG7XBjF7G4hmGwBRbpFIi1JZaQmqJok9idwHXQ3deDYqnAMgNTU6CKPnLJOHbv2o6bb7gOy4f60NXVAcPUQYETokKANPhMSTOYVZYp6EDXALXpA8utXYEen7W4jsOfq7F1Fn14g6jjgO1tNJjhLRdm8e1vP4QHvvmvcFxA12N4/Y1DOHzkGFRFhxlPQlEN1OoWyuVqoLmlz7SrSJoq3vfee7B8qBeeU4UoOKzBNQwNa9euY9kDgViIOv7gj/8cDz3yGBxPwmypCl+UuWlNM4JUM7INq9er0HQFqiLBUBVYtTJimoruziyu2rQJ991zN67buRMQPXiyA5uij0UZmm7ycRTJRYFYXIrt5fGx3U0hJASCsTzyub3yru5oi6MKXAkVuEjgdj4gbf1/bnzufJZzIeb2XBjbsLTzNbvnW/IQ3F641+KF4uLw6530aRfO/J7v/kbLRxX4eVSgdV16NEfNIQ2nShMIAjasMttiOQ0HdsPHe9/zfhw6eJR9bZPxFA4fPYKEYULXZZhxHZVyAYpKTKzHTgB9vf2w6g1maxuOjVKlikotCESgtK9yucLgluNgGNxKzOT6nhdYb+kUwStB8kmW0EB3No3tV23CDddegzUrl2FwoBexRIy1tRxXoCpwSdLgkRbWIJISIvm/kraXJQeU3CU2XXqDmSHHdyB4HlSy0uLytwN9D7XpKWaoyUP2B489ji996as4PjqBrq4+TE3P4PjxcUxNF3ian2vlBpIKhcB8rYi4oeKXP/wBdOaSyGVM+F4dvhfYoJlmHGvXb4IeS6FUc/Cbv/WfcOjIGGaKVQbRZDNGLhMs65BJ0iFANzS2/6pVy9BUGTL353mw6zUG1Nfv2oX33nsvrrlmCzJdJkRib31ycSDcr3Lam0JNZixToD0meUZznCPWu02qFnw/LIYg+Hmcz9FnRBWIKnClVeDnBG4X0sy2M6/zmdvTaWznD4IRuL3STrhoe5dgBegynHNptoNb8q1tT6VqgVzyVaUfAlFGLI0P/8Iv45mnXkClbCGb7sTUZB6JeAKl0iy7KHR3ZwChgYGBbgyvGMS2rVuxfGgFZvKzmJktYKYwi6PHj2Pvvv04PDKCYslCNpNszoGLDG4VCn0gzSs1lXFohIO4qSOmKUibBrasX42bdl+LTetWIxnXkenIArLIOlNKH5N1HbZHzgg+M5UkQSBwy8CWbL8EiUMNSHNK7G0ghiBY7HJKmuAHoDTYgMDTF5IAuzDLTVkwE3jhyZ/gm//ybUxPzzJbu//AIW4+K5aqMGJx1htzcpndYDcH01CwdcsGbN64GoP9nYBvQfAdZl9Jp7tp81bUbQE/fvoFfPZvPw8XCmbL5M0rIJVJMoNdrVdRqVb5OMoUWex7HOFLTWSu04AqiUjGDDiWBbfRwPatW3HXXbdix6716BvoQibTAdshOzaqSxyqasLzJchUoyZzy1rjMG3jJMCN4neX4IgQ7VJUgcteAcHz84tsKDuzjKB1Z77Q3fn8Lup2UDt/+dPd3bf75J5vPReruV3Yqv7ct4K++IIpu+gRVWDpVKAlRQiZ25NKyzYGN2RuyQ3gt37zt/HNBx6E65BprYzpqVn09PRi9PgxpFMJ2I0KOjtSGBrqwd1334GhwR6YMQOrV65GsVhCpVpHrUFNU+P4ybM/xVNPP4dDh0dYn0r2VCRnIFmCIpKWlNhbuupcxAwZvkteuAlsWr8GN16/E9ds24L+3k5omnzS6ou0qB5JC2LxICSYmtNiCfgOSSKUoIFMCBhbAryB3laC5TegCSrDXccjOYLLYRJcD7fBqWei2mxAs234jgfBiOPQ3v144JvfwlNPPQNZ1lGpWDg6MorJqRkeLwwjBlmWUSoVedtFwcV9996FZYNd8N06RMFD3DQ4hU2SNUwXyvjrv/k7HDw8gYYjQjMSvB/Fcp6t1MhVgYIeaEQuV8ociEFhEKXiLGKGzttMz7qqopCfhtOwGUi//313YufOrdiy5SpuDCSts64brBMmZlg1U01wG7K34XN7qtlCZ/5CX0sRw7t0xohoT6IKXNoKCL4/e0ZwG5jsnO7R/rfQ9ouWbZ9qCmmd0w1M8z/hTAPYQsztYgt0OYHlxQC30YC/2DPgLf/+8DI+p1Np7ngQtG21HiebxMJmMd/lIAWadg+dTn0viJMlp4R4Mo7P/dVf4S//23/naFpFpdhZmzWnlXKFSFPIgo9UXMNQfw/uu+dOpBIGYqqEuKli/fqVcFyXG6ZmijUUaw5GxqbwX/7gv2K2RAliOmtUCQjqigrPtpFMxFlLWinkofoNDmrYsGEd3nbTbuzYuQ09vV0sgZDIz5Z9w0iGQJG31EgmQVaDGFpK5yIda8BMEqglCBuMg6EWf+4ISXVqV+mT/VidtasB2m0yuoyePQbln/ub/4kf/vBHyE8XoUgag9upyRm4rg/NMGF5HqxGgxnw3u4cNm9eiw3rViKZiMFpWOjo6MRzzz2PJ574CUaOjgGCCkUxueHLchpwBQuuH9iLcdMbyTYEkn0E46Ku6yiWSlA1Fal0mhldjgKm7XNsZGM6brvlRtx11x382alUDK5bh+87MGIG7IYDM5EBdAK5KnWgwfcowtcIXCOYQedgON59ln6I7dVr//6g+sw9Sc/plH3LX+BRAaIKvPUqIPh+8SKB26A9IHi0D0ILgdtwSDozdL70h+N0colL/8lhnRanuT11sP95bXn0OUukAvOv/jOihXDh1psCcNv6fwvcBsljBIYILNG0vkdT+57Djgf5fB7Zjg585xvfwCc/+VuwGjYMM4Ejx0YhySoajQZisRhSiRhmpyexengQt5KP67rVsKpFaBIQj8noH+hAZ3cncl39KJQbmJip4IVX9uNv/+4fkZ+toVIl7anE4QMU1ODZDcQNHaahQbDrkO0qVi4fwK7rduLa63dh5ephmMkYJEVguYBAkgRiXX1uW4NAsgZZZqeEoGnKgNcEt2HXf8v+8EwzO7SUB8+nprh2DW4ApgntEeAjt4HvP/xd/P3f/wMSZhp9vYN44vEfY9++16GZcUAzUKnXYNWqLEVQFYE1xPGYxkzr6PExVCs17lujGF6SDPgEbC2Hwa0aIzUt8c2MLJndJtlGCG5J20vBErT3ru9hcnoa6WyajyGZeLnlKkS3gR07t+L++9+FXTu2YGioG1pchVuvsiuFyiEPKqwGRSOnIOppwFNQLlYRTycCYNv82uBfyZaNXwjPrXCci8DtEhl1ot2IKnDJK3AZwO3cb8/LC28jcHvJz7DoA97cFThncHsqsKUdI2AUPuYDW3qdpvNlSeSkMEmWYdUqPAUuqxq+8U//hP/8n34Piqzg4OERxBMplhaQTnRwcAhHDh9GJpVEIV/ENVetwgfeey8MRUCjWoTgOezpunrdMnT3dCPb2Qdf1FG1gQcf/gG+9sCD2Lv/ECAoiOkmx8dSUIOmUFOXD0nwEddkLO/twPZtm/C2m27Aug1rGWxBIW1oswlObO4VaUVZMypCYC/dwMaLmFsCt3PtrFrhNacf3wJ+F2jqbsMbgZOArkkKCCpK+RmMjo7j8//wRbzy0h50dvbg2NFRjE9OoWg1YNkOA2JR8NGoV1AulgmXIxZTOSpXbjai0TYTK07WYJQexg4TEt18kGVv4FzA/1gXS+wtHT+bmeF0NoNKrYJ0JoOp/BRM0+S4YslzkUnGUa+V0N/fiV/44Htw69tv4KQzQ1d5OfpcQdTg+2QNFoMkx/jGgEC2QA4Tc2RZbTdEbWdWizSZezlFzO2be3iJti6qwOWqwCLB7fyB5mya2VPvvC8vuG3SBZer+k1d3oV3C0fM7WU7dEvpg0+dO5+3dwsDW2LWAnA7fxq57Yz2PbbwSqZSzZAGAjPAa3texYd/4cOYmpiCZTWgUDgDuWNpGutni8UiViwf5lhYTRGxZsUy3HrTDexBa+oyqqUCXKcOM6lh1drVWDa8BrF4FqMTeXzmc3+PV/a+gYnJGXi+yOCZvGUTpoF0wkS1XARJIwZ6OnDLDTux/eotuHr7NqRzlHbGGb0A6WAZvbsc1kByBPKYZRNYBrkkRSD9aJDMderjbLArBLchwPX4BiBkLMm1gB6lQhGJdAfceh1jYyfwj1/4Mp584scYHFyGsYlJvLxvH7PeHkkzRJFBvOdQ5HDA/tbrdQaqbEvmeqjTsgCMmMl63FK5wsw6WZWRAoO7EJqHmzaB7MEI4NYbdVSqFZiJOC9ELDDLF/xmQ6BOYNVCgmzJ7r8XH/zA/awF7uzsRKVCjWoSkskMoJAzhgtJVCAY1GzWrr0N5WyBRjqQepy5jmer8lK6TKN9iSoQVeDcK3AJwG074GpqyBZMKQs2MhhHz6iMOPe9Oe8lLzc4pC+4xXQLX+7tP++CR2+44iowH9i2X6s8YT/v+g2mkueCDg+2ZUEURdbZqqqCO++8E68fOMhT7W8cOIyuni5OChsdPwHdiLFHLQE2mrrvzKXZzWD7lk3o6UjDUCSMjR5FzFQRi+tIZTPIdvSgr385Jqdn8dnP/T3GpwqYpUQzzQiib30XybgJXZVQLs6gK5fB9dftwO7rr8batauwbPkQIEvsDCCpCkA/jLAI8VHELrG0BG7DBlCaxidwGzSPXcijVSMCouTFQDrbgEkl4Bg8JJRnC4insgz23JrFfrif/cxnEYsnMD1bZKZ7ZnoGxVkC7YCu6mx55tgusrkcM6+kk3V9F5Zjo27VWUNM2y5LFAhBCW0EVD2+CaCVyAx4Bb4xWbNmFU5MTiCby2JqehJr1q7Bvn372FOY/HZJj0uNZ6T7zabjbB923bU78Gsf/SjWrlnF+8MxwIbODX7sKuG6sD1ANUz4gszbEKSZNW8afNLjUiGaZQhUE22PZvLcHAnchRyF6D1RBaIKLMUKXEJw2/71dvrp/8sFa1sH83ICxMAqKGJul+KltRT26XTAtvV6AG7bHUvagW0wtT47M41UJssNTrKq4P73vAevvvoqqpU6quUGBgeWY+ToMW7YIr9Uki/09/dj7549SKUSMDhcAdi2eSM2r18D165jenICg0P9jIckRWE7rng8g4OHjuJfH3wYdcvldfm+z7IIVSbdLbGaFjRVxPXX7cK77roDK1cNorevE2YuFwBZAncUqSsS0HUCbS2xtPRDiWJzmEbmOZvM6DzQ3xSStkDqqedDMCqGBAAB3LCOtK7g98LMDNLZDlSKs9A1HZIWQ3F6Gs89+xy++MUv4fj4BKrVGkqzFY4nbtQpDa25Xb7Inr/kY0uJahREocc0+KKPhtNgNwPfUSAKCssYWBftNCD4PlRZhCKJSMRjsOpVToIbHl6G7Tu248iRI3jttddQKJXgCCKOHDuGZDyBdCqJ8bHjcG0fw8t60dmRw8d/9SPYtfMaLF89DLtWQblaQjxuQolp7G0sKDq7TYjkOCFQAx8x+zLghb64bXU7CXBb9Vnc+LkUrtFoH6IKRBVYqAKLB7dtKQatgby9sSxsKGsO5O2pB83u2Mt7aCJwe3nrH336m7MCZ2Zsg22mNiObn083PVwpFWEmEjjw2l6sXrce//H//B18/vOfZ/eChuVC1xKYLVSgqhoDsf6BQdTqdYwcHcGGdetRKMygUasiGTewrL8XG9au5mawZMJEMhnH60cOonegn5vQRkcn8NB3HsXBIxPIpOLo7xvAxMQEJ23FKJhA8E5G077jjluxZetGdPZkEKcGspgZMLWE+JrSAwLHoqQEzKwYhDMQyA28a0+dcQnS2Gg1LbDfGhMXuo1vd5jhd7YCHojJ9ck5QEJ+6gSyHV287tJMHolMDp5Vx8jICD7z15/FgQNv4NjIKHxXgNMQMFsow6o7HDKRyebYw5ZkBY5vsx2ZZdfR8CzWvKpyEhKDW5+lGuSAQO4UMY3cJWT2CZ6anMDQ0AAy6RTufNc78fDDD2N8fByztRpGJvJIpLOo1y3Ylo1MOg1JEFEpFlkDTDHAd73zNtx+283o6EzD9SxouoR4XAc0DXaD6q1Clgjk6oBAPyo3nIHY23lKt6CKzWAQvjWIrBTfnONHtFVRBS5vBS4BuA3BYvjc1grb7Mg9OWLRgBp8HVymKlxOYBuA/cUxD5d7+y/TYYs+9hJX4GyMbfjxBG7JhurMXtO2VYei6fjPv/u7+OpXv4patQrLIpBjwqoDmhqDRSlZkswaUXKlSqfTKMzkYRg6A6WObIoTsnq6cli9cgU2blgfNDalEihVKth/4A2MjY3j+NExDPQPcjTvzMwMsgS2RMDQFWiaiOXLB3Dvve/CjTdez0qDdEcCEjWQ8VQ52VwF0/W0vZB0tseiQAbS3BK4pR8KgyBQFTSRteK/g9GMGqKacga6wlle0Pr/3ANHzDI1brWDXFqWNLMOg2TW0qoaquVZlhYkU0m2CSMXAmKsC1PT+NKXvoLvPPgwyiUKWBAwNjrJQRikcS1QZLEo8D6KCueMwSaHBhlQVQOz+RqDW9ozeDbg2iB7X1NXEdNlDm/4rU/+H9i8aQN6e3uw/8BrmJw8gS9+6Us4dHwcJUdCvlhj0llTdLb+4shkOYjvrVaKGF7Whztuvxn33XcXNm5aDUGwYVllTkULmFsVkmRAlMgejKzViL1V2e/4VHAb3gAQwA1lXRcmC7nEF1G0+qgCUQUuYwXOCm7Pvm2nkx/Me/0kY9v2+jkwt8EXxekfZ5r2O5dtb9mXnX3pi7/EYsHpYt9/8fcoWuOVXoGzMbYE4cJlCAySh6zITUfUlCRJCoM50tgyQIQAu1bDgw8+iN///d/HbKHA4I/8UydP5KFqCQY37BHr+3AJTBJj2dR8sssCr4VyvzzIosAyBQK9qqYhX5qFZsQwenwUvidgePkwijMF5KensWL5cuoFgyILmC1OY8WKIXzsY/8G1123E6omI5YwIOkiT9mT9RVbfZH2k2UIxNRSsEHoYxsA20BfG0gRgqsvBK4tABswuO11XAjchjNac2VJp66vbf0cZUyrblu/IGBq7AQe/+GTeOAbD2L/aweRiGfRsDzse+11xJNJOK4DURbggOy/alB0kl14KJeqEAUdiqRCkYBqaRYJU4NTrzCAvufdt+Gud9yOgf4eDC8fYn/gulWDpmssS/jjP/s03hgvYmR0mlljAuoMcG0XtXIF6WQSmZSJ6elxmDEZt912A9uFXX31RsRiCmzHhqLF2O7M9yW4LmmAYxDURCBPIHBLu8oNfKGpAt1QsTEZV19knW4Ebq/0USfa/qgCF7sCFwnczge48zW2oVjq1MnLdpXCQjt36cHt5QaIp5vQPZdDfbm3/Vy2MVrmyqnAuTC2IbgNGDSffVrDc9hjppM6iBzqsK9biCfTePGnP8VHP/pRHD92jBuLBvsH8LMXX8fq1YOYnqmwXRe9h651CgegH3rQeikAggAqNTvRDzVeEZSRJLLkEqHGYpgtlZBKJOG7PvKT0+jv60V3RwcOHzrIjWMQXKxeM4x3vfsduPFtu5HNpaDpMpRUnNPJSKJK4Jb8cAlkEbAlkOv7cqAFJea2CWqD59asFDOebWCfsSdtZ1sS26nMbeuGnQB0CJSbyJWf2m3VTrLDDG6bPrgcLkExazJgO5iemsEzTz+PB//lYbz80l44NiDLGkZGjnKsrqIr0E0NtUYVlmNBN1TIsoLCDAVlSPA9G55d50CLpKlixfIBvPP2tyOdjGHF8BBWrhhGR0eWj42YSACWhe9+7wn87h98Gpuvvo6ZYwqW0PU4++qSX25HNgurVkY8Tk4KlJrWwMZNK3HvPXdi9+4dyGTSaNguYmaCU9Rsm0IkDMhmpqm75SPdBLdhc1lQb48BLv2Vjk8Ebq+cMSba0qgCP58KXARwu1BDVHuL6wJAt23fLi+4DYMnFgMwfz4HauFPicDt5az+0vrsszO2DNzawBx1x3tuA6IUuCAQGFXIncB1UK1UYCbTePXFF/HBD36I/2/oBqbIm7XYwK5dV+HZ515ELJEJPGPFwBrLddwg/YrYW4ItosANYbIscfc+ywQI6NJ20P8lEVPT00jE4tzUZFWqUCUJ6UQi2DbBQ1d3Dve9927cd/+9yHVl4LgWZIMic2ns8uBzGheBJxlBqMr8n7mMbatlLuBy57O0geaWQH74t/lMblDJAMLOHz9bjrlzWdyw4az5TD68DG4lZlkhaoDl4OmnnsMjD38PLzz/EmuQKVJ3fOIE6245kELwISkSJHKGcD1IogpFllApzwJeAzIcdHek8LYbduLqbZtZ69zT3YGuzhx6errZ8YKOD90MHDo6iT/81N9ixZqr8A//8AVmvB3bh0LRu7bHDWUUKFEsTKFUnIbr1mBoAtasWY57770Ld935TgwMDLBVGOmbyedY0OOB9S/dZGhG0zGh2dDX5ozA4JaaD+nG6LSK76V1hUZ7E1UgqsC5V+ASgtsm8OLvzIWkC02eYpG4cq55+qk7fmYf3VDzeu4Fe3MtGYHbN9fxuFK35nwZ24CdZK2tT8ljNssIbNthwEQWVQS4Dh88hI9//NcxOXECo6OjyKQziMVMzBZmMZPPswtAsWZDkGRmYhnysZ7UYfsuAsuOY/PfyFeVQG5rNAmubFXXUK1WOVY3l84gSevP5yG4DvooRjem4ua3vw1333sXVqxeDm7Kp3gzRQh8d1VqYAqY2RawDdjaOdZUJ4Foi1cN3GPPAG4Z4M5LH5vDs42tAAAgAElEQVSzfBjTO69r6qTkoZlLG66DmduAvT4JnD0/AKlhYprt4tjhY/jWv34bDzzwTbi2h2Kpgmq9hjoFPjg2ywpoy2eLJQahcTMGx64hHlPhOVUM9Xfhve95F5YN9vANghnTkIibWLNmNbJd3fDtIK53etbCX33uy3jqmZfx6p693MB2YjKPvr4B5GcKiJsmNqxfiz2vvoRyaQY9XVn2Ji4Vi9i8aRXeddc7ccfttyGbSbNlGWmLSfPccDyomg6ZfHBDpwq2CmMT4mbVg7FPXJSV4pV6vUbbHVUgqsDZKnAJwG0Ias/M2IYbdjbm9qw7cJa79gjcnq2C0d/f2hU4f8Y2dAMgcEuKBPKNjSdTDGiPHhnB4PAK5E9M4rd/+3fw9FNPo1AoQNc0eC6xbaSBVVhzOzE5ReiU2ccQuLIMqc0Si+y4iC3kCF9qsGrKFkKtPYUMkC5XV1SIBIwpTSseR8LQYNUreMc7bsP7P3Af1m9eh7pdhR7XAEOF79YD5pflBxJLEgjQCjzNHf60ea7O8+oOxq328IoQiAbM8kkpAbO3CwHc5s19Ex63IntDPS9JuUgLHLK8IXNLLgoke2h3ZKDtBByrDpn2Q9UxdugQfvLjn+ALX/giZgsl2I4Ph2QbM7Mol6vNhDUJ1Wqd9cui4MI0FVjVAoYGuvH+++9mMOo0atyQR3KSFStXoKe3D4qiQmN3Cw9/+KefwRM//immpvMMRK2GAyMWb97o0DoJOFtwXZuJcpFoWd9lL1xDU3Htjm247757cfPNNzF2LZaKMMwYjEScgS4B3iAJjnTZwXHxQ52t34oJfmtfw9HeRxWIKjC/AosEt6HKfwFmlkf/0zG2rdcDYvf0TWNnY2bPdkgjcHu2CkV/f2tXYH6z09z/h/ZWJ+NW2myuOPKVZ/Yd1Go1GGaQODV29Bg+8z/+Gv/8tX9m3W02nWEng2SSbKWm0JHrxPT0NNK5HArVKnfzB2lXgeaWwBtJEPg1ioU9CW5b4wSBLQ6FsOqIxww0ajUInodsMsncXjKmY/XKYdz7nnfjbTffgFg2joZdgZpJAn4dxVIByWQnXGagg/AAehYYQMmA33yeYzXVPqY169Q+xDW1tidlCQRqT5EmzK1vG0Rt8rVBw1pr3GsCaAb9xNiG4LapPT0p36B98OHbdY4HZt1zuYqHH34E33v0Mbz00l5YDQ+lUg0nTuR5fwmEkoUaPWSJQLmFYuEEBvo68M47bmHdbTplMsAm7bNhxKCoGlKpNDKZLCYmC/i/f++P0NO3DC++9DLHAJP12OR0nplYCpfI56eRSqWgKhS9XOOmwDgFdHgeO0B0pExsvWoT7njnbbjxxt3oH+rjhDiPNMC0YbwvTLdDDO3CoDZvQhY57ffWvvCjvY8qsKQrcJHBbdtgE4Hbn8OJE8kSfg5FXuIfcS7gNgCV7f6tgSY2AFyiRF6sk0gmkpA1HX/+J3+KT/+3TyOX68DUiSmYZhyZTAZ7XtmDTZs244UXXmCrr0Q6jdlaBV6TlSWrK98LwBt5pZLelizDQiAbgNygkYx+lyUJjUadwVKtXEbCMNDf3QWrUsbywX586P3vw+YtG9DT1wUtqQOyD8QkOE4NtUYdsVgcQtNyKgC2BGqJBSUwRT6rIXMbXmdtiVmhvOBkM12r0asFbttlCQuzt0FbFD3aQW34e/AXAv3BAQjBbeCaQPpZjyN2azANnWsTyBbsgFewHUDR8eSj38cjDz+GffsOYXwsz77CdcuB1XDRsH2WfqRScTh2BfVqAYP9ndhxzVUcSxxYqAXAmeOHIaC3bwCiKOGxHz6JT//V32LFqnV45dVXEYvHmcuu1Ot8bCk8graJ7cwkBSalk/k+GnWLE9TIbkwTHFRKeSwbHsR73ns3br/jZnT1dEDSRKiGxmyzT1ZlDGxjEMlNQSCmmUB5BG6X+OAU7V5UgQuugOD7pdPTpmddLQ0up4mPPUVvsDCL+/Nhbk8/CF5eKzD+6jprlc+8wGLfv8iPj96+BCrQLk1os57i9rEAlBGQDZ1LWg4m1N0OZuQ0w0SjXsfffPZz+NIXv4TxsQkmexViBn0fVr2OTCqNsbFR9Pb2wrEbqNsNSARg/MBfluzECGhR0xiBVwJQDPsI1NLvAtgqzHGbAQe+B12SUK9UMLxskEMHjo0cxsZ1a/ALH3wfVq4cxqbN6yGpEtRMgu2v6vUyNFNnlrbaqEFXicklYBswt6Gu86TeNrxJD59PXm7Nmp0TuA2BbTvAZXja/BeA2wWlCeEI4YfHgpjtpiWYQMoKiWN1KT6XOrEapCMmJwmZXBQsQNFAObeHDxzGdx58BI8//mMUZsqo1RsYHZ3kwATS4nZ2ZFEsTqNUzCOXSWCgvxvXXrsTy5cNQFFljkwm7TOdCZ2dXTh46DD+7FN/gXSmCwdeP8hJuStWrsKeffvRP9CPMrG0rKWWUa/VuTEspsfYmcGqWfAcD5oiQvIb0EkDLbgcpvG2m67H/e9/DzZuXgeP/H6JwZfItUKDKBsQGeDqENkLNwpwWAKDT7QLUQUuSQUEz68uCtwulNRz9i1tlyXMZ47mvvtssoTA77D9MRfszQ1JeLMBwfm65LNXLloiqsDcCizi8m3qPcP1EZAlHa3vO01NZ+BKQMwgaWKpCz7s8mekyUxi8O5qpYovfvHL+IM/+CNIosJep2TNpSoKFEni2FurWmHP2Y5cBpl0EiJNVXsOpgsFBmmlUgnHj89gxYp+TE/PMOiiLvpUOgPLbjCwFWWZwS153MZkBbLVgKnIcD2bt3vlyiHcdsctuOGGa9Hb34Ounq4g6IoidUk8yjoKqQnZZXgu6W3JJaGpdSWQS+zwyZv20Nc2vBGdO4a0A30uxLwGsmB8age1c50Tgoa0cN2nf54n5OJ3hO1swbuCcTR4bmp+Q/0yAV8PyI+P4/vf/T6+9a0HcfjwYahKDFP5CoqzVdiOyzro0H6NNNKpVBIbN23Aho3rkc2mWZ5Qq1fwzLPP4MdPPYlSuYJUIgvH9WA7TiDxIPZYDFvtAsab1RoUfkEA3qcQDBGyKEOWBDTsMmIxDY0GWcfV0NnVgauvvgrveOet2H3jtejoTCFfmEYilYSmxTmww/cVJOMUl0zsLbHB80o45wKZf3282b4DovEsqkBUgUtRAcHza4v4dgwTYi58086siZ3rALnQpwRfHu27MHeqvgVu34yDWiQruPAzJ3pnUIEz3xyeuUpht364JgKzxIoSuHUZ6Hqew1PI9Bqxr5qqM4NLTCuxebbT4C147LHH8e///W/CNJM4OnIcPd29qJQrDGxlgVy3KITBhSoBnbk0lg31o6u3G2YqhSPHjrEfKzlajY5NYGYmaIASZYUbnwiyVet1KKqKWNyE1WhwWpcmiOg2YnBrVciKiIGhXmzfcRWu3b0DGzevR64rB1GRmuyf1GyiCmy+yEaKGpM8L2BrA59b0vi2NXTNSRBskya0FXWOD/cC+tqA+T4buKUKzh+fznbj2wSOJ9/XArcnAS5JAKpl1rtCpUhbF5PHjuLpnzyF73/vu6zDjZk5HDt2gh0VTDMBUZBRKMyiVqsz2J0tFZHNZviegG4gVFVCtV5BrVaFyRprCZ4bxCpw/Yg15huI4NyimGW6B6LUMqdB55ICXdGYua1bVcRTOp9DsqxC1wy+SarVyrh+90784offj+3XbEauIwlVV5ihVlSDgx7I3cKxJShKLrALCx+nDPMRuI1GyqgCb8UKROD2sh71CNxe1vIviQ+/eOCWYl85+tV3IAgB48hd7pLM2lay6dL0GFetXCxyg5EgCXj55Vfwjnfehb7eAeTzBU6pKpUqiJHG0nNQr1aQjOvYsGYVNq5fjWUDfSwjIGaVorHGT0zip8//DJWqxVZS33vsCViOh1rdZnspZvUsi8G0GY+xVRhJGNKxGNKqAqtcQi6Xwe4br8PNt96I1etWoqMrBzVlwrcbJ6e22fKr6WUb+MtKTXAbyB9CgBvcUgfX5tyb41Ov13MDtyGbOlfyMZd7bT8ZzwZsA6425Gtb7wyY2xZ76wO2HTDWHpnHcucYnOIsfvSjH+GHjz+JJ554FtWag3KJAKsFUZTZDYEAK1m7aUZwM0Pnge1YfE4QdpVVGZqms/MC5XbwFtEfiLXlpDk6d4J2OdMw2SGDtLagoAdVhyqT64HLccClShlW3UY8noQZi6FSKQGCg67uDH71Y7+M2+64Gd09HShXykilshAkA65N56cOSaHAh+D4RY+oAlEFogqcvM+NmNvLeTJE4PZyVn9pfPZiwG1oZtXU1DLD6MKHE3jYEh/nOUEqVdO1gK24XA+yQtZMEqanJ7Fs+Sps3LABjuMhn59BvWohl81hYmwc6WQcrm1h2UAvdl+7A+tWDcM0VKRTcfT2diPblWNN5ejYCRw8chxTM2X8y7cewhtHjvNr1J1Puk12RqhXoSgSdE2BJPjo6cjCJeBsGtiwcR3efust2HHtdnR0ZSFrMgSiiVnVSo1gxOBStG4Y0BD42rpekEzGQLapn22XMp068zP3mj0V3M5tHAtmpk7nddsuLJh/Np5tpin4eytQYr40IbRUo6Y2wKtX0bACNhaaBqtQwMjIcfzzN76FA/sPYu/efSwFIQ0HN4GxtjkAqHTMdV2DqpIkxG4m0/moEZNvEIsaOFpQYyEFetAeuy4FfAQ6aiK0qUGQdME+2cE5Lr8mSgIc30YikWBpCHnuErCmPzYalFznYPOWtfjFX/ogbr7lBmiaxuBbVqh5jkI44gSdm37ES+NqjvYiqkBUgYtTAcHz64uUJSwu+jCSJZztS+ziHOhoLUu1AosDty1ZA12JTeYWgSQhALg+R+nKNJXs2picmER3dzcgyTj0xhv42K/9OnubHjx4CLlcZ5A25XjcNJRJJVEpFjDQ141d27dhy8Z1EHwb+alx5NIprF27Et29Xexlms51Y+/+wxibmsWDDz+Gx3/8DEoVi7W7BGoMXUN+6gR0RUA2lUCjHoDamC6zldRNN9+Ibdu3om+gF2rcYDspNtXly6upmxVkeNQ0xuxt0EDm+gRq25m/ucEuC2v22xSwJ/Wep7KyYcNYUOOFU8qCGl/oI1Tshp0J7brbIJ6XvG+JuG355VJNmmO2B8zkZ/FPX/sGHnroYczOBqEOExOTqFZrMMlNQhDRsBrcTEY/xJqT1IB+rzcaqBGDSsA1DNpQyNmgCbw9F4okY3pqEm7D5jjeZNxkL2LXpvVIcMj3VhBQr5PshcIhBP4MXZeZua1UC9xk9osf/gC2br2Kb6BkSYOcSAMu6agTTV/iaBy90LMoel9UgaVYAcHzrUWA2zC+9sJLE4HbaFC+8LPnrf7OiwFsQ816CG4D9pbAWNikRFpbVVVZZ0tNQZKq4eCB/fjjP/4TPPbDH7FXKrGrpVIZlXIVnR2dEH0fs4UZGKqMNSuWY9c127Bq+SBsq4zizDQyqTiGlw9haHk/g+PB4dU4OpbH86/sx78+9H384MlnkUjlWN5AIQ2JmIHizCQShoKOdAL5yTEYuoxtV2/CTbfciJtvuRm9fd1QNAWipgIKWXkFwCvQZFIKWYu5DRrGqLGM/hYmn82fSWnJE1pn2ryGsoA+bYLodoAb/CF0m5irjQ6H3PkJZ+GnnPuQHDC3QXRx8GgLlmBw78NvkJzAh0C6WwLTlhXEG1NAguvjyMhRPPfsT/HUj5/Gnj17MTk5jYZFjL0PidwYXI8t2YiFbX+Qg4WRSAVnixecR8TgBpsR+BWrsshuGrIoIE52ZZ4L124gGY/zTZKgCIiZCUxNzuDgoaOo12y+mSHNt+tZMOMqkkkDd99zJ+57z73s1GDoJoRYAna5ASXV3Wwsaz8u0Zj6Vh8Zo/2PKhCB28t6DkSyhMta/iv+w+eDqfPdoRaQbbGL1BpEzG1r3QRu7YaNuJkAJAWjR0fwmc/8Nf7u7/4Xcp29HGG7f/8BpJIpdHV14dDBgxjs68fE+Cjra4f6e7B6eBk6M0mIXgO2VWViVVVF7Nq1nf1Rk9kezJQb+OZ3HsN3H/8JXj8yBs1IomE7qJRL6M5lUC8XoEseMnEdjlXGhg2rsfuW67Ft+1XYtGUTJ1t5FCxBNljUREWaT4kcHgJ9rU+2CexhS6xtAG5DcBhU7lSAdGarQDZIa3tf+81GADaDNLFTXw/BbguUhii5/bn9eC4MeEMoG4oUWnsRfib5p9kMKDnimDvDmi4XsgzbsqCwjlrEY488goe+8wgOHHgdJ05MYfLENOq1GmJGnHXPBHbjcZIC0CodxBJJKEYMluNymAY1+THIZV/ewAPZsxtQFQkKefLaDSiSgI4MNRQOoru7C0Y8hmXDKzA1VcT3vvtDHHj9MEsTJEmA7dQRM2XYTg2bNq7B/fffh93X70Yuk4NMOcpKDEh0tjG37Vrl0wHcqMHsfEeJaPmoAldiBSJwe1mPWgRuL2v5r/gPnz/dfb47ROCWGo3afVjbu/sDBo7AICWAqYaJ2Xwef/kXf4mvfPmrSKVzGB2fwtR0AX19fTydXC6XETdNzExNYnCgH45Vw+YNa7FhzUqYmoJGtQTfJZAjsi0YEaxXbd0GSYujWPfw+a98Ey/vOwTbVzE1U4SmG6iUilg+0AO3XoZTKyKuiejtzOCDv3g/NmzbgJ7BHvT09gaOALS95InL2MqHIBsnZQmeF9h+BbrbwO6rXbPaql4LJLUnhZ1a3bnQtElZti0WegMHDGrrcSbmtvW3ucufjs0Nt7X19xbQ9eE0ghCMUE/ccpYJwbeLRqPBzWHEcL/y8iv41re+jeefe4ElJkcOHUHy/2fvPcAku8pz3W/nXbm6QleH6ck5SDPKQgHlLIGQwdiG63jixb7Xx8ece48PSSZzwJgowMJkk2ySQbYCAiEJBaIQ0iiNJs90z3SoXLXjef5/1+4KXR2rpZmRduvpZ1rdO9Xaa1e961vf+v54AlOTBZQo+iuRZM81DXYy/TmU6yZXJqNj2I7NhTfIbiCLope8Jjh8vx2jzh7pyy+9GK+68Xps2rCOQfjw2Cge+80TuPuen+CJ3z6Das2CYdqcxiAIDleVk2UHmXQc11x9JW55zc0YyOYgSyrCK1YDEoE5VZPz30v9f2ezy3XOdgTvwYt91wi2D1rgVGgBwXXNhc+BnYSvKIgCOwlvSnBJL1ILkG5IcLrUR9iBaVY4KoqfIz+n1KU0AoMXc1mGAVnVUa9UoKoavvXP38af//lfYPXqNcgXyuxhJVsBTVvTVDd7M0VSC23YlsFVqHKZPmzbvAGrR4YgOhZso8bKsG3VMTyUw/4DBzG0ch0mijV8+wf3YO+h49AiCchqCKVymae0U4kwpo4fRTKsIJ2I4MbrruTYrx3nng4lrPJCKUEmK0LDakuAK9I0fEO1pQpkXJjXU229tAQvsqr7V+vvuwGnr5HOBVGdauzM+9SqkHeH2aaC7lu4eBHbNCyTt9jbs7kgjq69Q9XnbRq/8/9Mx+DYN1KxbbgWDWwELpVMCu4d37+DUw4OHjiEsdFjvNhMlhWObKOFYWRHqdA+olcKmc5PIM33n1Rb20Q4pLLHeu3KFfidm2/C9q0bsX3rJr4D8cFcQ+WVcNcdP8QPfnAPfnzfT7l6Gvl6FUVErV6EIFhIxHRceMG5ePWNN2Lt6jWIRqKIDKwA1CgcWYPYKMDBr9DxfNTcHn6TT9/O1nZpBeIX6ZENThO0QNACL0oLCK5rLfWTsYsS8aJcc9tJArh98ds8OOPJ0gK9wi3ZD8gracGyjAacUAnaBtwqFN9kMNTSArI7vvt9/Of//F+xYd0G7N79FCLRBCxH5BKptDqeSEKiKWhZgkD2AMrJtQ12thLcnnf2Wcgk46hXyzwdTgBUq1WQ6EvBdiX84K578fAvfoNIPA1Vj6FmUPyUiZCuIhpWUS1OYsuGVThr53ZcdcUlGBjuR//qAUi6ApWUR4I01+Xpc0FUvBX1jFEEtBQ95VW0asLtQlS72ZTUVrjtBsjdldrOntOE224g3ApiXjUzb6uWRWgtGa8z4bb1mJ3H9/7fdalELnlmPfcxtRv9/vln9uCp3U/hn778T6zYTk3kkc8XUClVYRiWV4RB0VAxHQgNZdg7PyUnCBAZnG2YRgWD/RlccP7Z2Ll9Cwb6+zgOjop4yOkUKsfGEB5aidKh43j0Z7/BJz7xWRw7PolDhw5z2V/LrkEULMSjGl5x3ll49Y03YP3aNYiGo4jnhoBYqgNuqWiEl4AxP9xSG8w1wDlZnvPgOoIWCFpgsS0guDR3t+Sv2RSNJR9w0TsGcLvoJgt2eMm0QG9w2wTbKsMNLRrzlEwPTLxV9ZSR6uA3v/oNXve613OFKVpNv3JkFUdHCZLGDl1esCTAU25lkatPEeBQZFchP4m+RAzbN2/EutWr2XNJ6QeObWFichL5QglPP7cHjz3+JKut4ViCVWHK0SWF0nFMRMIql4W9+MJzOVLsjJ07EI6HoMZ1CAqVb22UYnUdOOytpfgwlRVaX7El0J1ftZ0PSlv/7i9Gm2sB09zvke1w6wNoO9T6thEPbn3IpZ9JmWyeux1u/U7e7fW0/s2zoVCxDm9BGMEtfTkwKzXcfdfdePihR/DrXz2GcpHixExMjE/yz6TcOrR9AyTp/J7Nw2X1lmwJrmNg86Z1uP7aK9GfTiAWVjGYS3MRDz2XhVsuQejLAoU6nnvuMN76tnfzArGHH3kUkWgI1UoekmQjqku8KPGm66/FpvXrEYtEESd7QnYAtqxBYmuCp8jPD7etyRWzlI9/ybxHBC8kaIGXZwv0CLetb8YnpgEDuD0x7R6c9WRoAR9ulxYnxTFULlX7qvE0MGfBOiarsFS4gWlVkHBo735cc811XJyhkC+zcie4Ait3Jh2CM2IZkXgBFVdgbXxrqgzTqHEkFVkVctk0tm/Zgr5kwoOkag2P/eZxHB2dgqaJyPbnePHS8fEJZLMZrjxWr5UxNJzDhReej0suuRBr16zEwEAWkb44MWxL3JfABQWo+pgoqA3llnJXCWC8+C/PjuBXVvQXhHWCYCuQdsJhJ9zOB0fdtIOmT3Z+uG1m5PrJC03lVmi4E7zjeXDZXtVx7jQaP9+YShe7VH+BrSnknaaGlLhag4ZH7r8fd/7bnXh69zMoFkooFSuYmphCsVSF43q+ZVGUIFEfogA5Us5poCMC/bkUD0quueoyZNNxJOMhBl6C2+HhQS7BLKkhQNDh2Cre9e4PI5HM4vNf+BKKxTz3T1VxEVKAXadtxU3XXYNtmzcx3MYy/dAGhmArZEvw4Jarz7FyK7crt9xA/udVALcnw7tXcA1BC7yQLRDA7QvZuvMeeyHTovMeJNjgZdsClGzgLwhbfCN4Gas2L/ihqWXC01K+AEVRoIUjgG3h8MEjeOMb/5DBJhZNsrJ3fOw4YrE4SuUq9FCESdYLvfLAiP4VBFIBqeKrBV1TGZyK+Twcy0A2nYEsShgdHYOshVE3TKRTfezvrVUriEXDjYxdG9VaGdlsGmeetQvX33gdTt95mld9TFUgR8JwXYMhnDGNSupybq0MUVAaiq3nufXUW0+JbiYgeNW0pn23M1INfAW12yDe368TbudScacJy7tZHMPbClp0Kf45Z5bs7YRbj9VaFr81ilC0+oibcNu8rqYNlSqJGVx9jEBWlggQqXCHwcU7CFi54IKsYt/Tz+IH//oDjgwjuK1UapymkC9UYNPknyDyojSKB6PIOC78IQLDQ/1IJMK4+spLkc0kEIuoqNeKSKcSSKWTiCVjiEST0PQkKlXg/e//OJJ9OXzzm99CPj/JlfI01YUmO9i2aR1uvPYq7Ny+DclYHOG+FLTBYdiKzmWD2Xri+gOZAG4X/44Q7BG0wEunBQK4PaH3MoDbE9r8p/zJlwNuHThWDSKVQ7VNjn4KRSkYHxg/Oop3ves9+NxnP48c+RtdCRPHpxCJxFAqlhCikH+JlDsPyvg/+pesBJyyQLBL8GwjGgnzwrVSoQiKFqNwfwJRWY/CcQX2ZVbLBeQnjiOdjEIRXdTrJei6ggsvvoC/d565C6lsBn0DA+wLrtSq0DSyHrBsyVFfrNgRzLYUavCnq32/bRv8dQqr03DZaQ3wAbf1X9+W0LqorBvctvyuxUbgad4dAN12/nbA7Q63vlJLKnsTdP2u3R5V1pnuQJ5bi+GWM2kVGgTQMfzsY8CslKCEo+yMOLznedx/3wOch7t3736uRDcxXkC5XOXINoqEk2QFlm1zLBhdjqZK2LBhDa679nKk+qKQRJtDLej3siIgEgtjeGQ1ZDmGRx79LT784c9AliN4fu8BKAqVfS5D1wQooolNa1fihmuuxFk7T0cqEYcWTyA0vBKWQoMnGszQgkKvAh393Ey6aLTG9G1ovj5P7Z1vQHLKv1EELyBogZddCwRwe0JveQC3J7T5T/mTLwPcuhaMepWVUM9bYPPisf3P7cG3vvVtfPQjH0M8lkR+qgSyZVIFKVXReXFROp2BaVmwaSrbsSFIAn+TQGo5FiyuZiUxzFKaQVjXGZ4pIzUSjkAPRTFVMrj4gyRQ7oKNeEiB6NZRL+d58dFFF5+PSy+/BDt27kBueAhVy0QslYHhGFxFK0Yg7noldnkRUSO/lgs0OOT79BMTvIVkzcgoT0VtK5/bgPT2pIHZ1Fv6vZ+4sAC49Qh8Ro9rT0vwUxBawboZ09YOt40QM1Kq/RisrnDrBwZ0ntvzxpKti3R3p5FuQPFbsr/Gim64qMCqlLh4hxiOonZ8Ej/5yQP46QMP4dCBwzh6+BiOH5vAVKEIgReZqTCtBtxSP7AMrFgxgAsvPAebN61liwFBrmnWoIdkQHSwdt1GVGoCvvXtO3H3XQ+hUKzDtFwUiwXIEhDWRUioY92qIdx4zZU476wzkEokGG7DIythkedWVAO4PeXfz4IXELTA8rWA4LrkUlvq18m2oGymcmJO/bEAACAASURBVNE6BTn7q1xqE/Q64g/gdqk97+W132z9czbPbef23ff3psQJbinmS/U8t5aFcrGMr37163jbW96GgYEhXkBGVaFIqdP0CKcnVKtVnoJWdY1VOko1EGgRkSzxTLlhGjAsE4pMC7sEjpSyLS8yjCpQ0Wp78mzWTSDX38/xYJXiBIZzKQh2FdXyJM46YwduuPEa7DhtO1auXY1Qfz/qlRK0cBRVLg6gs8nAe3V+2VxvYRmpwbZN5/WLOHTCrffscpGF1ii16YituaDW733dFpTN8p7Qpth6+3tbNs4/7Qft9PvS/3vbTMNtIwqMX/n0rSW473z/8zzFc2X5GkYVOqVh0Flcz45AcV58TttCtVJGKBYDLBsmKe7ROG/7xM9+jn/97vex+/FncOjgURwdPcYRYVym2XEZcMmLQve+Xq9g8+a1uObqy5HsiyDVF0OlUkAul0VfX5IXAP70oV/gk7d9HsUi2SF0DAwN4+DBAxBgIRKSecCzZmQQN1xzBV5x7pm8KFGh4h8jq+FQP5D0BtySNYGSMsiW0O1dwm9P/29BWsLL6700eLUvlxYQ3BnSxWJe+lKhcDHnmG/b+RbTzAeg8+0/3/lny7mcbz//422+61vIcU7lbU6GPnQi22/u+98GX22FAHxAap26ZlxrgTUfiGb+3tvbjwIzYdRMyJQXKofw0Q/9PW7/zD+yElouVbngFJVgJYilo5MnlyK/BEmEYVmIxmKo1+qo1w3+W63mlWpNJBKolKusrJKiy4vWCKcpNsx1oUhkhRBQLZWQzSTZHmHUCkjEdaxbO4LLL7sY57/iHIysGkHf4AAgy5yv6nKuqkJu4caN89rQU2Z9iPV/9go2UEbrdOwT/9xod6E1J7ijL04DZ2v/aN2mcYwu4Nq9R3Xea8+60Z5TPNvApPX3/s+k3But9X87Eo9nGzw38185sqvrl/d7s16DotLiQjqN2bA+uKiW85g4NoHPfeYLuPfu+2CaDgzDwdRUEboeRo1GLYLIfYH81+GIjpGRIWzZugHrN6xFNptCSAuhlC/j3h/ehwcefBiVqoFwJM52FSoK4brkt5Xg2DVEdAkb16/COWedjlffdB10TYagKOhbsRJqPA1Ag2OJEOUIF3Wg4nR+JWD/maDBgUgva7okM1k5TuSzH5w7aIGgBV6oFugRbl+oy1rMcVs/zBezX+sH/lIBy//wWOo7ZKDctsPYYu/fqb79fPe/s8LVzH4q+KVOZ1kM5at9M0L9Ge+8jFsCJPIo1so1TE2W8Za/eRseefgX0NQQisUyg22tVoNh1Nm+oIVU1Iwa8oU8kuk0+y1FQURfXwrxaJwtC+PHJxiKdU33VuJLEkRZ5J8N0+Qbp0oyNEHiKlrxWAi1apFjnwhst+/YjAtecS62n7YVmWwW4VQfQwldiyApDLe+nskLs/zYsukkBAJa8t76EWEtFgKGUW9aHgK1Qa8D3CX2QwZb/3spx6Cle/WW6+/2PjT776jLEHh6X93ey6jQhsnRbtRPaPEZJSDQtoZVQmGygGefeB7f+efv4ZFHfo5Kuc5pGpSVW60aULUQQuEI9526UeXrVDRKVRDYrmAZNkRHQb1KAysFsXiCbQ20PVUv03SFF7eJsKApAkZW5HDGzm245TU3Ih4NQVQVJAeHocZTAHQ4lgxRibLvlta4NeHW89h6cOslgHiDncBuu5ReF+wTtMCp0AIvc7htBdyl3K754GS+Y/a6/3zHPxX+3svg5FR4fXNd41z334MOT7ltXUXffrylwy1NVtsw7Qov+FJVUrwkPPrgowy3R48eQ7Vc4zKn+ak8X0cmm+bsUcsy2aOpqCoEWcKx8XHUqnUoigpF0aDKGsNmtVZvKHci598S4JIXl1Q5mkJXJQk6VRKzLaiqCMusIdffh/POPwvnnLML23dsxYqRIYRiUaJkMvJy9JgoqxBFSj/wPLMe2Hpt6au3XgasF+bv/zztkfWVVga7TuX0RexTLzjczjXoprZqNSx0h1uv/DL1QwMmR8ZRzBotIjRQLVehQscPvvtvuO22z6BYqDDUOo6Icpk8tRGUyhXP10xeXlmEosmQJIpss2BbLsr5KiRB4aQFKsThuC6qjYEUZS0nk1HoqghZdJDui2LHjk14/e++Btl0H2RNRSI3CC1Bym0Aty9izw1OFbTASd8CAdy2TeMu9n71Cqe97r/Y6z0Ztw/gtvtd8drFcw1xZlTXMrtLg1vfpUoLf6oc36WpVOFLxVe+8GV8+rbbkZ8s4OjhUSTifXBsm72TtJqelE5aXU8KbigSRrVuMB6GwxFYpsPxYJSmoKo6q7eVWo2fMEkiqBFhU9Uqk6piCdBkCarrst+W4DaVSmDb9k246MLzcMZZO7F6zUoPbBuL3RzbgU0ZtorGEGtTuV9fmfVqY01bD7yf/eer8fO0HcGHPr/vLXXmpsfnaRqul6ock3JLtoRu+88/m9T+7tP6f53tQ0UeDE+55eIctASNrCwGNDWGPb99Bu95z/uxf99BFIsVmKaLUqnGC8x8fCaYJZuB5Zis2pqWAdtysHLFGtimi2q1hlq9zvFjNGgi3y8lOVCFs1hUBzkjomGFF6W98Q2vx2AuA0XXkBochk7KrRgOlNseu2Owe9ACL6UWCOA2gNsT3J8DuJ0TbtvAZWZbzVe+tVnkpBPkCDuaU+LF/BRMw8b//P/fgkce+hnKhQr7ZSnZIJvJMNhWKyWEwzpWr1qBZDLOi8YIbsen8gwlNN07OVnglIJQKMqLikbHaKERxYMJDLe0yocAl2BZk0QojgnXqiMej2Dnrh0477yzsW3HFmzYuA7JbAbg9AVvPzou+W2prC4Vi7VsB6qkNRRaH8j8hWUsdzdg1/+5AXAzbLMnCG75vacX5ZiqsZG3dWlwPBNu/Xbye2SzzxBo0rcgevFlBKdW3URIiwK2iE9+9BO4+657cfDgEdRqFqpVE3Uq9sH+aE+5p4IckiKy+ktWB0mUcejAEe4rZEugvGPyY9MMAC86lARMTR5HIh6GpgDRqIrNG9fiD37/dRgazEIPhdA3MIQIKbcEt7YybUuwHBpQ+a8jsCWc4Df54PRBC7zoLRDAbccSjMXfgfkVktmP+XJXbn2oOFFwsfi7vbx7zHb/W6BixuCrfWFRe3JpK8A2lN9pgG1ta1+5dWCZVciKDtuo4/HfPIG/+qs3c+GGqeN5juuiSlW2ZfDq9K1bNmHjhrUYGuzHiuFBDAwNYPT4OB586BHseX4fJxQQ3B44eIR9l+lMPw4fOcrWBPLZirLE0WC0ip0TFEQXUUVAIqpjeMUgLr3slTjjrF3I5jLoz2UhkBWBp8UFuDQVTgvQGlWoeBmYA6girZJvPoPTsVh8o0ix5RVELbet83nt5fnttTf0CrcU4TUf3M7+bHWH29bXxOXeWha9eYMhGjCZpgHHtKFRBJcewQN3/hCf+MSn8PRTexhsKWuWFpUR3FJBB/LQknrrsM+bqtjRsQXoeoTT58hLzQMgmfzUIqdqVCplhHUFkbAGXQX7sjdvXIPX/+4t3Aej8Rji6SyiyQwEiY4TwG2vPTLYP2iBl0oLBHB7Qu/kSwFuewXTXvc/oTewx5O33v92aPVX0Hsh/LOp234RALqMmWDbGh/VXJHf3I7AuFouIhSJwq4b+Pznv4jP/sM/8iKy0cOj6Ev0IRmPw6hVsGblClz4inMxkMvCMetYMTyAnWfsQtUw8cxze/Dc83sxmS/h8JEx/OKXj+HwkWMIkz1BC6FQLKJcrjBrUrUyL2rKheAYGOgLY/vWjdi8dRNeccErsGbdGqi6ArUvAZhUfUyCQ3BLiq2owiE7wrTlQIJCYf2NxUHNKKxWsJ2rf3XzmfZ4Sxe1+3LAbWvag98PGhfRFms288IW9u5D1hhP+fSitbxrJs+1QCmSpgNB1bH3yWfwzne+B88+sxdTU2Ve8EfKLX0T3E6XZSbPLq/lot+5nKxQKJRQrlSh6SHE40nIisKLF6laHfl0ZdGFLNocIUZwe8trbsKKoRxSmRSifWmGW5Hg1lED5XZR/S/YOGiBl24LBHB7Qu/twj5eTuglznvyl7OtYN7GmWeDTtWwU8n2Ukq9r+4q94wiANPbtiq3neDrHc/b14FTN3Ds2Dj++q/fjF/98jFerDU1PolUMsUlc88+cxd2nb4NYVVmsE3GI1g5Moz+/ixywyvgSjJ2P/UMfvrwo3h2zz4cOjyGfLFRmleQMDExial8ns+n6yoUmdQ8G3DqGBlIcOTXrl07seP0HUimUxwxJkSjsCplyLoOVxBpnTsgUPxX42dQsL8CiapRTcOt39yt7TrftP+Jzjmd7/rm7kKkhs6MEmsB+jkA11tQ1tpWnQMBT/UmO4IHt61e3MbPBL7VOqYmi3jrW2/F83sOYP/+I7AsB9WayVXLqEod3W9a9yeSzURwvbQEipbjyr0SZyeTastAXDfYthAOhzidwTbrgENlmxPYtGE1bn71DRgeyqF/oB+JdCaA217fhoL9gxZ4CbZAALcn9KYGcHtCm/8kODmvF2uF17bc0c6Bw0zA9RCjHV791ekzfu+HZzVOSsuCLMox1XTcd8+9eMfbb0WpRCve67BMUsr6EA2FMDyQY3U1FY9i8vgo2wlWDA4glohhaOUqZAYGkS+Ucf+DD+PZ5/bh2T378dzeA+hLZTA+McURYaNHj8A066Bc1Ww2jVKxgLAu4cbrLsW2rRtw+s7TkRschBwKAYoMLk3VWBDmwS39v+xBLmi1vpeMIHOZ1das6W6A1m0A5tsV/EVoJ6IzzKXKL/R6uvWRZhs0o+CoN3jeXH+RIr/7CAKxZrMPTquznTMJrdfT2g8FuOUyKpU63v62d+LJJ57B6NgEBWBwkQ6XBiNsSyB7iVeBjQDXV4HD4TBK5TIMgyLHFC4DzRYFio9rLGKkstCuXcdAfwprVg3jistfiUteeQEXiYgm+5DODUFU43AMP+dWZfNDZxSYN6Br+LCDKLCFdrBgu6AFTskWCOC25xTvXqbVT3W4DVTbXp/69hoq3VIR5lJu/bXo/jYNeJlepNRa4KFZ0MGPFxMpRkuUcOzAAdx226fxvX/9PsLhKI4fn0A4FIFEdGDbuOC8c7F29QqYtQpq5Twco4ZoSEduMIf+oWGsXLuOA/jvuufHeHL3szh05Bj2HzqCWLyPrQmTk5Oolku8QCikU6WyOkZWDOO0HZuwacMINm5ai81btiBKWbZU6IFsC414L7IjECCR19b79uDWj/0i9bYJt7NB7GyDBLp7PkT3eieXuv9yPEOdINrsMz7QNi0q3eC2sX0b2M71vuartlTFzKRydDwouvUd78buJ59lS0qtSpYEKrPhZRv7/dwVyG/bqAUBF+VyCZqmQtPDfM8Jcik3mZTccEiHwzWfCW4NZNIJrBoZwKWXXIQrLruYc5PDiWQAt0vtesF+QQu8hFvgZQ63zRXWS7vH3aeKF36slwrc9gr4C2+xl9qWTfjoVMa6KWczIaY5qdxUAbsXbpgJtxIpuC5wz/d/gPe+/wOYmJxCKtOPvXv3Y3h4BSzDYt/j1VdczlPClcIUYiEVRqWE/NQEVyDTozGsWreeQeaee+/DM3v2o1I1MTFV5GpTiUQSe/fsQUhXOVc3HtVhGVVcdunFOOfsXchk41i1ZgSr1qyhPDGvEXjFGUVBef+SakuQREqtB7eelYCgluC2uXCsWz+cS9lsqHg9D3B76ZW9wO1slgI6ZmvJXk/dbyvf6+virNy2DqpmU5Nb3ytb4JaKM0giKlNFvOfdH2Dldv+Bo5iaLEGUVFhUTaHli8LLvGg77xrJnhAKhTgtoVoz2HtL95Z+R9+Ca7MtQaS+EwthZLifi3tcd+1V0EIawskEw61Eyi0VcZCoDwXKbS89Mtg3aIGXQgsEcNvzB1uvH04ncrV2r124+SG6tCOd6nC/tFfdjrGzeS7nVmx9n2XTluABzMxFZH7/pFXu7dPSBLf1QhFf/6ev4fNf+BIgyRAkmZMP+vsHoMgKysUiLr7oAqxdOQzCTE0EpiaOYeLYGBRNhahq0MNR5EsV/Oznv8bY8SkIksZ+y0g0zn7L4tQUr3gnqI2FFaxZOcxwOzCYxcrVwxgaGUJ2aAjQNICnr0VA9qCVbAiecuvZELx/CXQ9MBXRKK/bNfWkffp8pm/5ZFhQ5t+3pfSlzuen9fW2wm17v/CV+zZbwnSFu7ngtiU7mAth2IBR5vtmFcr40Af/Ho899iT27DmA0aMTPLgpV2pcZMPz61IPJBXX8SqjCQ401cs/pttOUWC243ImMgGuWTcQjYRY6dcUEZoqYmQ4hzPPOA2vuflViMajUKJhZAaGIWuJJtwKatcKZYEtYSl9LNgnaIFTswUCuA3gtoeeG8BtD43Hu7Z6Ir1jLUyx9c8703PrH7PdktA+Le1BLiu3poWvfeFL+Le77ua0g4mpPPJUctchITWMSrmMjRvW4byzz8TKoQGUpyYwPnaU1TRBFCGoKg4cHsWhI6N4ft9B1AyXo8VIyY1EY5yTaxk1uGYdsYiKRETjKeVtWzZyGdb1WzcgNzSIRCbLlgQqGOFBtsILyXyw9ZVaglq/QIP373y2AmrPVtWxl1mGXu92t/17uR5fefaP2wqmnQMdf3DjwSV9dYfb1n7T2staVO7pYhgOYBQBTQWqJj592z/g/vsfxnPP7ceRw8cRjSVRKFY4A5nivei89B/9S35aYliqSqdIEiSOeRN5W7LKWJYN0zBY8XcsA9GwxmV4h4f6sXXLRrzh91+PZDoJyghL5Qah6kkvCkymSnsKFbObkXMbwO0L0X+DYwYtcHK2QAC3Adz20DMDuO2h8eaB226Wl5mzBO1w2+m5bYed9mlpFxL92bLxL1/+Cr73/X/DvoOHMVUsIRJLYiKf5zB9KrVLvtstm9bjzJ2noy8ShkhTxUYN45MTODZVwOO7n8KR0eMoleuQlRBUPQLTchGNxuBYJkr5SZSmxrF14zqsWTmAKy65iBcHhWNhrFi3GulcP8KZjKfUWhbDLURaPEYr6/3qYl5lLMGlxUhUD7ahWvrldWe9Ed2sR/7vZlMpe72rL9b+nbaKpko/U8XvhFvPr82qKvP/zH2bAy3/PCIXzGiWMbYAs9hwhUj4+pe/jm9/+/t4/vmDGBudhKZH2IvdhFuXC3jQ7eNSvFTQgfNuCXjJumt7ixltByE9jFg0imq1zH7bdF+cPd+DAxmsXbMSf/yHb0Aml4UY0ZEeHIIWokp6Ady+WD0vOE/QAid7CwRwG8BtD32UPhC9DMylfZ3oaeGlXfVy7tVduV0Y2PrqWzMVYaFwS1P/gOS4MCbzuOff78Ltn/s8jowdR6lmMNxW6nVvmti2vbxRAVgzsgJbN6xDIhpBMe/Fe+0/epQXj5kWczJEWUc8keLFX4qi8EKyWrkIwapj++b1uOi8M7Fj6wakkhFEEzGkhoaQIrhNU5UpCSwZk89W8MrrEnwRyHp6LdkRmq+aX8SscNs6Zd9q/em0AfUWxbWcfWHxx2qAJoH+DFtBpy1hMXDbqt767eifi5Ryf8BBcW5lOPUqxFAUd373B7j9H77IUWAT40VAkHmQw2osV5ij8sk22xBoEZmuyYhFNNimyZ5bykQm3+34+AQvLNN1HQ4nJZjoT/ehXJriQdHgQBb/4U//GNnBHNREBJmh4QBuF995gj2CFnhJt8ApDrfdIGAx96tXz2cvftvOKb/FXPfJsq1fvjWA26XdkeYiL2//TiWx06LQ3s5NTPN/3wSa9vzbdtDxo6BE10Ht+ASeevxJvO9/fwiThTImqOxuzYSoqMiXqPhCGUODOeQnxjE1XkJ/Ksx2hlq1ilQ6hZptokJAHE2wz9awgEQyBccV4ToOCvlJhDUF2WQMQ/0p3Hzj1RgZzKIvEYYgCYhlMkjnBhDNki1B8ZpAlBmOPX+mZ0ggxVZkxbax4MyH3HnhthNsW/9/OWYelnbn2/fq5fmZrjHbtZCHN3jqfv8555YWlLX1vU47S+sAtKHgTtsSbECwYBanoMT68OBdP8JHPvwJHDw4hkKhAsN0eMDD9hWGWxuuY3GVujAtBiPLgV3j3OORlauwddsOBtzdu5/GL3/1GEZHxzA0MAjHtpDrz6CYH0c2k0A6Fcd/+LM/xsBQP+SIhuzgMJRQH1xXhSBHAcFbyCaI1GfoxXlt0LzzvgLdUbxuOW5lcIygBYIWOCla4CSA26W+sfvt18v+ywW3S72G5VAul3ru5eh/vU7r9tr+PhAux2s5EcfohKvOwVLr4G2+gVRzNTzXpeUPc6+6FMGF9wHfVNlJDbPrNci2g9888nN8+KOfwoFDYxgbL8KVVOiRKAqlEirVEkIhDZZZR71SQUjVENEjUCRS2hSEYyEcOHQAk1NFJJJpZPoHG2V488jn88j09aFaLmDFYBarVuRw/VWXYc3IIMK6jFBIRygaQWZgAArZEiQCWoIhjf2XlutAEmSIrNw2JwhIqHS9ufSWBWWtg0Vf3Z0LbP0D9qLc9vr8Ltfz02mzaA6UmhXuPFW/OYji8gyUdNwo5jHb4IqO7UV5NTOZvaMwOFIRB6pU5srY//Re/NVfvhnHxqbYa8tRYKKIYqnE5XZTyTjK+SkkIiGokoDTdmzFNddcgaEVg3ju+eexd7/Xj8aOTWByqoxnntkLSdIQjcRQKExC0yREozLWrVuB37nlRpx++lZoqoR4Mg0t0Q+ocQA6bKheuWYXPOPgtY7f9z1A90P0OnX8E/EuEJwzaIGgBZa/BU4SuD1RgNYrXC2H8tNrhaT5oGf5O037EXs5f6/t3/qB/EK/zhfq+K22jrnsCN2ekXZld9ri0AK3DB9MIe1wS/mkdq0GlMvY88wefOYfvoSnnz2Ap57dj7oNJNNZjngqV4sYHz8GRRawYngYqqigMFmALGnIZjN4ft/TXC6XwFYLRXl1/PhEnqeVNU2DUa1AkYBtmzdg47qVuOqyi5DLJOFada4+lU6nkSW47c8CiuKV2hVUXihmwYGMBty2vFSCW0cgMBP47940eSvc+sjyYsBtL8/vcrx/dOJZ+/PYHgvX3ocF1sYJbn3wne1Z9ooqeMVBmtt4Srrj+XAdCUf3HMT/+O9/g4MHjnJRj6phoVStolguYnCwH4cPHsL6lQNYNTSAG6++GmeeeRqGVw6hb+UwAzQldzz73F5845+/g3t/9CBsW8a+fUeRSmVgO2RTkKFpLlau7Mctv3MDzj17J0KywDMFSt8Aw62LUANuZVb5p+GWnwm6fu89x9dxl+Md6IV6ZwiOG7RA0AJLb4EAbnvy3C7Hh1MvH44nA9wFcLv0x69VUfLvZeu/3dS01rO1w3BzCpqAo1Fel+GW9qHf0RxxY3/bhFWrwi6WcPTgUXzmM1/EY799Fk/sfh4Vw0Y8lYasqVA1yVvU49qo16qw6iZy2QEkY33I56ew7bTNqNarqNUtlCt1HB+fxLHjE6jVDagKlcd1ocoCtm/egLWrBnHFJRdgsD8FiRBEkRCLxZDJ5RDK9XOklCOKcASKAfNUXAmSp9wuCm7pNS4EcE/087sc5z+RcEvdivoUeaVFTBw8hne89V144omnMZUvs13FcBzOo5UVAZVinu0p1195Bc478wxs27oRuRX9QET3yokpCo1acPf37sBnP/sVHDkygVLZ5FMUirTAUUAkQsrtMG686Sqcf+4uxENqE26VGFwhPA231DLTWRoB3Pb2NhXsHbTAKdYCAdwGcNtjlw3gtrcG7FW5bQKuNwXd9FgKrKq1KLf0M6tXgGuRLaEOsW7g0L5D+LsPfxK/fOwpHDw8jprpcn5t3TLhuCYSSSrGEEVhKo+IHsbVV16N9Ws24MndT+LgkX04dPQIjhwdY8AVJYVtCRTl5No2NEWC4FjYsHYEq4dzuOaKV2L1yABCqsRwq6oq0v39iA3kgFAIjiTBFmTWZAnPaRHZ0uB2IYC7HHDZqhovpScshy2ic8DTHAm8sMotFSire7m0toTi2BQ++IG/xwP3P4KpfAmlSh0V04CiUUldAwP9aawaHMDrb7kZyXAIiXgYG7euRyQWQqlShh6KQM70o348j29887v4xCduhyCEUKnUUK1WIUkuVJWU2xyuu/5yXHHZhYiHaNYgBbWh3DoIwRE0uNyHArhdSo8M9gla4KXQAgHcBnDbYz8O4La3BlwOuPVgpgky3jF52tkhz63nm2TQJfhluLVg1euQTRtjh8fwvg98BI/87Dc4eqwAg7L5bRd10+As0an8BGLREKLhCOoVKr0bRUgLY+zYMVTMCntjSb2jrFJaIW/bHmZLogDXMiA4BtavXoG1I4N49fVXMeiSckuLiyKRCFLZLJKDA0A0ClciOwLpbRIXbeCUhEUpt/7d6FRuu1kUlgNue5nYXi7P7YmCWxdWvQJZUQFLQHWqgk9/8h/xve/e4cFttQ5BUTF2fAz9/WmoiohXXXcNtm/cgKFsGvVaCavXj2DNulUQVRWIRIGaAdeR8MtfPoE//bP/G46joF6zoWsaZFmAbVeQzcZx5ZWvxM2vvhbxkIxEsg+aD7dCOIDb3t6Qgr2DFnhJtEAAt3wbl7qsYDk+HHuxJXTzaL7Y/bJXuO21/f2p+xf7dS/sfB7mzfbVsA5Mb7MUz20TkJpw66mBHtxaTbh1rEZyvwe3Zq0Gt1KHWbfxwb/7OH7044ew9+AxVOs2HIpvkiXoYQ2HDx+Gronoz2ZhVOqolSl4X2UvryU6kFQFqqo3op8c9tvalKLvknIrol4uYCjbh+H+Ptxy07U4ffsmRHQFouByidW+TIbhVojHOSnB4OaSeLHY3HALyFx+t/P57QTO2SwKdJ7lVk4X1i+aW/X6/JxIW4ILs16CQmBac2BWbXz5C1/Hl770VeQLFRTKNWjhCArlIrL9aQz2Z3DWzh3YuGYVQpIEWXKRSEeRTMeR7e9H8BLc/wAAIABJREFUbngFatUaXFfB8/uO4G1vezc0NY4nfvs0L04kj3YkomDFcBbnn38Gbrz+SvSnowy3OsEtVSkL4HaxHTDYPmiBl2QLvMzhthew8qFqOT6clgrXJwPY9fr6l+O5mgsgl+P4cx1j7nPPDbfe0pZ20Om8p3Ope+2Dq5nKrcs5oaLUUG7JvMjKrcDFFay6AaNQhirp+NCHP4E77/kJ9uw7inLVgktpCCEddbPK+7iuyeVQFUFCRI9CV8OwXQf5Kim9ViPPVOapZU3TeaW6bRicilAtTiGTiCAdD+FV11+FM3duQyYZha4pkGUZyXTag9tkkqHW4FX8IiXlLgBuvVKt3tdcENvtb63P8FL6SS+qrX++Xp+fEwu3tlmGRMpt1YRjCPiXb34Xt33ydhRKNVZuj0/luR+Fwzp27dyB4f40LrvoAtSLRcRjIaghEccmjmFk1Qj6cwPIZHNQ1DDuvud+PPDAo6iUXTzwk59yLBg9KxQht3LlAHbt2o4bb7gCI0NpJPsCuF1K7w32CVrgpdwCAdz2fHeX+8Op5wt6kQ/Qy+t/kS/1BTnd3K9/frhtheOlKLdN5bFtQVlDuaWMUA9uHW/xT8Nz68GtCbNYgSSoeN8H/h533XM/Do9OoWYCNcuGpMgolguIxcIQBJtL6aqSCsmVYJq00p6sllQu1yuDS9m2gig3Ci+QcEvKrQDJtbBqqB+5VAzXX30ptm5cg1hI5d0oDiyRSqFvaJACcvk4dddmuJUFdYFwOxfYdtoRWrftdeZjNmBeaEdbjvOfSLh14FgViDLBrcGJCd/71h34yN9/EsVyHUWqNgYB+WIByVSClfqLzzsXp2/bglxfgkvvkmo7euwItp+2HZVqDcMjIzAMF+97/4dRrwNP7d6Lo4ePIZ3KQJVF1KpFRMIKzj13F/7oD1+PgWwMib4kQqlBTkuwhTBcUQ88twvtgsF2QQu8RFsggNt5bqwXeD/7FyfL9Fyh61TuXb3BrQdkvXzNrXr7EfW9nGGufd2eKrR1TqjPBjvt6m0TmFuV2+45t2xNIFh0HS8RjGIHXAeObcO1HLhVA64t4uOfvB0/uu9hPPn0PhQrJorVGkRZghZSeTGQZdW4PlhIDUEVVYbbaq0KSWf3LATy3Moawy17bl0vpME2a4hoMlTBRiKs4IZrL+dFZWFNgiZTpSoN4VgUmZEVkFMpL7CMsm2hLCAKzDMvzK7cepXNvK+lgug8yvw8kwZcKnjOr15mHbopx+3PY68LyqjftL8Er5/x+6JrQXBroIWLTs2Bawp4/LGn8KY3/TdA1HB8qgCT1i/KEsrVElca27ZpAy678EKsGRmGaVSRG8xiYmocp+08jWcUDMvC7qeew8c//hkU8jWYBmAZLkRB5sFZSJcRi2rYsWMTfu/1N2Pb5lUIRcIIUc5thKrcReFAhU39IogCe6He9oLjBi1w0rdAALfzffTMCbdehZ/e4Lb1g/ek7y9dLjCA26Xf/+WC246yu41UBC/Nk0DE+ybljBlvGm5tkmjhWgJu+/Tn2Jaw+5n9qNRsVt0ISky7Dl1XEQ6rDLeOYcE2HCiSBlVXYQsmipUyV4QKhaKQFR3VqoFarc7nUSURuioy3MYjCq698hJcd9VliIVV9uNqChWCiCK7cmQabi0CZaiLgNvOZ6gJfR7czmUf6A0+5x/8znf8Xp75Ew+3okAOaZc9t7BEPPn4M/iLv/jvqBkujk0WMFEqcaEOmj0wahXosoitG9bjgnPOxuZNG1AzqhgYGuBCIDtO24HHHn8c73zXeyBJITg2DV00mIZXzINmG3RNQiyqY+vW9Xjda2/C6dvXIRwNI5zMQYpmADk+DbfUOkEUWC/9K9g3aIFTtwUCuJ1HdZ1/Wnk54LaXDvRCfngu5LoCuD1xcNta/rhTufUWlDXh1uYoUf4iuHUsuKYNsU52A+AfP/9P+PZ3/g1P7zmEmuGgXDcgKjLC0RBKpQLqtTJkSYJCChpH50pcRhWyl2NqWg6KpSpEycsdpeSEUqkE26hDkVxoEhALK5xze8O1VyCViHlwK4uzwq3p2lAEZY60BF+57eynTaBtwq2/TefzMt/zM59yO9/MznzHX8gzNts2JwHcujWvSAjBLVTsfWov3vzmt+Do2CTDrajrqNvW9AJHs1KCaxoYyqQxMrICWjiEs845C/v378W9P74XBw9PIZ5Q0ZfM4tDBUcSiadgUTUe2F5MKOYiIhFVs2rgGN998Lc45cyvDbaRvAGosC6gJONDg8FDMmz3wJteCIg699LRg36AFTrUWCOCW4Xb2D6iFwe2Juu3LsaCl12tfDrhd6tRs76+/N9sC9Y7WKK/FtmXn2RdrS/DhdjbltpGYwB7WhnI7Dbd2A24tOIaLr379O/jil7+J5/Ye4SiwSt1kz23VqAKCA12ToasaWxlsw0YkFEUqlcTR0QOcqED4QSVXy1WTUxPInkCqZljXePo6pAiIhhRc9IpzcNP1V3HmKYGtQivgYxG2JSjpNNsSSLllW4LrLABuZ+sD3RRbrtvbdpPmtw3MfU9f7sqtY5Z4kONWbQhKFGP7juLtb38PnnxqD8YmC6g5DgrlEi8RTCbiCMkiqsU8rEqFB0tUwOOxJw4i16+gXDERS6iIxeLYvfs4Tj9tHSbGi6CQD8o7JrgNhWT23K5buxI3XH85Lr7wDO4/DLfxfkAh5VZjW0Kg3C72/SjYPmiBl04LBHAbwG2PvblXuO0NDttLry7+pZxYuCVVqRW2eoHbuTy3tPjLbnhufVuCBbBya8GuO/jev96FT3zqc9h3YAymI7JySxFfVJ61btQ4YzQejSGshWDWTdTKddiWgf7+GFePIr9tvC8Nw3QxemwCtiOgry/Fqi+pt5GQgogu4+wzTsNNN1yDVSNDUEQXiuAynJAtQUmleKjAtgRBXQDcug3PLd33bors/H5bKhPRy9d8nvH5+1cvyu6JV24dowxZkWGXDUh6AoWjk3jf+z6Mnzz4KI5PFTFZKsOVaKGhwLYYyXUguzYiqopwKIw9ew8iO5CDZdVhWHWEIjpUVYNtA8VCBbKowbUFSILEhUciEZXhduXIIK6+8mJcdeUruP9EU4OQSblt2BIsWtyIoPxuL3072DdogVO5BQK4DeC2x/57csPtfMqaKPQCNwSU3pTr0r589PEBZ7nhlmwJtLjLV27bF5TBtCBUDVZuf/jDB/H+D36MK5RREYVSrc5wGwqrqNUqXIKXpnZDqo6wHoEm65AEF+mUDipQRartkdFxVA0H4UgCkBRUqzVomgqjVkU8GkJIk3Da9s141Q3XYt2alZBhQ5Mpu99TbtV0ehpuRUGB5Ti8eG32Ig4Et62A1wqK3s9Ny3x3hXc+uJ1P2X25w61g1yAoCqx8BXK4D7XjJXz0Y5/Gd/713zGeL6FikqIrc2xclSwJRg26LCGqUlqGAkkJIxyNYu/+59CXikNWJYyOjiKTzjHgWoYDwRUZbh3TQDSqIRpRMTSQwaWXnI+bbrgU4VgEsfTQDLilx5JmBgJbwtLenYK9ghY4lVvgZQ637avQu93I+W0JvcARf/z20H+6Tb32cLgl7RrA7dLv4YsEt5Rn4HZXboVKjeH2wZ/+Ere+8wM4dHTCg9tqnT23x8anMDycQjIRRalYRL1cw8rhlTjv3AuwY9smuHYBa9euQqlcw10//DF+9svHUTddVGsmjo6OIRyNoFopoy9OubYStmxcx3C7cf0aCI6JqC61wa3lurBFGYuD21blth1wvcHN7M9JALcU1uUnlsx8ludOSyBrSwWSqsKYLEONpeEWTdz+2S/iy1/9F0zQgOf4OEzXge3YUBUZEU2FRhlwBhUPIb9BCOVKFVrIG0hRKV4qtXv06BiiEfJlhz24FcmW4MFtOCSjP5PEhRechVtuvgrRRIzhVkvkAIU8t6T6B8rtkt7Og52CFniJtMAJhtv54XLudu5lSs8Hy7krFM2HnvN9OC6tn8x11ta/+UsmlnaW5dtrvlaa/UyeZ7WXr7l9ty+8crsQW0X39vF6b2cfbt2282ffW9tUeAVuP//33rUwkDQWk/lld0lh5GAP+nZcXlAmmBacYgWU1/Tozx/HW9/+bhwenYQFGaUKpSXIUDXKrXVgW3WoioQNa9dh547TkOvPwbHrWL0yh40b12P1mvU4fGQMX/vGt/CNf/4uDo8eRyKZhmk7KFdK6EvGEdZkLr170w1XY/P61RBsE7GwjkgjLUFNpWCRgYI8tyJNTVPaggJhuvxuQ40VXDiU/MALhjrV2vb29JTbzj7S3Ga+53du5ZaGvnMP7ua2JXTaJpbyHMzVf1pLMs8cSLOqD7MxwG7tU81+1w63jdfqchgYR3PVq0WEVA3lfAmRZBaoA1/90tfwhS99DflyHeOFEs8CkApPHlsJ5NmuQXIsqLIGCBort7ZjYHJqHILocjycKEoI6RFUywZ3YUkQYRo1Vm1DIQnpVByvOG8XXvs71yMWjyGRGebEBKpS5rLnlop7eKYlT35ov0/kRvd6Rq+fIUu5Z8E+QQsELfBCt8BJALe9lL/0376W2kz+tHJr1mr7h+X8UUJzn3tu5bc1h7PzON4HTPu0Z+e09cmg3C617b39GoyyxINQtNXSwdpr4B4/3Lqev5u9oPM6/f9vBa9OmO38QG5ALK/8pg9miqLznx9/cRsnxTbUuMbxaHv69gNLHS/nlmwJVqHIC8R+/diTuPVv34cDh8fhiiom82VEojE4rotqtQhNFZBNJ3DRBeci3RdDIh6BILhIJOI499xzEY8mEIsl8cQTT+MjH70Nj/7itzBdkTNrFV1DrVpCWJdwxo5NeP0tNyCd0BGPhKDJKhQ9xJ7bcC4HiFShjBbgq7AacEu2BG+Co3GvGnDrabIdcDtjwdhcObhL7HZtu/Uyc8HFhZfjIuY5hv9e0vh32qtB+bHNxA0f1L3BkbdtM8fby0f2nhmvz9EWdaMOTVFhV2uQXAGu6eK+Hz+Id9z6btiugtHJEqqmw1FxdDCysriOCdGxIEsiorEkTMuEadVgU2wHLU3kk4pwHQGSpMEyHWiqyrm4qgbEYhricR1bNq/Ff/yT/wuDg4MIRVOI9PUDchSWI0NSIrAcASKHO7dq960JI/QXCgt7Me7Bi3Cbg1MELRC0wHQLnARwuxDla7Y71ivckf5AnkkfbmcqKd6Hz9zq4Fz9aX64ne2N1fvQnAm3nZC09GtbnuegNzjslU29crI9AC7DUG+vYWY7dkJ3JwC1Xm+3c7fCcYuKxv2UlNkGeLAaSz/7gOupuKSGe1PN9E1gSHDbck4qjWtagGXDrVQ4u/Y3j+/Gre98P57ffxQOFEwVKghH4nDI96qIyGYSyKSj2HnaZoQ0EdGIAkWRoWghrF61FhvWrUc2049jY5P40le+ga9/83so1RyUTRuKpjO8xMIydm1bjz943U3I9umIh0MQIEMNhdlzGyG4lWRY7IOmYhBN5bZtECKAlduucNsxYBGmPdWtz7b/cw/9Zvqm93aM5vvL8jyNC3kvas5mtPef6YIPDXjlJ4ObyldsG/3Mj9WCgJppeXBbq0Im/jVt/PT+hxluKzUHY5NlrnhHNgFRIkWeuqUJwTUhCQKnajicw+y9D3ssKsB1BTi2AFnS4NguVEWFYXpwG42piCdC2LJpLf7kjb+HkZERhKNJRAlulSgcR4GoRGA6dHzv/bX5SUHg7s920G9J4Q3g9oXvfcEZghZ4cVvgJIDbXpTbXsEkgNveu1tvYNgLl3rXfrLD7Wxg66HZ7LaEmeqvDx89wa1LypkL26LVOjYkw4BdN7kqFMHtU8/uh+VIKJRq0PQIDMOAJAG5XAqDuT6ce/bp0BRAVQDbtpDpH2D1ceuWLejPkFVBxF13/xgfv+2zKFRMVEwHsqrBcU0u4rBj02qG24FMFFFdZW8tKbfpFcOIDQzAlWTYIqlpMhzHhULlfFm5belns8KtjzFNRd6zFXSCbSfc9gaovTxDpzrc1i0bqqzANeoQqRktG7945Bd4xzveg+MTJRybrKBuE05SBTu5A25FGPXGQE10IEm+0irAcQCKx1Uk3RvkkHJr1qGoLiJRFbG4hs3cl16FDRvWIxpPIRxPQ9QTcBy5BW6pLwVw20sfDfYNWuBUbIEAbgPltsd+G8BtewM2QImpvRNQO/+/E25nAm2rV7A5bewd27MlLEK5bai3BLdWQ7lVLIoCM7Hn+QO49V3vx69/8xTqlohK1YSsUDldCbIiIpdNYqC/D2edsYMtCqTe0jWEonGUSxX0ZzLozxLoynjo4V/gX75zByaLVZ6SJu8uXSfB7fpVOfzBa2/CioEkQooEVdEhazpSw0NIDg7CJRVQpAwEBbbjLABuW4C2OSHl/URe3enasbPN8pw4sPWuvNU20eOjOM/u/izSciq3luNCJnXUMr0BiO3gqV8/gVtvfQ+e33cEE4U6wy0tUmS4FcgSY0BwLS+71pYBWvwlekVGJNlTUUm15Qgw9l67DLcGRdIpLvSQhHBExqaNK/Ham6/Grl2nMdxqkSTUWAaAAog6q8UQusFty6xGYEt4YTtdcPSgBU5QCwRwG8Btj10vgNtmAzbK23aF2m7g2s1vOxvgNv3X5In0wKixSGyxtoQWuJVNk+H20OEx/O27P4CHHvkVqobLVcpAhRgARCNhDA1m2XO7Y9tGKJKDRDzMMV/VugFV0VhAHxwYRLlUxQM/fRS7n9mHg0fHUaoZcASBF6PFIipWDiTxhte/GmtXZKfhVlQUhtvU4CAcKhQhKZ4tYcFw29qF261FTU9rr7M8PT4ms+x+qsOtI4gQadDk2LxQkWb8jzy3D7fe+l489vjTmCqbVOGZ/a8C5d3C5sWJVBaPSuoqcox3JXuYIDrskaUBieuIcF0RMim3Fjj7liLpRMmGqgnQdAkb1g/h1TdcgosuPh/xZAayHkUo2Q8IKlxBhe3KXeDWK2wybdlpFuh9YW5wcNSgBYIWOCEtcBLAbee07WLboRe4CmwJi23tmdv30v692WVZ1WxTSJfwanr23HYof20+C79vdwNW/1pb26/1WDPtDLMrt/6283hufRWTWKSh3Aq1GsPtsfE83v3eD+Le+37KWbWGJcB2aZpYhmUZHAU2MpzD5ZdehFQyipBOnlgLhmUh1ZdBrVKFrunYt+8A7n/wERyfKGLPvsNwJJVXyodDGmIRBYOZGP7o92/B1vUj0BURIiUjKAqSgwNIDw3B1XRAVlm5tRx7gcpt531vAu7MBaGd/bVX5bbH/n+KK7e0AJA9BFRGzCZvt4jCkWN497s+gAce+iXyFQtV04VhuSzsEtyyckuLykBV7xINLqbFZDanJUzDrUOzBiFWcRWF8parrPDKZIvRBKxfN4hrrzwP11x7BRJ9GQhKCLHMECCqcFwZjuANkryBoP/tw61/30nZ7e0eLuFdJ9glaIGgBV7gFjhJ4PYFfpWzHj6A2xPV8tNo1zNbtCZdLOHV9AS3nUpt6/lnA9vOF+x/7M6u2Pr2Bn9xYVO59W0Jc8At/6nRRgS3/gKrhucWlQqsmoF8sYp3v+9DuPOeH6Ncs1n1ok2isTiKpSJkCRy/dNkrL8LwYBb9mT5eUOaKHqCWi0Xs33cAv/3tE9h/4DCmClWMTeShReKoGSYiYUpHUJFJaPiTN7wOp29ZC10WIfJctDQNt0IoDIEioiD3ALc+zvjT/q140/zbTNvIYvtPu0q82L29KzmVbQm0FovM1yYZsD3IhQhzqoT3vvdDuPdHP8VkyUDFcFA1bLgCVSlzOC1BAg1cFMBVORUBgg1RctmaQLYJUnNtm7bXYDsizw7U6zVWd2VFYLhdu3YQl128CzfffD360jk4oorkwAgrt7QPQS6V+fAzNbwnzbPzNO/9i9f+S+kfwT5BCwQtsLQWOMFwSxfdq3K7tBfu7RXAbS+t5+3bG51OL8Ze6oX0uiKtZ7jtVFv9F9LNc9utvbopid2O2cxUbS4oWwTcMtjSuRorwwlEiF5LJVZuC+U63vuBv8Mdd96LCsGtoMAwHdQNi+0HIV1FsTCJ/nQfErEwzjn7TOzYsR3hWAyjR4+iMJXHT358H3bvfgqhcNSDGVGDIyooV2uIRDREdRnJsIQ/fePvYte2DdAkmm5WAUlEYiDHyq0YjjDcknJrOtY8yq2fVtrZebopt52A23qfltr5Zjvmwo/30oBbw1NtCXDJ41qu4/3v+zvcefd9GC/UGnBLCz+pC7oQKUlZcHkhmlGzIYkSL1qUFIEBl/q3aTiwqEK0SZFgIlQtxIsbSSgmuFU0EevWDOKi83fgda+9GX2ZHMfO9Q2uZLi16HRUurfhqW1Xbv1nczYf9sLvX7Bl0AJBC5ycLfCyhNvpBRWc8dgMwW9fVe3dsPmiwOavYDbXlNdcPkDvDfjkjgKba7p9YR3+hE8ILhvczmYpmLuNuvef5j5eX205RgvMeypU6wBxAVFgfnoAw4gDt1SGICmYGs/j07d/Dv/09W/h2EQRkhqGKGswTBvFcgmSACTjUUiCA8uoIx6LYGAwxzFfx8bGMHbkKCzTRDgchqRoKFdN5EsVhGN9ECQJtmmwcrtyIIUrLj4PV19yASSCHFmErKmI9WeRXbECSjzJQWaWC8iCwkUaZk9LaH39Pmi2/tvld73mGnd0ay9qbOm9+MWE25lPpBcb50fJdY8Co9dG/a+RlTwdA+b1SYqKE2UZqNV48OSWyDqg4vO3fxG3f+4rKBtUlENBqWLAME0oigjHMuBYNeiKAtMweTFiOOIlakTjYWQyGdTqFo4cPoax0Sk4jgTDIK+thrpRRbVewfBwDkMDKWxaN4j/9/95E9RQBKIaQnZkDSzThaxGOKHBaZRx8BPF6fFpqrd063q7fwt7lwu2ClogaIEXuwVOErjt5WUvXjkM4LaX9m7dt3fVfelYsEyvYVngdqY/1ru6uTy0/ha0TWc0VXNf34LQ9Bc3/9YcGi3QlsCs19irAbdOsQRRVlHKl/GPX/gyvviVb2B0PM9+RUeQYVoOanUDkiggrGsQXBtmrQpdV5HsSyJfKDLguJYFx7b4Z0pYEGUdgqzC4ClnEa5tIh5WMZLrw+UXnYtrLr0QCk0xyyIkVZ6GWzVBcCsy3NKCI4nwdtYosNYp5m4Wgc7fNf5/GQH3ZQu3lE3bgFuJPCsEtySrVmqApOFrX/gaPvWZz+PoeIG9sKWqgXrdQEhXoMiUhFCHzAOmGMbHxxhuV61aweothd2+8pWX4bWv/X189COfwp13/gi6HsHx8QnUjBpCIQ0Tk8dw0QXnYGSgD3/+pv+CaCLJA7LMyGrYlgtJCYPyGJrKrYe3Htx6gOupF0HG7TK9kwaHCVrgpGqBkwBue2mPpSmHAdz20uYB3DZbgD4pO3OaO/tkd4tB45O1UeepE267KLfTim3zeIuCW1KAp60JXmQTfduFIiRZRbVcx9f/+dv41O2fx5Fjk6hbLixXmoYDSRKhiBIc24RtmeQkYEtBoVSCrmmswtmWgRotULMdiIoGWQujRqAhSXAdm+F2MB3DpRecjesufyVCqsCgIyoSotkMK7d6X2qRcNutuuACQNcH3F5sLdykvS1IOiWVW79CGXljXQ8fKeeWFHqY5AeQ8f1vfg8f/shtOJ6vsj2lUK6gXKlCU2UoEpljLF5QGIvo+KM/egNe+7rXIJmKoVCcwujYGB792S/w4IOPYnR0Cvv2HcHUVIlnEWimIxqLMOBqioDTt67Df/0v/wn9g0NQQ1H0Da6AQ8kMMkWB0cCKFpWx/t8Bt42neDoqbrneE4PjBC0QtMDJ0AKnONz6Ktbi1NsAbper6/mK4eLav/XsvSm3ve3tiatzWUPma6dOuO022JpN1Z2p7bb/xjvWtHLbJRXCm171p41p+y62BIpn4gpQ3ip0L0W/Cbes3AoSajUT37vjTnz4Y7fh8Og4+yQtimMSKa5Jg0xB/Y4NwXFZxRWpQhgBMwEv/d61ITagh4ov1C1KXHAhNLJyKX4pHlLRnwzj4vPOwA1XXopYWIGqEIiIiGTSDLfhVBq2IC1CufUHF7OotJ4855NMx7/+/V1q/6XWfznAbUtlskYpZ+qX095vgtx6jb2zHAcGGff9+71413s/hHLdRcVw2aJi2V7lPMeqIx7VsXJ4AFdedhHOP/9sbN22CaouQU/GAE0DqnU8/tiT+MhHPoXDR8bx/J4DECUVtXodtmMhl+tHMX8cZ+/cij/70z/Cug2bEYolkOgf4AEZxckR3AqC2oDbBuD6yq1/yxvleed70oO/By0QtMCp1QIB3Aae2x56bMOL18MResfTHo+wbHC7GMW2VfvtBladyi3x2cyBhIflc8Oty/FMjVxcX7mlqdiGcotyBbAJQCzc++MH8M73/m+Mjk+hWLUatgQXihriC6aSvXQZuqpCFgXYtKRdlFjJJUVXkUVW5kRRQt10UDPoGBJESWaoieoKUlENF5x5Gl517RXoi4egqZSWAITTKYbbSDoDh+LHiJshQRakeWwJrcr5bBDb2kc6t1kq2HrQ/NKH21YBwcuzpUEODWgIbimXlgdP9Tqo9AYPFi0Bv3z0V3jL296FiWIdE/kySjUToVCIB0W1agmrVw7hwvPOxisvOg/xWAi5wQwGBjOQVQmmZUFVdcixFH7+4C/wN39zK44eHYdpuajW6jwBUSjlceauHUhFFbzxDb+HnWechWgyhVhfmqPkaIBEfY8LOrBy68NtIxzOV+4DV0IP797BrkELnLwtEMBtALc99E4fbpcOCL2habfp50W+nF7gdro6mD813s2C0AoH/s+tcNt5ve2QzOpYmyWh05YwN9w6lIjQArcCKbetcFuvw6mbqJs2Hnr0F/ifb/lbjE0WUKpZcAXKmiX1yyuFS1XNRCrIIMms3rKIJ1CSF4XtEz4Q9FigS3YJLCQF1boJSaLKVC6X242eL4fjAAAgAElEQVRpAs49fRtefd2V6E/FoeukDrsIpfoYbqOZLCCpMAmcFg23s6m03eB2kf2k6+YvX7iljGNSbznKzbUhmCZEro0gAKaL55/bj//xP9+OQ6OTOD5VQrlmIhyJcBSYUa9gy6b1uOqyVyIZDWFkZAAbNq3B8MggxAjFwDUmIaCgVnHwH//TX+CHP7wfsqxDkhWuYuYKLnKZJAYzEbzuta/BKy68CPFUBuF4EpIe9iwJotKw1RB203+ef9v33vJ5ArhdjgchOEbQAiddCwRwG8BtD53y5Q63fqWjTutBJ8R2qq4+oJKxgH6ezXPbrErWLZN1Icotqa0+3BKIzIBbw4BTM2DaLn792934qzf/LxybLCBfrnNOqO2K0xGmIlWjItnMcflf+n+yOVDerSrTYh2LS6RaVNKXqZemhqmkKqUeABFVQlh2cdb2zbj5+qswmE0iFCKFzYHel0T/yAhi2f4e4bYTcDttJ53DqaUPzDzllooELH2IdtJ7brlQSssAraHcEtyyHYX6getAopEO5W814HZyPI+//v/eiqeePYBCxUCxSjFeVG6ZMmtFbN64DueffSbWrVqBarmAWCKEDZvWoX8gw300FIlBSmSBmou/++DH8NnbvwRJ1lE3DI4Eyw3mcGDfszjrtA24+dXX47Irr0Q8lYYei0ONxNhSI1LpXr74VrglBbdlvBjAbQ/v/8GuQQucvC1wksLtXB84vXwYeTei6bn1fYqtx2xXeWZWOGq/mc0op+6qnbe//7UYBanhueRSkf5XN09nL52rV+WzN7hdOhK0vuZejtIAn6V2qWnlttu97/xdKwB3wm3r62m/mJlRcE1wbsc2vy/TohvP20hATJYBzwdJHOrDLXluqVSqAxgGzCqBrITdT+/BX/zlm3F8sojJQoWVW4OqS5nk5RWhaTofg+CVXjr5cO2Gp1cWXV4cpsgSLzIixbZmWpC1ECu3tDI+pEgICRZ2bduI11x/NYZyfQiHKc7fQijpwW2iP0dBprwuic4pi2RpaEx3tz4J5Pllz/FsRTz81pnLktA5CFnss+SB09LhdjqgarEnXuD28z0b1IJWSxRYo482vNPTkVnThyF4pQpjFlenI7ilPkb3VqJBDw+kRFZu61ULf/3m/4UHH/41FwQpVuuwbCrbHEF/Lo2N61djy8b1yCbjiIY0zq2VZAGJvhgGh4bQl85w4oYeSuJNb/pL/OpXTyJfKGNiYhKqppNzFyuG+pGJq7jpxmtx1bXXIJlOQYlEoMcSsB2qrkfbeYkJ3iDCV24JbhvPWeC5XWBfCjYLWuDUaoGTAG67kUUT4to/3Gd+GM2nfCwsh7YJG7Pfvu4fFM1p41Z1rhNCWyGy5UO3kbk485yz0Na0gtIKu91Uw4V2QjogTSvO9yE4y/E4KaAzLWCh5z4Ztmu8/p4uZe7Bx3R2aGtW7YzzLZSu27fz4oz89u8Ot7wIrHE+1/FyYb3BnReL5FAwviChWCxj7Ngk/vxN/w1P7H4WoqSzx5EKObAKS95ZWYasKKzWUeQXwQqlBVC+rSaLiIZ1hp5ymcBYgh6OoVip8rnCmgoFNtIxDSPZPvzeLTdhy6bVAGqQVAGRZBKZgQFE0xlAC7F1gjyT3hV7cNuE+ebzRUzV2SrN5u0E3Bkbw4vy6uWL4GmpX0t87tpO1+0Yzfcb7/2x9at1e3p3pLK3Xh+afq91PWht5sG29jHPd2tZJt9rSs2oV6tQZfJHU+QbBYiIqJYtvPc9H8Idd/wI5YrJmckHDx1Cfy6DbTu2IBxRcf45ZyKuK4iGdKiawrAsKSJS6TQyuRxi8QSqNQsf+/ht2PP8fq58Nzp2HP+HvfeAk6Qu8/8/laur8+ScNrIRWPISPRQjYjgP5Xfqz4B6wRO98zj11MMTPD3h9PRU/Csmfih4mA8xgXoCSg5L3IVdNs7s5E7VFf+v56numZ7ZmenZ7h1mF2p8jcPOdKh+6tvV7/rU5/k8hhFjBbepIYWO5gacufVUXHzJxUg1pqDoGoyGJpiFIvRIAj7ImkCT0OgkpHwa4k2fFNWZdlHrng/vF1YgrMDSVuAogdv5ALfaEIOy523+Ii0Mt4EPq56vmXBb+SFAjzobmssftqWO9Sm4rfHjcQouax1BG6gZrLbU8lX389fypEfyPmW4rRUy5lLSZ55sHAq3ldtfz4lJOatzOoQ/gJSZym0At8F2TsNt8DFPcGsVC1DIG1uwMDI8gfdf9kE8+NBj8FwRRYv0MRGeTx5HAQJ5ZynTVBDg+uSvBWeKkkVBEQXoFPOkBJfpcwULuTyBq84wHdG0AG6jCjqakgy369b2AwLdBoglkmhqb0essRnQdIZpnwGX4DF43/D/U+pDpVY644RvppYdVHoajudUWOuC2+Cxa3z3HqGFPNdrnn7dM49vs29bOaGxfKwN0jVoLR0Kt9OpCa7jwHEsqLKIolmAJJLKLsHnKwIS7KKPa67+L/zPT3+DkeFJTjoYGRsNhjS0NvIY3VNOOh5bTzoRgudC0zTEEjFougbKzVU0DUYshtt/+3v88Ec/Qb5QxGQmj/GJDCKRKMeKRY0IetpacdqpJ+FNf3kxmtuaoOgqYk0tsApFqJEkN5T5PjWVScHhmNcLvTZ639C/67OVHKGdGD5MWIGwAke4AiHchnAbwm3NnsljHW59WCapbiortGOjGXzkwx/HHXfeg6Lpwiy6PL2Mo5Vo+pQgQpCowSyAWxKAZUmFpqpwrSLyuQwDUSRicCNaJleAHo1zM5qhaZDhIm3IaE1FGW7XHzcAUbIhKj7DbWNbGxJNLYBOyi1NlxLgEzCFcLvAYX+J4ZalftrXpNJP2xY814VbSsigiXW0GIJTZVJvKY1DwVev/Ra+9Y3vYfDAKGQlAsuxoWgS86TtmNi0YS02rlmNvu4uxJMJVoJTDWl0dnVx5NfOZ5/Ft759PR7Z9iiisQRbDQqFIoxonGGX1OKuliaceMJG/OVbL0FnTwfDbaKlFU6RLDHxEG6PMDCEDxdW4FipQAi3yw63dVzWP6Rb/3CXXVm5rVG5rPv5D3d7j/TtX+jKrQ+7pNw6rsBwe9WVn8Gvfv07ZLNF9tuS4uZx5zmlLNDP4AI2yb6kyPqegCiN3IWPzOQ4iqYJVSUPZQQ+pSyQbcH1EKH4MLhI6hKaEjre+NoLsXH9SsgqAbSPaDzBym2yuRWIGIxJIdwuZr0vD9z6nsdwK8sSfNtimwIdTSSBRi1TgkYU3//uD/C5a76Mg0MTkGQNDkn9IjnCHVh2Hp0drWhOJnHySVswMNDPPlpFVaEoCh55dBtuu/23PJVsZGwCyVQ6mJZXsBl06cRKVWS0JGM4bu1KvPXtb8bAqn7ImoJUaxtc24OkxkK4XcwSCm8TVuB5WIEQbpcbbqcu7deyuio9l7Xc/0jAXR1wXssmH9H7HInXTxtUeWH6WLIl+HDtIqttBLejI5P4/H9+CT/+8c+RmTTh+dQcVooOo8v3PLuUADfIN6X/LBRMhgxdoclTlKxAzUYeN6PRlDLT9mA7bmBLEDzEFCAdVVm5PX7jGqgaBdp6iERjDLcNre2AEQ2UW7pCHiq3VVb8UsMt+ZSD2C9u3ivbQDyPPbIU8UZxGhapt54bXAUwHahaEr/++e341JXXYGK8wKprNpeHaRcgKpSRbHEDIifRShKPck43NDDgDg4OYt/+IUxmgda2CJ9cRaNxFEwLZtGGrhvcpKjJEsNtb08H3vbOt+K4DWt5lHO6pZWnlIkyXQHQQlvCET1mhg8WVuDYqMALHm4DLplfueSpTgt81e25FYLmjdq+QritrW7le4Vw69kWu1ldFzh4cAJfv+47+N73bsb4BDWCyXBoypgoBXmmJfGWckYlSeB821QqxXYE2zQZfihoySbYcahpPhiDalkOIjrBrY+oAiR1meH2xOOPg66T3cGFbkQZbpvaOoBojOGWkxgk+Si3JQStV8v3tUxwy6o9TawLgNcy8yATtqqoKGRNRIw0/vSHe/Ghy6/A5ESBLS5500TezEEzNKgaTcXLIxGNIZfLcrwXRYCJMkV4CYhEDURjMezffwCabvDVAMf1ucmRUw8EEaokoC2dQFtLGu9899tx/JbNPO2usTWYUgZRgyCS5zv03C7f+gyfOazA8lQghNuqukg1uK2cHlVDQ1kIt8uz8vlZQ7j1bfJLEpdIGB6ZwA033IxvfPP/YWQ0A0FQYNPlXWokkwhoKUqMIsCCSWR0Sbqzqx2aosB3bWQmJjA5OckKW46+iw4k1UCR4VaHJgkwZCCmCHjT61+Nk05cH0SB+Ta0iIHmjg40t3ceQ3AbrKFaT02DhV8vGD8HcEtNityYWFJu2YcbpCZwnJwswSnk4LsOFFVDfiIHI96IR+7dhr//wEcweGAMuVwRgiShUCzwSVI8QevChG25SCQSvJbMYoEtL4qmolDI4+DwBGIxnT3c9DQCxcLRqOiizVPwdFlCcyKChlQU7/qrd+KU00+GqEhobmvnrGTQ6N1QuV3G42v41GEFlq8CL3C4rV74mTm1s28v8DF+ejRqrXBba9oBbU89toAy3FWvw/y3qOf563neI3HfEG49y4TIUV8yhkczuOn7P8a1X/0Wx4KJospwS3m2lF9LcCtKlGdLmbcKAy5drj7h+E0Y6O1BZnICO3fuwsHhUQyNjvMwCBcKw63OcCsiIvuIqSJ7bk/ZshHRqATHs2bArRCLHyPKbbAGa4fb+cD0cNb2UsMtOWmdueGWBze4ADUU5rOARyczGvJjkwy3Tz78FD720auwY/uzGB/PwYjFMZmdRCaXRSIZheO5iOhR5PN5uJ4DTdehqjQVL8jQ5Uxl14WiaJyOIIoyJFmFaVpQFDWYeKcKSMZ1vOdv3oUzzjqd4balvQOCogejd0O4PZzFFN42rMDzpgLPe7ittqc8znSc/2thW0IpXH4qjqgWuKUQ9Vo/Hsv+zlrvX/5grFU9qvf5q+2dpf77sQ+3nm8HvkdeQ0HWLbXscOBoRRg/Q9hUzm2gGFKslkdqmRvk2fqCiuu+eQO+9KWvY2KywJeASZxzHAIMGS3NjSiaOUiij2Qihldf+Eo0pJPo6e7E6hUDaGtrw7Ztj+L+Bx7CTT/8CXbtPYCiK/BAB7qM3NKQhgKb4fb8s87A+eedgUhEgKrLPEQilk6js7cfSkNToIiSOHhUR4FVh9uljiKcijo75K0SvLfrjgJjW1Z5LVV4bl2KgiNbAp0XSaAuMtvM83k+NZUVcjZ7bT90+b/goQcfR77gsOJKI3gncxkoqgiXJpvJKttPgmlndFVAgkCjnX3KUSbIDUZ10PohuCW7Cr0u+r3g2py8sXplL04+bQsuvuQvkGpMQ9Z0yGoEgkyNiWEU2FIfRcPHDytwNFYghNt64XbG6NTDhFs+bJdzSmtdHvVkpR4J5aie56/1NR+p+4Vw61smfNfjTFuC2+tvuBlf+MK17Lkl4BUEGdQZT55ZaizKZsZxxmknYdWqAQz09XAzWUdbK9asWoGBlSuRncjgsSe348f/cyv+55e3YTxrolB0GLsbEnEocGAoAs494xS85EVnIh6Toerkj5R4kENX3wDUhsYgLeGobyirF24J00qZ1zUv6aVWbheCWy+AW/Jj+zacYoFPmCRBhpm3MTlh4mP/fCXuvedhmEU/iO/SNIZbWaH9SyRM8Bkkb3CvYql/kf7t+R6rt3QzHrYhSGxL4BMfel7fQUNUxYr+Lmw55QS88f9cjMYWyrqNQNEMiArBrRp6bmteW+EdwwocuxUI4TaE2zpXbwi3y5mWUJ9y6wF2saTc+jwm9Qc/+jk+e/UXMTqWY7i1CEw9Dy3NDVAkIJ8dx+teeyFWrxpAMZ+DpipIJxPo6erA+vXrEWlqQX5kHHfd+wCu/Mw12H1gBPkiTcESENU1qILHcHvqCZvwypeeh2RSgTYLbnWaUgZS9ihb6mhuKAtMCQtdN1mcclvrlZNAgZ/bt/tcKLcefMdnTzY8G65NTYU01EOCVbCRy9q46sqr8fvf/hGWLSCXLzIIZ/JZOpcJZqARsNJY6NLVL1JsiZh5VDS5ZYh2Syr+1AhdylsmJdd3uUGxu6sVx2/ZhP/zlkvQ2tEGPRpjuJUIbkNbQp3H9/DuYQWOzQq84OF2eoJULTuw0rNamVwwO9y//OFV/iAqqzX1KrdzDRE4nNdRuV2Hc7/ybet9/lqe80je54Wu3JJnsgg4HixHgONJ+OWv/4Arr7oaQwfHYVPigeUgl82iIZ1Ae2sjIqqE887ZiubGJHzP4eEMpOrGaVpUTw9WrlrDatzB8Sw+cPk/46HHtiNfdFhxkyUBERmIKiI2rV2J1776pWhqjEDVSLKbVm4jTc3HSM4tARpN+ar9KwjDOobhljJtGUAdeE6Rm84IQl3Lh1lw8R/XfAk/+fEv4LoysjmKlwNylKxAAEsnLoIESZY5IYHA1vModsyFyGkcUmlUNJ1DBMdOnxI4BBGSKEMWfWginXilsGHzOrzlbW9GV283oolkALdqNFRua1+a4T3DChzTFQjhlm0BtX48lYYg8BKoFW7Jc1tPQ1mt215et/V8sJZf97H6HgjhFq5F46IYbm1Xwh/vfhgf/fiV2Ld/hIc4SKIEyyzCtvJobU6jv7sDp558AlTZR3tLM6u6uqKwYhePx9HV3YNoIg0HCj76iU/hTw88ioLtcQMQddwnIgortyu6O/DGN1yIjrY4wy1NPzOSSXT3rwDDLV1+FkQEw4PLKuTRNn43hFu/Am5JvWWvNx0NbQG2Bfx/X/02vnHdDfB9FZmsyQM9bI/8ug4kRYbrE8QGcEteA48zdamZTABFznkewXIAtHSIZWGX4FaSubFRFT0kEwbWrFuF//uOt2Jg1QrEU2lokVjouT1WD8vhdocVOAIVeMHDbbW0gWqXFXlmed1wu3BT2xHYz+FDzFmBEG7hmPBtF7YromgLeOyJXfjg5R/Fs3sGYVk+8rk80skk7GIeEU3Ccav6cc5Zp8N3TTSmknAtG0YkwhmnpLRF43FoRgLDE3l85evfxtO7g6YyTY/ALhbREDcYbtsaE3jL/3k9ujoSU3Bb9twazS0ANQ+RAsinjUcv3FJD6kLHiGoNqce2cuuTYAuRPQV0kk6NZw5YnnUFeI6M79/0E3z23/8TrqtMwS01oNHQB4Jbgl06iSG2pWMxN0OStaGUqUzeW1minGUJgh80kpGCSwkesihAVwTouoyBVX14x7vejtXHrUGqsQmqHg3hNjzqhxV4AVcghNsqUVoh3D6f3x0h3BLcepbDloRC0ceu3Qfxvssux85nD7ByOz46jnjMQEST2ZLQ2pTAyy/4MySiGjQy4bo+dFWD5zoMt45HEaMR3PPgNvz0F7eh4IiwXIHH65r5PBoTBiKygKSh4O1vvRg9XSmoGmGNMKXcxghuJYpxOvqVW1YaF7jyUx1uCeLruXqynJ5bH6JXPrknX7XL3lsOpfVEwFNx+2134iMfvgKWJWJiMs8wq+g6TLMAQSo1DfpeMAGNJ98FQ/BIouXfcYICTb+jQQwB3HIfmiRDlURoCqUoeOgd6MY73/0OrNu4HummZobbsKHs+XzsDl9bWIGFK7DMcDtfM9K0lzPwxFZ+zbwMHygf9XwtbAmoDrdkTeALcRWZs4v03HIX8GJtCfXaDxaq0VI+dj37ZqnvW28U2uztm72eafWU19dCa722+tMF+6ChrHL9zRUFVlqhU1Fggfol0DVe22T11fVEFIoe9u8fw9/+3T/g6V0Et2SFVXgcKjWDJeOk0BZx0Stfik0b1iBhRPi+kiDCMk1W08yixVPJfvqLX+HOex6AqEV5UlksnkQ+l0VjMgZNAgPuO9/6JvR2p6GpAjwBiKYS6O4fQJyVW0pQkOEJEul4QRwUR0pzG9KUlehQeKwExVle90PKTB1L9SSGUP3nszUFz10Nbnmiwbxwuxjones206/p0DSGypqQUlo+/pTXaunaP59uUIIB3X46Vi7I9KZfBTFdoi+XvAK0zmmogxVk3xLcQsX99zyMyy67HGbRw9hEDrYL6IaBbC7HcEuNYxQDxkMiSlFgvJ49Hy6NzaOhDgplKmvB07pkXQia2GRJhKpQmoKD7p52vOs978SmzRuQJuU2EoWoUkOZTo8An7az9BX4gkvvy1L6wlIfacLHDysQVuC5rcARgNvaPpingXDhXuNq5VgYPoOkx3q+qj0+fJIayh+2hxkFRs0RUx/UlXUg6i0DS3nr66nzfBUob/dSPPZiq17vc1fu3+Cxqu6zqZKWvHyL3dRDbjcXGM3cj0H393yNd/XVP1g7lWuOYCCA2+DDuwQqc5WYG3RIYbPYUmBO5njU7thoFpde+l489fQ+5KnD3XQhKhpESeLYuogqoLezBaectBmb1x8HiZ7CcaFKCkSI2Lt3P+657wFse/IpjGSy0OIxFGwHqq6haBaQjEV5mEPKMPAXr3011qzsREQTIcgC4uk4Ovu6kGhoCJRbSYUgEZwEgBu8m+l1lUCKf1OtIWuh938pp7rm/U/v0/Jqm/U8XN8y3FYCZeWTBfs/eIT5oHwayRa/mbPhlrek4u6V/12G8wq4LdV4xvqidUwWDFJTaYs5hNjnKDBaPzNO7nm4A1kTgCce346/u+yD2Dc4goLlQTeSKFgOMrkC106miXeSALNgormpGZ7jYnR4FOlkeqoVwrJtfr6urk7s3rsHqXQag4MH0NPXi0wmA12TsXnTcdzo+KpXXABNU6EZUYjRJE8po4g7F5SRK1fMJCyfdNZzcrP4PRLeMqxAWIHntgJHCG7rAZT5FK3FFaIayCwt3JaHONQDt5UQOwtwp0oQfIhOf5X/uz5wn6k2L67eR/5W9ayd2R/ahwm3/JFfVt5reWWzbQ2HQizDLcHLjP1XecJS+4S3ueE28C1OQSB7FGfXmNZtad0x3LowJ7PwHLIhZPHXf/N+bHviWeSKAsZyNnyCTJnAgHJNTcR0GR2tKW4o23ra6TBUHTRFev/e/Xjg/gfxxJPbUfQ8xBsbkCkWUHQt6FGDPbepRAyaKCEZieLPL7oQm9atgK6JEGUfRtJAV18nko0NDNSQNEDU4BOYMOCW3ysEZE4J12i76tiHpS78Wvb+jP16yOOU3ptTyvBc71V6RWXP7mzImg2jh/teDx5v+vg31+PPPG4Fx9JgmwKnc/lEoqzm0s9AxeVcWuJby4ZYAl3+Bf+y9O2QzWUP3v/3l2PHrj3IFugkJ84NhlmOBQN0RUQhl2E/bWNDA/LZAlsQWptasOfZPUgkkmhobMTQwSHYjoNUOoW8WeDdNZGZRIrWiuBj9YpenHf26bj49RchlUxANgwgEp2GW0HhdVQea1FuU6zPElLbqgnvFVYgrMDSVyCE2yo1rmpL4NGl9cDtAkA7J9zOASo1r5NK5a/mB6nzjiHc1prWceTg1kMxk2NuGR/N4O//4cO4+/7HkDF9WNDg+BLDLSlsBLfk01UlB7oi4+BgHoYGRFQdHkWKmTYjkWoYUKIRZMw8bN+FETNgW9RQFocuy4hrEbzmVS/HCRvWIBIhC4ILLaYx3Da0NEPSIoAcjFAN4bYWdfEIwS1PUChBLV8JKFsUAg52CiYEUm79knmEbxvYCoiRD46O4fIPfRQPPPIYJrJFiHIERRc82IM82rnJUfR1dyGXzXAqRyIeR0TTkYonoOsRxOMJ9twOHRzG+PgE9h8YRN40sWr1aoZd07bhukV0tjXhrDNOxtvfcgk62tsgUpOjTraEknIbwm2dx+nw7mEFjq0KhHB7VMDtnNeNS1tW+tuMEavljZ7vcudiF2EIt3WpfhUXOYOKH4vKrc2Xla1sjmbdMtz+yxWfwm9+90eM5xyGW8sV4QkCw60EC4JbhCzYUBUJuhaDa3twLYfHrhq6wT7dsckJDE1MItWUgO05iEQjbEtoiMUQVSkOTMVFr3gZtmxeB8OgvFMHiqGgo6cdze1tUIwYIEVKim2o3B6+wrgYuKU1O21rmc78DhRbPnliuC0puHwVgkC2dEnf82HnC4EtgXywPMChZLFg9VbAZDaHK/71U7jtd3dgPFOAJ6jwaIKZ7UFVFMQjKjLjY2hsSCMRM5DLZbByYADr1q7F0NAQdmzfgYGBFbj03e/BQw9vwz9d/hGsXnMcntq+AwplLMdjrOI3JKM49aTN+KtL34benm7IBLek3JLyT7aEEG4X+6EQ3i6swPOiAiHcHnVwO0vJnfLeznN5mbf/cC9Zll90CLch3DrcHESQIkJiuL36mi/ghz/9FUYzRThiBLYnsYWSPZdOHr5dhCoBmiYiV/CgyAokiMxABLikuIkKNYMBpmcz3KqajEI2g3QsiqiqIiLLeOVLX4Ktp56IWIzUNQeiJqK9uw2tnR3QYokQbqeOTUul3JZPyIJjyxTcliB2yrc9A27Lx6HAeuCaRery4rxjur1UPhQxMwvIZvO45nNfxI9+cgvGJguwPfJX6yg6Hqds2PksNFlC1NBwyskn4i1vvgSnnrKFT5yEqAFzZBR33HkXvvHN7+CCl74Sv/7N73D7bf+LltYOTGSzcOFB02UkYzo2b1iDv3n3O9Df1ws1EoEYT4Zw+7zAlPBFhBU4/AqEcHvUwu1sxbZSGazc6Fo++EK4nda+6/BrHvPKLdkrSbl1+fIygSnB7bVf/Qa+890f4OB4npVbT6TGLhrU4MGzCnCKGSgioKgSXFGDLOmQBREe5eWaFne5i2Rj0FXIEQWO70JTZWQnxpGOGTBkGZog4oI/Ow9nbT0ZyWSEbQlQwHDb3t0Vwu0hDWCHewK7WOV2GlYPhduKk98y4JabFPlw5MMrBp5tjv+i4QvlqxcluC0Uivjq176J7/y/GzGRMVGwfYiyDtN2GW6bEgmMHRzE1q2n4sXnn4MN61fjhFNOAHtdxscAUmAtB48/9hSu+8b12LZtO0ZHs9Yv3pUAACAASURBVNi7bwiNzS0Yz04gmYrB0CSsWdmLv/vrd2HFQD/DrZqixkQ9VG4PnwvCe4QVOOYrEMLtssItD5Sco+FndlpC5eXuSmW3DLaH+8EXwm0It6UKuBS678I1TR5pOjE6ie9cfyOuve56DI5kMZq1p+BWkSUIrgXfMbnFS1SAgitxHq4iSogbMeiyBtuyUHQseIKPaDIGiD4iEQ35yQmko5RzK0F0XLzo7K049+zT0NBAt3Hhyz7aulrR0dMNnVQ3iTy3cui5LQ2xOLxPmyMFtyXAZbtBucGsdKJNv7IteI4Dn2K7XIfj5eh0kcMVfAGu6+P6G25iwCW4zRRshttcwYKuqNAFAeuPW41zzj4dvb3tWLGiC319HVAUINLSDDgOoOiABfz3Df+N7373h3j88WcwmTERS6SQt/JIpeOQ4GCgtwP/cNnfYu2a1Qy3WkNTqNwe3qIJbx1W4HlTgRBujzq4nUuxrbx8WKngzu7WP9x1GdoSXti2BA4OZShxiyYkScHk6CS+d+PN+OK138D+gxn4CkV5+bBdGsUrQKYkBs+CTGkFsgxXjSGbtzgSLKZHuR+9WKTGIQlG3MB4ZgKyIiIWM2BmJ9lzq9EkVbOIc7aehpe+5FykG2KcluBJ3iy4pWzTsKEssB0d7gns4cBtcEyZ15bAaR8VyQlldZb8uI4N33HgEoQy3Lp0LhPArRfkJH//v3+EL37pqxjPmNxUJsgasjlqSpTRFI9jzcoBvOxlf4ZkUoemA5s3rUVTUwKargG6Dr9gQUg2A3kPL3/pRXj8iZ1oa+vB0PAoPNFDIhmFa+XR192GD//jB7Bh/bpAuU03hnB7uB8J4e3DCjxPKnDMw221/bC0UWEC91vUnpYwW7mtVGxnpygc2qwUfOAtFAJfvTrVxg9Xe4T6/15vWkK9W3C40DDbElJZ/7n2UYVH8ZBNpdU53xCA6q9rMWkJvjudS8rxTcHVZPilgQ5syqCGskKebQmCL+Jb374B//HFr2L3gTFAifH4XItGj/k+FMGDLLgQyUtLbKNEOI9WhgRVlEBpt4xKnJLno2AVGG4FwYfku2hJpSC5DiKihDNPPxlnn3kKGglkIjJc0UW6OYX+VSuhJRt5+hlfVl7KKLAq7x/yks7/5XOc1dQLnitLdpmjwKa3fRYgz8jhDdbtNNxWRIGVm8hIteUkhNJ6LjW4usVicPWJ1hMlKRDgcjMZPaLIzYa//8Mf8c8f+wTn3A4OT0A3EryeFElGXFVxyombcdKWzUilDYiihXTaQF9/J9raWmDEYkA0AdgiEEni//75m3HnnffB82SoegQOPFhWnhvK2ppTeMslf4GLXn0hREWBRLYEOjkKG8qqH0zCW4QVeJ5VIITbw1ZEZsJN/XA7K+d0KhWhUqGdC5ro7yHc1v9+fCHDrcDKLeWUUpKBKisQBBk33XgzPvv5L2HP4BhytgDLpbG6QWKqKpIFgUDV4dlWRVGFL8pQBPqWIJegidJ2CW71aCQYqSp68G0LCV2Dk89DtG2cdPxGXPTql6KpOQndUOAIDsNt38oV0FNNIdxOLe7aldvFwW1wrJnTc8sT2GYNaSgrt4IPz7ZYoqXJcQS2M+DWF+B7Au6+5wF8/IorMZYp4MDQGCQlAsvxockKetpasHHdGmzevA6NjQn4vglJdpFMRZFKJdDQ1AhJ1mBZAmKJJlx++cdx5133YmKiAMf1kUinGG5T8Qham5Kcc/u6174GEjUtEtyq0RBu6z9Iho8QVuCYq0AIt8sNt1OX+yrXzlwe2/mU22oTmhZak88HW0K977kXNtzSdDFaQVYxgFs6YfrZz27FlZ/+D+wdGsd43oHtS3B9zkOAKtI3WL2lNISM4wdwy1kLImSfxqESJvn8dyMeZbhVVRmC5yCqyAy3gmVj43Gr8frXvRzNLSlEoirDbbIxgd4VA4g2tgSzBELltnQSe7jrdK6hDRWPMUO5LYnPU1PtysptOd92tiWh4moE5966oCsEDLauwxPrgoeiEyIJjz72FD7xyX/D7n0HMTg8Dl9QYNkeZFHElo3r0NHajL7+bjQ3pSArNPLXgWGoiCVibHHpH1jJ+bg7nt6NT//75/DIo08hHkvzSGfTKsKxi5yW0NwQx6tfcQEuedMboRkGdIJbxQjhtt5DZHj/sALHYAVCuF12uJ3rsvTsS9mzLQrllUYfViHc1ve+O1xomKncz7SFHGu2BHIcC2xLcLihTIDruLjt9t/jIx+/ckq5dchpy3ArQhFIvQWrt74gIEtqnSBNga1Iah2JeJ7Hs7ckjRrCfBgGJSr4nJQgOg4k18OaFX14/Wtfhta2NKJxHTZsxNMx9Az0I9HcCvg03GGJJ5RVs/XwpZn5viomzx2lE8qqK7dTvopgpC6dbJem6nEUGCu3lSfBFcemcpMZ2xFo5C75b+mb/k1gLEAUFezcuQefvOozeOyJp7mpzPFEFG2XG9HOO/M0xAyNLQidXW2Ix3T4vgtJFhCJkCUFaO/swthEFrf/7g7ccdfdGJ/IsWf32d370NLSAs+xkIhqaGlM4Pxzz8S7Ln0nYslkmJZQ34ExvHdYgWO6AiHcHnVwOx/YzvUhG8Jt/e++FzjcCpR74MMrFNg7aRWLuOfeB3DZP3yI4TbvSByA75HvlXJsffovj+FWEAU4kkhdQ5B8kRuJCG55chVloMKHomsw7SKMiM6eTMX3oZICDAF9XW245I0Xoa29AbFEhOHWSEQYbtOt7ZyUEMJt2X50uOt0McqtAIE9wSXllqC2YhrZouCWTdxkRwjglqLlynBLzCvKGoaHRnHlp/4df7r7AdiuyHBLE8rMQh6q5CJu6Ojr78WGDevR19uNaNSALEtQFAWKpvL62rlrN37005/h4UcfYzCOxRNQFA2FXBGgKwK6zMrtySdsxPsvex/STU2IJNOAFguV2/oPkuEjhBU45ioQwu1RAbeVTSvzxX7Npd6S6lL+rmXthbaEw+9Cf54ptwy3lF4QwG3RNPHEkzvwnr99P9sSJgouXJoqRZFcrs+XnUmLpcYyQRLgUmq/QBefA1tC2WVDeh99q0YEeTMPwzB4TKvg2DBkBVFFRUdLA9508YXo6GxCIhVF0SsiEtfR3d+HprYOQCSwWWbldsG3Vfn9U+qgO+YayghuK5XbMtyWJ5QtQrllNi4pt5SZTIBbUm4JbgVJRbFg49OfuQa//PXvGDRtalC0PeTzWSiiA1kCkokEenp60Nfbh/a2NiRJedV0uL6Hn/38Ftz5x7txYGgCqcYoYskECmYRIjUwShpEz4OuCEgnIlizohf/dPk/ormtDZFECtDjIdzW8tEQ3ieswDFegRBulx1uqS1nocvZU7pKxVIr376s3NY6iCCE2xc83JIxllqGrKDr3SwUsHvPfrzt0r/GvoPjUzm3BCUEtwQvpN6SNUGUBbiiR2wLuWRNoLQFaiIiPCK4FRQZ2XwOiUSCm478ooW4riOmamhOx3HJGy9EV3cLkukYTNeEHtPQ1deLlvZOQNYBet5lTEtY+Pj+QoLb8hWlygZYluqDPU2pEgy2pN6S/zYYv8uAq0Tw+f/4Ar5/80/g+jLypgNBVGBZJuJRGZaZQy6Xh2M70FQd8XiCp9xRtkc2l8fufXsRTcSRSCU5P9kXBQyPDkNTI0gnGiBRiofoIRXX0dXWhH/5+MfQ1tkZZCWHcHuMI0q4+WEFaqvACxxuqeFhoct91WOqKKic4XQq5WC+6Kfy85QvF9Izlz4YpuB2NsjO57Vlra3UaFKv57a8vbUtoCNzr2p1rvb3w71kO1t9rfVVTO/L0oXd8gXeOU5E5noNFR3qc27Cwq+7/igwgWObCDody2ROyWfzODA4jL9827uw/+AkJvIOfEnjJiCPbuvagXJLqQmyCIkaxbjBjBy5AkSaVMbJUAHg0tjeySzBbZLjoor5PAxVhS7JSCd0XPqOi9HT3cpB/JZjQotq6O7rRVN7B0AxY2KQc+vz7Kvyu7WsLNJv6ln/VPQ6o/SmPLmz12Dp31NRYPRcs28TvI4grrDyb3NZCua6/3y/m/37ymNPeYkGv5uh3E41lE3Xt6rntmxjKGXeBrnJJc+tJ8DMmdBTjbj2C1/Bt6+/EYWih0yuCFWL8GvP58eCUbsgv7fHWcuyRODrIJPJsnpL518tbS1wfRd79u5BZ3cncoUc4NNUPJ9XgCJ5SCUMtDam8MlPfgJdPd0w4kmIsRTRNRlpeA3T/q6sbj1HjlqPGuH9wgqEFVj6Ciwz3M4HgtMvvFpObTXlbWF4neOgz089raQG8TiVX5XAIXAuaLANlZBY0WgyddeZ95uGoVlRYHPefqGFUO/heTnhdvaHeGXtyxWapRTNKMV8+2/6Rgvv/4XgoJ433/S+rr5+y88z14nMQic35Yzkcn3KJ0oESy6Pyg1a1skDG2TUUmYrfROkUs5tEHjrwPdcCA5Fggko5ovI5Wy87R1/jce370bRkzEykUM82QDXc2AVckgnaViDC9cmtVdCb08Peno6ETFU2LaFiclJ7D8whMGhYeiROAaHRqFpBn+LAmBZgU+yq6MRb3jtS3Di5rXQNQWe6yAWi6K1ox1NPT2ALPO3J0jwIDHg0uuh/xGIE9xXekZr22P1wG35GRfzHpzrNkHO8fQaOXQ9Tw8ZmWutzz65OrQCM9f/odswc30Gx4Jg7ZSOCx5dWapcY+XjYekYR/DuBT5bmk7GcWC0thwXvuPxwIZCpoBbb/0NPv+Fr3AmMllchkfGSlnINjzPLcXnipAkmU+QGFw9H7FYjMc527bN689xbbg0dMR14LkeEvE0T8QTBRepZBTNjUm8733vxVlnnwlZoyEQBsMt2VvKVwGmjngkPJOrpraFE94rrEBYgaO4AiHczntoCw6BM+F2NggS3JJusBCglICNld25bjcf3D5Xq6aaKrrU2zEbLmbWeCp78xB1uxIs5v94Wnq4Xbh+VeG2FMkUKP+V62Ohfwe3W4xyG5SNpFSPu+EZcOmfdOmYcJHyZ0s+ScEFrIKNQt7Be/7qA9j2+DMYy9oYy+QRiScg0oQymggV03lKmS5LiCgGOtrb0dnVgoamFJLpOBPD7t17sX37TgwdnMDQ0DgEkcDX5RQFRZVY7W1tiuN1F56HLccfh5iuw3NcxAlu29vQ1NsLKDJ/e6IICiwL4DZIbSAQJ8U5sIzWs4brhdt60Cg4vsxcIzNP+KrD7cLbX239Hwq3wdCPqYQEr5xzO/cQB/akeEH8l0CKLd2eVdySegsJdtHBL355Oz57zRdg08OJKsYmMvzKTbsAj/4rmPoBSZQgksVFUhhyKb0jWOvl/RxsHz0tqc7shnAcKLIQwG1TGu/5q0txzjlnQYvokKJxgHzlQuDfBgiuS+hOM0JCuF3qA3z4+GEFlqUCywy35QPW/B9OVeGgStmqK7fzfTgtFm7nmlA1+wO3UsmdC1rq+XCud90s53PTtodwG3x6LyHclpXbCrgl5db3PSgKXdq1iBDg2x6coot8zsYH/v4juOeBxzCZdzGeNeFLQaqCocuQKOPWLqCztQXHrViN3p5urFozgNVrV2D1mhUMFQ8+/CjuuvMe/PZ3d+HZZw+gaHnI5YuwHRvReJSjnmKGiItedhZO2bIRyWiMo6Fi0ShaWlvR2tcDUKe8qsyCW0ZbiL74AoLb+a5Q0O+PDrj17CDjlpoGmTjpm323wQkJxXhd9al/x+hYFrJmIFewYFFzokqqfHDCRbYEuhvvX4JcUYJlWhBFshL4rPA65Ln1yb5AMWMyBEHikzZNlZBMxdDUmMJb3nwJLnjp+dAjEUhGLIBbUQGE8jhnsrgEDB4qt/V+foT3DytwdFYghNu6ldv5mrmmrQ3T8DKXBWA5bQH1ql5HYlGHcLukcEuXiOmjnMB2FtzS89KVf1JuBdeDW7TZw5iZNPHPH/skfvPbP8LyVGQKNizPh+PYiGgSXLsAVfJx0uaNOG/rWUgmYhzl1dySxroNx6F91Sp4+QKeemoXvnLtN3hc6uhYhidKuRQFppF65sDQgFddsBVbTz0BjckUDwKI6BqaW1rQMdAP6BqgzlZuy3BLyi1NPqt3DS+nckt7ZjG2hLnsO2U9c7nhlvrJHLg2rSGythDYBlcKOCbX8SFoBu7/0/34lyuuxLN7BqFqBmxPQL5owvLsgM8JX9nVENyvDLc0ElqmbGSBzr8strQ4LgGvAFlWIEoErLSOBSTiBk85e81rLsQb3vB6xGiACNsSSLkluCXPLTUo0lWAEG6PxNE7fIywAkdrBUK4PeJwO0uBY9GlDLBzqaQh3M50vYW2hJn+7fmvbizKlsDe2sAnWQm3Ae/S5V26fOxAokvABYsb38fHsvjUpz+H//7hLQy3BduHJ8rsc9QUAYrko72lES8572x0NjUhGqFLvi4UTULfQA82btqEZGMzTNPBzT+4BV+/7no8+eQzUHQDrkcX4gM/MHXKX3DeyTh36yloa2piKFIVBU3Nzeha0Q9EDUAWS8otqW1lWwJ5bivhtp7D63LD7WxbQhlag5/Blae54Lby97Xbcuq3JQQnR55tsz1B4vVGu7f0kzoKIzHseOQJXPGJq3iQA2Xfko86Z5rIF/Nkr2UFlmGYL3IFEWX0TdF0qqJCVRWIos9rkIY8UA6uLKucvEBPJUk+jIiKVCqGF7/4PLzznW9HuiEN1YhyTm4AtuVvalAMho0QNIdfYQXCCjz/KnCUwO38hV2cLWH+S+tLb0uY/cEzn2I7l8I067bLsr5CW0J9ZT+6PbekhhIEM9gSzJYUK24oo//2HB6uQE5Wp2CCZo2NjWbwxS99Dd/8zk3I2yJypgtJi7C3UfAd7kpfu6ofF7zoHLj5LBqSURgxHYomoqEpjZ7eXjQ0t0KQdOzaNYgr/vXTuPveBxEx4nBcD44XXI6mtIRTN6/G+eecga72Nlb7FFlGQ2MjelcOAPHYHHBbodxyt399e6/aZf3qj17fBgSe27m+gsc91HM7E37nBt/px1tyzy2tLVJuqUnQdTmWi7zQ00PNBEAzsG/Hs/i3T1+D+x/cxjm3viAhS9nKsoCiY7Mf23MCewLBLT+E78N1HKiqCk1TIUsCPM9hewKvaTrZkWmKGWctsDUhkYzi1FNPwvs/8Hdobm6GGonwBD1Wbxlu6SfBLdkZQritvr7DW4QVODYrcBTA7cKF45GQ835xy/SCDSVLC7elD59DNnH2dlVC7OwbLzdcLvfzh7aEgGKWxnNbDW5JuSLVjRprrFweqqIhM57Dt6+/Cdd+7TuYyLsYGc9Bi8a5Y90y82hrbsTG9atx+pbNSEVUSAKpZzZbDTRDRUtbK9o6epBMNWPoYAZXfupqPPTIEzCiCdjkyxQFKJoMQxNw/No+XPCis9Hb2cnAQiOA0w0N6F+9EmIiThlPFcpt4DGdaihjuK0PLo9OuJ322C6s3JZBdxmVW4Jzx2ZbAvm2KQN5+mIVLS6BG8iG9g3h8//5JT7JyWRNVm4zhQJlbiBnFpDP5eE65J3VoGsRnk5GjxONRiFJUhAXJgTKrVUswDQLsGwXkVialVlB8KCqIuJxA+vWr8WHPnQ5WlqaoeqUlVyG2wBsg5HlBLczJ7Qdmx/h4VaHFQgrMKc84C9Mj4uo2tJeVq+6eVP5snNv6tLDbdDlO/1VgpRDtquyTssNlJW1Wu5tCeF2qeG20pZQVm5LNlxIsgTfsjjGqZjNQtMiMLMmvn/zT/Hlr34LB8cL2H9wDEY8Bdf1UCzk0NvVgU0b1mL96gHEFUpQcCGrIlRd5p8CjU5VDchqFAeHs/jSV67Dnr1DHCdGcEuXmIk3fCePM05cj5edfy76u7sZbmk1pBpSGFizCnIyXmooI12ubEso5ekSmMzIaV3EoWrOmxwNtoTKDZvZPBYotws1lFUquYe+wKVXbktwW6nclvUGOi6yA0XC8MFRfPnar+OPf7ofI+S/9gS2JdAQEBryYeYLPE63saEJLc0tPKFMU1VMTEywv5YylUWRxH2HwTafy6JgWsjSVQVZ4QYzRRURixsYWNGPj3zkQ2hpbUEsTmkJVMOZYDsNt7UOwKl1vYX3CysQVuC5qMBRr9xWK8J0VNTSwG1lzFD5uSqBO8hkLH/4VCq28ylxyw2Ts+tUbXsWVsYOzQGe+fjVPlyrpSV4NOJoRobwzMen2KCFkiqr2VqmL/tWW2nz/f3otiUEpSvl3JZsCUH2LZVN5IQC/niXRJgjI9CNKAoTOdz6y9/io1dchUzBA+QI8kWeNwZNkbhpaPWKPpx/7lY0xiIQfItVW19wmCEkagCSVLYlPPTwk7jxph9DVg0ULZc6hdDR1YEDg/ugyT5O3rAKr7vw5ehqa4PF/koZjc2N6Fs1ALUxTdMh4IoB3AaKWzDml/rnp9dWPeptFbhd8MpRUMN6vw5dQZUwOxtsZ77WaWW33q2gJVHKRmaPdmXeLcWA0RoqmWLpZ+nknW0t5KKmHFqryLYEPiaS7YVyv2SNJ3k4to+r/+ML+PVt/wuLmsxEBXv274fl2xgby2Ht2hXQFI2zbQcGBjA+OoYnnngC8XgMskJNjBYcpwjDiCCdTrKam8ubvMYy2Txy+QxbYkjdjSdjuOpTV2HDxg1wyCohKRxFFwAuNa6Rn5eazOodAFJ/zcNHCCsQVmBpKnAUwG09H0zVJjwFLRnzf83XhTwlPcywPMwPtxXPMEOxne2prQaSS7OTF37UatsUwm099asG11MnRktkS6gGtyVzI/NucXQUWsSAlTVx22/vYLgdnijA8RXkTArzF6FR9qxro7ujDaeedDx62puRTsURiQYJCBA9SIrMl4wnMyZu+O4P8dBDT6OhMc0+x2yhgHRDilMCYhEJ/W1pvOE1r0JfVzccy+JhDunGNHpW9ENvTAGqVIJbWodzwe1C7+HFvJ+OFrid/T6rfF3zA271k8fF1CC4TS1wy9KsR9FwRXh0BcDzILHEWoJbT4BlkboawX/f/GN849s3YOeuvUikGjnPeOfunZAUCYZuIBIxMDmZYbCNx+NIJZO8VTSml2wJhqHzEIfJyXH2WsdiCchKlKediZKAPfv2MK+SWvvZaz6LvoF+RIwoRMrMZbgN1k8At2RVCOF28asjvGVYgWOrAssMt/NdbltsEYMJPwuFuC893M4Ff3N5bOdrHqsH7hdbp4VuF8JtfVU8tpVbVh45tsmFPTkBRdNh54rsjfzwx/4V+4cnYdoCsgWbgUCVZVbo0okoVvb34pSTtnCAvgsLogw0Nqeh6RqeeHI77rvvITz66NPIFxwkEg1QVB1jExOQZRGJZAySb6GrOc5wu7KvjxuRNFVBMp1guDUIbnWlAm4JRGcrt/XaCo4GuJ3rOLiQYjt9zFheuCUFl2wHDmBbsE0ToudC4sEOFBHmB1FgsgYzZ+Fnt/yS4XZsIsvpBWSJmcyNY/WaVRgbG2chwnN9DB44wHBL6qxVNFmp7WhvRWtrMxKJGCzbxN69e7B3734ocgC3qXQKjz7+GDRD5/PFK//tU9h8/PGQNb0K3Nb37g/vHVYgrMDRWYGjAG7rgTsCi3omfB0J5XY+uJ3PYzsbhup5/UdiUVWD22q65cL3r/7hW5/ndqYn8dBtraacvtBtCZzDxAGjNrxCHqIko5gtYNvj2/HBf/oohsbyyOQd5El9ExUGF7oErUpAKhHnaK9169Zi3YY1iCcimMyO49ndu/DItkfx1JN7AnVN1lEseohGY7Acm6OcGhpSGBveh5XdzXjDRa/CqoF+Nh5oqox4Mo6eFX2ItzRWwC3t20Bpo0SHaVvCsQ63QaDbodaahZTb6XVe/f21+GPE4Su3FEgbTCiDacIuFjgxQSnZEmhqmW3RoBAdg4OjuOPOu/GdG26CabnImzby+TxOPGkT8oUsnnlmJ3RVQ2NjE6cl0OCGTGaSR0OnUgm0t7Wgq7sD7e2tiEQ0tiFMjE3ikYefxOCBYUiqjEwui2gigfHMJN7x7nfh9W98I+fmBhaZki2Bkxho9ZAtIRxPtvjVEd4yrMCxVYEQbqvk3Fb33M6G0zLULtaSEMJtPTm3IdxODRMlqYxP9uhqBvkgg+DQhTy3Ejw7aNViQHEdVnHzmRye3rkX773sHzEyaWIia4MstwS3pK761BVfCiUdzxSgGxEYUQW+YCObm0A+DygKEIsacBwBuh7H2Ogk4vEkq7aC6KOttZnhtrc1hde9+hWs3BIn0eXnWCKKvpUDSHa0AJpcUm7pwDpbuQ3+vZDnuvrheDmV2+C9HwS0zf4qw23l32Y3rx6JKLTp560JbsvKrWXCKgRwK1PrAQ39sB0UCxZs28fI6CSefmYP/usrX8OOZ55FS1snjjtuDRTFx1133YEVK1bgzK1nMow+um0bHn74YeTzOawga4GuYvPmjdh6xmlQVQk7nn6KG8v6egewc8cePPTgNuza/SyZYuBLEoXe4oyzz8bfvv8D7I4gsJ2GW7EEt2RLqHPpVF9c4S3CCoQVWKYKhHB7ROB2dvNY8JE10y4x122OhqNrnZfVqyzc6srSwsrtwgMwyorX/CcIoXK7MNw6RQJVghErUOEsC9nJLA4MjeLdf30Z9g9nMJmz4QoKREGGXSxCFgTq80KxaEHSExiZGIfrmWhsSiCVjPIks2w2x9ml8GWkEo2YnMhBUdRSnJONtrYmwDHRGJMZblf191NPGxRZghGLoH/VABq62+eAW1Jugziw4MTmWIfbsnJb+UaqtCTMOkbMSGY5CuCWGj59F75VhG0WOA5MJJeL7TDcUhSYVXSx45ndnJRAyu3I2CS2nHwqVq5cAREWtj3yIDZv3szK/r333It9e/Zy7BxFeVFKQktLE2fXnnHGaUgkoti9Zxf27dvLJ2adrb3Ys3s/7n/wATz59NPImkV0rxjAwOo1eO9lH2BLhCirAE8yo3F85LkNhkSEcLtM1BE+bViBGc+spgAAIABJREFU56ACIdzWDbeVe2m+hIQy7JZvW3m7+rut61snIdwua/3KsLIsDWWk3HoQfR+ebUJUFYBilrJ5ZHJFXPqev8NTO/chU3AhyBGy5SKfzUKVJBiaily+CEFPwqecUdFmwLXsPA+GiBpRJOJJZDMmdDXKCh6PVBV8FIsF6LqCqC4iofl4/UWvxHGrVnEzGcGtbmjoXdGP5p4OIFL23JaV2zLc0mlTOUGhnqsfy63czobbuby2Fa/vaINb1wrg1rbZc0s/SbV1LRtW0YJrexg+OIY77roHt/7iNjzy2FMcCXfq6VthFnKYGBvEmlUDWLt2LfbvP4A7/vcPmJycRFNTE1KpJPr7epBMxhGJqEGG7bq1WLlmFTLjo3j4gYehQIMq69i9bx9+9LOfYWRiEu29vWjv6cNfvfd9SDe1QCCwJVsCTSnzSsrtXMJ4fQeC8N5hBcIKHEUVOEJwW+8rqvXD6Uh4bsvq31yQOlN9DVTAYNJT8EWxN3O99rmax2ZDZPnftb728vPOZYuYb3/MBbLLCbe07UdCuZ1//S2s3FaON611DR+p+s23PipPjGbeJtjzc9kSgngmVr151NOsKLApoC7F2HkePDMPUVOBQgFm3oTlAJe+53145IlnGG4l1YDt+NzJHlFVJKIGcoUiir4MRaemHQ+ua0GUfM6xdV2XH0dTInBsF3bRhqaoSMSjfDvTzEFXBCR0AX/xuguxbu1aRI0I2xKoIa13RR9autohGBrbgl2hnIJLSFt23NII3nngdL7hDlMlLL1v+HYLvAeXNAoseO659urc2bb12hLm6w8oH80CK0u5SZfW0NQ6YhtKqXm3FBXGt7XMoHq2DadosZrqex4s0+Lv/QeGcM+9D+DOu+7B409sR54aEyHjrLPOge/Z2L9vJ845eyti0Sgsy8Ke3buw+9ldbEfo6elG1NBZ7bdtC0ZUx4YN69G9YT0/3+COZ/DYw9vQ0twGUVHw9W9+G3sGD8LygJbOHrz3Ax/EmnUbK+BWZrjljrMQbms94IX3CytwTFTgCMBtPa+zvmam6pesq21bNbCstn3094XTGubegoUU3mrbXPn32SrPoVA9nUM732up9hoPZ3sO97YElzQSs/w6yicP9CFb+pqKVluK7Syrfwttd+UaCbahEpir2S4Whuu5rCqHc2JSvm35JI+8ti43bNFPBl+OO3K4CYygg8pJl2SDyV7UXEPw60JwbI5yEqlhzPExODiOj33i3/CHux8E5CiKroDJbAFF6ogXOH4Wnu8z2DoUBUXfpcqQh5QmTKmqhlw2i3QyyX5MWQQyk+PoaG2GbZl07RqNCQPnnHkGTjvtVCiKzIquETUQS8Rw3IZ1UKIGIJM/UuTHt1yXfZSSJEMRJIjlt9+Mt0IJGLlhKPgD76cZ5S7dYe6z00UvZMplXYiNF56gVj65m/10c6m3wauY+iqdoMz/+HMd2w49XvgVmbVeyaftTXm2S95tXk8B6AaPQB5tN/Bo2xZgGMBEFrnxDCJalE9YR0YnkM0X8af77seOnbtw3XXfZM92OpFCVDNw8glb8Oi2h5FMx/DiF5+HfXt3o7kxDTM/iYND+9HUmEI8ZmDzpg1IpVIwYlHkCyZ+c9vtOOe88zBw2lZMbn8Cw0P7sP/AAUSMGHbvHcQ3r78RlisimmqCosXwhjf9JS58/cVTMWBUQ7r6YMTiwYlfnft/0QslvGFYgbACz2kFlhluSwfKeaarL64SM9XVxd3nSN6qFridDSW1gttcqtNstblS2TuSr/tIPNZyw21pfHLVLOTK/XWk4bbWfR9sUxm3A4WN1mLggZyGW4I6ahZz4bkBnBDcTl19EEj9JFCxWQ1jJd3xMTycwRVX/jt+e8d9cAQNedtHNmfCcRzINIGM5vXCg6yIKFoWN0XJikrpTyiYRQZQVVVZjS3QBKpcBh1tzTBzWUiCD8+x0dbSCMfM45yzzsDWrWcw3NKkqXgihobGBmzYvDHgOUkOOtRYvSVU9+HQa/EAXVSmobXi7eDzbSvHq9LrLMFdZcnrhBsC/IX2YDW4nT+tY/Z7e9a/F4Tb2RBb+V6dCb10IlQeyEBwSyfDgXIbfJfXFf2Uyn0EBMQMt3RfAf5kBoJPJ1EyzMk8zKLLYLt3aBg//vmteGjbo3jgwYeQTqYRVTVEZA2revuRzUww3K5ZsxJPPfkY2loaENFEdHW0YKC/G6tWDqBo5hluR0bH0XH88XAPjuCHP/oJTjn1DHQfvwkY24+HH34Ag0OjsBwBN938U1iehMHhSQhSBO/5m/fhlRe+BpKsQlJUHiLCw0JoLG9wlnQkDmThY4QVCCtwlFUghNu6d0gIt7WXMITbhTKaF1PX6nBbyiGlLNuKS/Kk4noexSRJAdzSN8EtQZMLZCYKuOozn8PPfvF7mK6EbNFFwST4pUQDGapC1gAPY+NjiCeCEafZXJ6V4lgiwbfL5XKYGB9HZ0cHZNHnhiPHLqK9pZnBZujAGPq7Uzj7zNNx1llboWsqSElMJOJoaWvGerr8TPBJAEJwWwIRx/fhkurmARqF685w+Aj8EoIEgkC5ndJuXzBwS9VfDOCSxap08isE/+0LhLiLgFtSbQluZQWTz+5BVI9CknWMDo6A+sj2HxzB7f97B2751a+x/ZmdPCI3FovDK9poSTWivbmFBz9097SzSvvM00/xz1QigjNOOwlGRMFAfy/vfroKQJFz9Bi79+7Dd793E7aeeTbOfOXLYQ3txvYd27Frz340t3bhy1/9JvKWj+GxHLaefT5e++cXY+OJJ8O1yVqjcVmsYhGqpsF1gtG94VdYgbACz78KhHBb9z4N4bb2EoZwu+Rwy17J8thUlm1ZsfJcl32xBLd0wZ8Bl6iEPv09oJh3cfXnv4wbf3AL8raAXNFD0XbZzkBNXzL5G3wPNim+Ak2hspHN5+G4AYSQMkzJCsl0moFW8Fy+zKyT9UBTuQs+osooZMdw6skn4txzzkI0asB1aeBDjIP7+/p70dDUCIHAtqTcklLKTgBZhsQNQvT+K32VlN2yahsgXtCwye7qKddOhXpZp3Jb33WjhWwx9Si3UwUpF2aet2jJj012kgq4JeU2sDNNq7c0cpmaAYO15PGJEEXCkXpeGJ/kNePaPnIZk0+C7vzTvfj2927Err37YHk+EqkUx3zlJzNY0dOHFd29GB0egqYKaGxIIJ+bZLgl9fZ1r3kVRoYHkYgbcB0Hzc3NODA4iBu+eyM6u3oYdMfGJ/De9/4Ndu3agaGDgzhwcAwbNp+IKz75GYxOFBBPt+DKf7saK9ash6BSM6QLgRsfRRSKJjRN47VRzVZU+7EtvGdYgbACy1mBEG7rrn4It7WXMITbJYfbqSYgwrAS1FXALYEpwS1fcia4LSminivji1+5Dt++4QfIWT7yNuCWrNAUrE82BvpJPsiJTJ7F0+ZmmkKmIZPLMTjQ5eSCmeexuookQhYFtjPQ1CnK05UEF03pKDatX4sXnXcuh/W7lLQQjUDTFCRTCfT09iKWiEOlUayyzFFTrksjfhWARqqy8hh8sfO4BLjljqGgZTBAmGlbwgsFbisV3LnepYHfOqB/Omkg5ZZsFnSSUwG3vl86ASplJ9M+sC3wkIa8CQUSrIIFM28hmyng4Ucex09/fiv+cPc9gKJCi8WQN4tQZAVmJofWxiacfPyJmBg5iOzEQYZbslXTpLvOjha87a1/ifGxYW4km5wYxy233ML7fGhoGJlsDsefsIWvFJCVxTBUbN+xAwdHxrF5y6n4zNX/if0Hx9HZtxJf/PLXEG9uZ78tDYyQZBmKpsJ2HN6W0inPgqak2o9t4T3DCoQVWM4KhHBbd/VDuK29hCHcLjncLqjcBi1ggu9BIUXXsRke+bq+GMHXvnE9/uvab7FyazqAw1ZLmjpV5EvKtO2UdRtPJKHqGivBqqZzXqltOxgbG8PIyDBampsQMwwMHtjPHtxUIoGIrmF0+AAShoy1qwfw4vP/DK0tTZyRGzEok9SDKApobW9FY1MT2jraISWSgfLMCjM1A8nsxyWgLcNtoKROq55BskIZY+iPsxrLWLmdq/lqsat6rpza6ftWT+uYLwpwscpt+f61eLdLcFuStAluGXIrFFv23JJqy4qty0q5R6N2i7QGHNh5C6qkwioUkcsU8NSTT+OHP/op7rz7Xoi6Dl/VUHRd7B8cQnNTM58h+ZaD07echJaGFHbvfBLppIFUkhq8HHR3teOiV78SEV2BJAr4/vdvwtNPP43777sfjXR/CEimGrBy5Sq84hUvx8jIQezesxeKbiDV2Ir/uvY67D84hi2nnYmPXXEV9ESalV7ygsuqGpwA8aoPrl5oNOChrv2/2HUS3i6sQFiB57ICIdzWXe0QbmsvYQi3Sw63BC6ktLIiy1EJpWZ3SjggtS5Q5WTaiSW4ZcZR47j++htx9ee/ggLBLfWbeT77FYuFPIOIqihsR1ixYiXiiQQ3krW0tGDTps182XfPnj3o7OzErp3PYHx8HPv27EE2m8GunTuRTMTR3JiEmR1luH3Fy1/KI1ZNswAjorFqR5ilairSDSm0tXegqbkZajweNJiVjbayyjFh03BbhsLgd9NoW/rvGT4CgvhjGW4rG+bKFZj9blwIeivTXoJWMkY/XgDldAQ6oynZVmgdOTYcglset0vWBIAGgRSyJp7ZsRO/+fXt+P0f7sJ4Ng8jlYLp+8iaJjL5PDRFg6HpEFwX/Z3dOP3kE7HtgT9BFj10tLdCUyX09Xbh+M0bsZGaxVqacPePfoS77roLTzz+OKdvTIxn0N8/gHPPexHnJu8/sJftBms3bML2p5/FN6//HixPxpvf/i78+Vvexh5wTnMTeaYeKNODjjqOb8OxHMQ0I4Tb2g/g4T3DChy1FQjhtu5dE8Jt7SUM4fY5g9s5G8pKuqLvcUwXTSdjLyWxjZ7ATd+9Gdd84aso2EDB8mE7HoomxYFRrJcPXdPQ2NiMsbFx5PJ5bvwh4CgWi+y5JcDdsmUL2xMa0ins3r2bs0z37dsHyypyjJMmuli3dgVefeGrGHCy2UnONtXUAGDJ0xuJ6Eil02hubUVzS8u0RYEvp4tTVgRSbAOUmwbcAG6nlVu2JsxIS6h3wtlyKrelSVtTaD8X4C7kCp4JtwHeBo1lAplpSyc+gWJLkEsk68ApmrwG7KIDwZeRmchhYnQSv7v99/jhD36MbK6AWLoBB0bHYJGFW5SgRXQcODCIZDSOloYGkF76kvPORjE7iqEDu1nJtywTTY1ppNIJXPiqV6B/00aOgfvpt76F++97ALuf3Y2zzz4ba9esw8jIKHbu3AXXc2HE4zj5tDPwPz//Ff7n1t+grasP//iRj+P4M85iuCUbAiUl2L4L0zKhE2BzzTwokEO4rf0AHt4zrMBRW4HnJdxWG7lauTfqvyQVwm3tq7t+uK3cf+X9Pj1kY+aWlWOZZu7zepW7hV999ZzbWi4nTz/notIS+NKyH5hmOSUhGEQS2Gt9VmDtfBYKD32gx5aQm8jj7vsewUc/8WmoRhJP79rHyizdySoW0JiiRITAlkCZs/R45GsksG1oaGDQLf/36OgoK7oEtu3tHejr78eTTz6JQj6DseG9aGtuwJ+/7rVoamxAMhHl+CeJ4JmtDg4k8utSI1okgqbWVnR2dUFPpjjWCWqklDzMBospiwEpdPQ6ZbIuVLgrg9jkChtCtSEOC+xeLtWUx7eWd0H1hrLptTqfTaHSUjHVMTelbLPVYIrmZ4Iuh6WVmsRo/wU5t6TuBz8Z+wlsuYbUOUaRbjnOTHYdm6ePFS0fY6MZ3PH7P+BnP7kFO5/eBSOWgC/JODgxAVeWEYnHkcll4dg20vEkPMtGXNOx6bjVWLuii+0pO3ZsRySioaEhxdvU3t6GtrZWth6IYtD4NTo8wkA7OjyKfL6AiYlJTGYyeNGLX4KG5lZ88PIPI2s6OPf8l+Gf/vUqHv0LSWFln/4zOK+ZTmOm1xfCbS3rNrxPWIGjvwIh3NbttwrhtvZlHsLtc6Lccug+gW3wk6GW/h2MfIAqywHcEicx/4gwMwXc+8BjuOyDH4GoxvDs3gOchEDTx2iAQwM1fzk2AyXBK/kt+/q6eZIUKXRNTY2IRCLswzVoFG8qiX379sOIxrBq1WoO3h88sBfJuM65puf/2Yu4qS1GzWQUMyYEKnEsFmW4JcChbz1qMCi3dXQglkpD0COAJE4Na6DXU863FUGXovlf5TEOs7Juy0MeavPcHn1wW1ZuyxAbNIkFX9O/CwC2NBvND/TuqemLPPiDfNglHZxKY9PkMRsirR2HJs/lUchlYRZtjE0UcN99D+NXt/4KD9z3ICzTRjyRhqhrMB0XOduGFjWQzedg2zYSkSisbB6S72NVXzfOPetkRFQRz+x8Bvv27UUul2XluL2jDfF4DIlEAtFoFKqsIDOZQbFgoqW5lf279HjrNm5EMt2Ij13xrxgenUC6uR1vefuluOAVF0KQdYZs8mQHcBtYXcq1oJcWwm3tR+/wnmEFjuYKhHAbwu0yrs8Qbp8TuC1HgVXAbVm5pUYbyq218xko5D/l2wiw8hYefORJXPbBf0bREbBvaIQbc6IRHRFNQzSi8qQnSkYg0BgbHcGBoSw6WmNsVyCVNhaLwaDpVQINeNDg0FhW2+UBDPQtyyLy2XG4tonTTz8VJx6/CSv6euDT5W/P5r+zBYK63JVAgSVYNaJRdHZ2oaW9nTvxaUqaQKOD6e8Uceb5EGWJJ2IFPtLpxISZExcIb2q3JRw7cFsBtlMT/8qDf8tmjlnwW1Eov5CHU6Q4twBuCWxp3xctF/c98iR++avf4s7/vQPFQhGJWIo131zRAg2BLjg2VCMC0ypyFFs8YsDKFeAXLbQ1p7BqoBOdHc1sa5mYnMDE5CQKhTxDra7rfAWA1pIsiJBEEZIgorWlBX09fezzXnncWvziV7/Bz275OZLpZqzffCKu/NwXMTI4jMb2zmA5l/sI+bXPVG7l0JawjMf/8KnDCixdBUK4DeF26VZX1UcO4XbJ4basVJUbykrKbWDdEGB7HhRJglPIQSXOY+uCALvo4tEnnsHfX/5RDI/nMDaZgyjJiOo6N3zJ8DFOAxzicezc+Sx6e7s4tqm5qZHV1pGREXR0dHDDGVkXLMdFLJliP+aevfsRiUbR2NgA1yliz+5dnJRw6sknYf1xaxCLaNBVCbqmcGwYKbcaZeNymD/5QQUkkymkGxvR0NKMWDIJjaLCaMgDwS01xokCBElmtTfQbisu6085QV4IcFu+skRqbSXABnAbjGqeEr4rFN6S2kuDGujkyDTZkmAVTG4my05MYHQyhxt/civu+tP9eGb7DqTiKTSkmngfT2bz8CUJFvm5S/FbsiQhpupwCyZc00IypiGXG8EJJ/7/7L0HnBznfSX4uqqrOufJATPIBAkQAAkQoJgkUcGy7LNl+84+33rtvdu1z2et96eVLXu9u5YsK9mWHPbWskUFKzKJYgaYKVIkwSBGkIgkcpg80zlVdfX6/atrpqcxCDNDCiRYzd9wBj1V1dX/+rrmfe97//fWYWBwUMbSkWNH8dquXYhGYxgcHEQ2Sw/dOrivrnrR0daOyzZuxEWrVsOra/jmd76Dw8eOwbQ8UHU/brxrO4xiBbW6An8k0miRs9UqjoTHYW/5vlWorub2rPdpdwO3Au+8Crjg1gW353HUuuD2ZwJunaXpJuZWWE5a29Zq8CoKauUifNSw0grMsr+9cfA4/vCTf4pDR4dRtTwIhyLS+BP0a6ibBkrFPALBoJjof+TDH0Zfb4900tP/lqDy2WefFVzkD3JZuoxS1UCxVEG5akr8KZeVafNFMJrNTMkx21NxXLV1Cy5Zs0oS0EQ4QSsqeKDpdgQvH6qqim9pT28vEskkOjo7ocSitvsB07P48Ci2ZMH+R9OXM+SJeN7pzG2rFdhsBtainYHIEGYDW9swzXZGsLW3jjSjSbdL6QpT6zguSiUBtIpVFxZ3/759eGHnLtx45304MTqBYq6AcCAMvx6EaVhQNB0B+tsymlnc2wwoXCXgq9FloVKF7vUgHNNg1Q0YZg2XrFuLi9asQbFcwtDwCIaGhpBKJHHpunVYsWy5TLzI3kZCYRx8/Q088PBDsFQFo5OTWL/hcvzJn/03pDp6oIdjyE7lEE3GZYxPA1t5i04dbLkGpSuL77s4j7dQ96XdCrgVmLMCLrh1we15/Gi44PYtB7fNIQ7yl97++y6yBHhQMU14VQX1chk6gSHBDLUK8OLwsWH88Z99Bi+8vAuK14/Ev2obKRmQpCqzKpinvb0Nq1avxK5XX8X42CjWXrJG2NaNGzdiz+490DRdpAsEtBXTku809C9VqvAoXjBNjEvQhWwGNbOKfGYKa9esEoDb09UugQ7yerQtY1ww09EY5kDnMtNEJBRCPBFHZ1c3Uh3t8DEKmCCYLK5oiBv2Z83M7axoWmV2g9k8Pg1vD1lCs0/uqdICG9zaOtrWxjKCWkuuJ+cMDvi3fW0Zz+xhzRtJZGRtTRkjKibHxvDQAw/iru0P4tm9B6D6wwj6AvBCRa1qwWCSnaqJXESikmXA0Su3DsW04LXq0OoeCfGYzI6is4f6WVMmQZ093YjG4hKPm8vlG9ZzZdGF+zRdZBH1moVyqYSJyUlEUglEU0l8+7s/QDDZjsz4FGLJdrGLy+VKCEcCc9gY2/IEe8qz8MnNPIaKu6lbAbcCP+MKuODWBbc/4yHX/HIuuD3f4JayBAfcMkFMwC3TGlQdQyfH8fkv/R0efuxJePUgEskUCvkcjGoZXtTEtqmrp1OCGQ4dPIhwKIgPfeD9uP++7QKOurq6RD6w9/U3oGo+6Vw3akA6m8OJoWGk2jtQMSz4/QGJ6O3r7sLBN/aikE1jaX8fBpf04rKN69GWTEo0L9k/gnJqMcncMkhABaDrujSs0UmhvasTkUQcCARsFnd6zd1hJpubxxqyBGFv5/94x4DbhvtBa1OZDW5rTeCW+JcuEzVYNUbr1lGrVlEtlWCUygJ0sxNTeOXFF3Hftm348VOvoKAr0EJxRPxBeD1e8bytlA1bW12vw+vzicqViWBi7lapwudREZSI5irqXhOxVBSjY+OSdheKRGQ1gMx+NptDf98SHD50SKJ+O1JtMCtVZKbSiEYiAoRLNQN3bdsGbzgKs1SGNxhFpVSFpgfg4fWf49La5m1Oo50Lbuc/8t093Aq8/SvwNgG3cxVqWhh3mio2/372tm+dFVjrOfHfTdn2877erUuF8z3AXDZWs+si2spZrE3ra5ytzmc7p8XsT3DLP3nNS6JO57bzuq2M0+zzWZwV2FxL1Wd7v+fy+5manH0sLqZ+DRp2eqmV+kkuNbOVpxGVSubWkSVIY1mDzeTycCPXgU06VrUChUv4BLdMANP8GB+ewBf/5u9w7/YHofvDaO/oRC6bRbVcFi/apYNLkErGcddd9+D6918jwDcUCIgSgOCIVmBMLxufnEIklsTxoWEYlgfReAKvHziEuuIVhi8eT6BYyKOrsx3Hjx4SH9VwwC8yhc2Xb8Sai1ZhSX8f6kxHMyoIsNHIq4pXLvXCZHSpv6Q8obuvF+1dHQhEo+KRCjaiNQHc5vYpsnby1QpuHdeIUy71bFeFM4Pbszgw2Ds3yQFmT/rsfzlaYfvn1pFvP9csS2j9rHAs1MTay3FDmA1wSYjb4Nb2A6ZdHGUpTCEjg18T5tQoV1Gv1VEulPDqK6/ivvvux44nd+DIcA7xvi7kK6bYe3GBn7pYVfFC1byi0eYrMyjEx3QwMq75AlSrDr+XjWJlFM0CIvGojBWm29EnmU1lgUBQmhFp+RUOheDXdRRyORRyeSTjCSQSCVRrJr76jW9gydKl0INhsSyrFMvw+UMipaB8XOHsp+lhV7G5TnPdQ8/lM+5u41bArcDbuQJvA3B7JmB7egB7rozX2cDF6fVWTvvBTHb97GU9589Ps4/kz/pSn8uN+UzgidVZrJWZ88diIe99LjbtzOe7kFc5/T68+vzrtzArKGcE2N/nGqvNQP1072thrKENdxwGyvljbV9Lu0moAW6dbYhkBeTanrec9Aioq3sFzNbJ1EkZ6JhgoVJhI5iBP/0v/xU7nn4O0VgSOTYJEZxGoiiXy7j2mquxd89rIlVoT6WQy2ZQqZQFLHV1dmB0dBQ9vX3QfQEcow1YOIbXDx0R66ajx0+KojYYCYvGkpG9ws5WKyJBqBSLGDpxHD1dnVi1bCmufs8WxMNB6Eod7cmESB+y+SyC0YjYPJF99ukafD4NsVgU/QP9iPX1NGJ6aRUG8Ts1xRaKTWYK2CnPpXRllu+tM1paGN4GGG0eS+KrK/ZSreCzsW+9GbzOBU6do801NuztOULtYAV7G4U6Yme0WdTK8ho6Q7gxDpr0tXbamP38bIA7M2prdUNs4DxMIKtUGrplC7VMVjSp5XIV2XwZbxw8ggceegz3P/QITg6PIRCOwaMHkM8XEA2HxfUiGYvIeAhHgshkptDf34ep9KSky1FmQEeF0dExBP0BGaGliiEML7W0ZHdVJonVamJFRt02GfpMJoME2XhHa62qImX5f3739/Brv/XvbG31LKnJuXyenZqfy7Zv7l3HPZpbAbcCb30F3qbg1rl9twKGuQDEmW9OiwO3ji9i6x8h5zzspozFPRZzcz0XcHums+P7azScLOhNNDMgCzrAed7prQS3zuTIqdHpAMzCr6ENbpu64RtAxm4SagW3tpbSBrdk9BrgtqbaMgR2xQsR6EGdMbtVQ74+95efx8OP/BiRSAzliolioYJwOCo2WwS3O195AUePHML6S9chn8tiZGRY2NRkIiGaWC4vJ9s6pHuemtvDx44jnmwXaULFMKH5dbGJYrQql6MZCMHOeLJ8BLiZqQnR4W5avw7vvfo9WNLTibpREXa3o7sTOaMikarcvu71AAAgAElEQVRMWNO9KjRVkTCA9rYkEm1JtPd0A34f4PMJAKoy9Yzg3qNCk/8U+e/Ux8x1mQGvDmht2nq6C78VDDfA6XSjVut1bl6tOPvHQK5X41gO4OUkRTSjAm6bxpkcuvFvZ0w0/j37flhHpVYVlt1P6zQev1SyPZFrJuq5IirlKqy6Kvrrhx57Evc9/Dj2HTgCs64gGIrC7wugXGRksg5VsVCvVVAu5RCPhxAM+oXhN00DY+PjuGTtWvgDIUxOpbHz1deQzRURjCSFfSaQ5XUn3VozTKgyYbH11WbNlCQyzkEodeE4uXjtJfjs574In+zfQs+evZzuFm4F3Apc4BVwwe1pWTuH7TgTc+uC23Nl0N+en6O3C7hdWHVOYW7nDW5JZ9IhgfZfBLeNUAO6KBimfH3+81/AXXfei3giBb8vhEy2gEAgjHAois2bLke5lMXTO57EJRevwdDJEzh8+JCwcGLd5PNh8xVbkM3lMTI+iXQ2jzx1kZoPXt0PPRBAoVxC1SRLXIHXS+bVh5pJcA6E+ft8FkPHjyES8GH18qXYvHE9Vq9YKsye7tdgeRXUZGmdaWQeAbe6pgqwCoQCGFi2FMFoFIF4DND9skxe4bK7xwPNo9vM7ax7QPNqQnO07tyTkJkpy1sLbucaIdMYdvqXDnN7Krid8XedscSy2VxLHC58mmYfpZgHmERHL+JyBcV8CZPpPJ7Y8Rxu+dHdeGHnHpGsROIpaQg0K4ZYgykeC23JGOpWBYl4GJdcvBpXXHEZLr9sI6KxCEqlEnY8/QyefuY5XH/9BwXgfvt7P8D4VEFYdGFp2aHYALdyLRkuYhhIppI4SeeEtjZ0dHYgFo/ju9//LpRAGPDQ39gFtwu7g7h7uRW4cCvggtt3PLjl4Fwo+8s/9YuVJZxJRvB2/+Ccb3DrXLuFXb83Bdya1FmKfYJ9sQhw+RRBRs3CV77yd/j+924S5razs1c60Mna+v1BLFu2FNVKHm+8vk+CII4dPSKJZEwxi8fj0kz24Z/7CH7yxJM4fOwEaOgVicVx7MQQfP6A+NSWqhUBnPQzrZk1eb6Qt9OsOtrbEPTpsGoGSrksxkeGsXygH9e/7zr0dncjHA3Bo3kkhYtMtZdhESpBkSIeuQx+iCUTiCYSSHV2IJJMwsMGJ8oT5P0q0DzeJiuoU4GtHenb+hmb63q9NeCWemIytg5ra4dv2CyuIteq5fM3y/LLua7N0oQm4Ct+GQqsWkWkJDyWlc1K8xibyarlKvK5Ep796Qu4/a7teHzHc8iWaoi3dUDzh1CtGGIfR9U8o5S7OlPQ1DpWrBjARatX4D3v2YIl/b3oW7sWEwcPQvfpAm4fePBhfOADH8Lnv/RlTOZKMDgG2XymMHhDEdae58N/c9ITCockuINfHCtf+9o/Y3DNRXZPmOp3we3b/Tbrnp9bgfNQARfcvqPB7WKArf1HzgW3b5Xm9lxkCW8DcCuhDU3gtoF9SOTW6x7cdtvt+Kev3oBCoYSuzl6Uy5wMkWnzIpmIY+uWyzAyMoSnnnwCJ44flwCHkZECrrlmI95//Qdw9OhRPPvc88LY6v4gku0deG3XHkko8wUC8AX98GoaSuzGtyz4fH7kCG6rVSSTCenWFy2tV8Xk+JjIEZKJGNauuQgf/ND1qMGUJDNxerCoNa5DUz3C3nrZUOahl2oU7V1dts1UKgX4CIj4tutQPK3X3wapduPZzM/NANd5fjaX+9aAW04WJHpYdMK2HZoDblVBpE6DYIvu1tGAixTlVC3uTFOVB7VywZalsGGPwLZmwarWkM3msWv3Pmy77yE8+PBjAkT94Rjg9aPKZi1OC6oVpKJhGEYZfT2dSCWjWDrYj4BPRW9PJzZsWC9hHW3tbfAFgkA8gftuvhU//OGPUFd17Nx7EIVSVa43wayuaaKwoNsG3yfffyqVgj8QgObT8alPfQrv+8hHAKNiNyRqwaamuvPwF9R9SbcCbgXelhVwwe07HtwuZlw1Z60v5Diu5na204NTw5m6zNXEM7vSC2NtZ6Y1TeBl3rKERpIDNZYOSBJm0MkrVfDii6/gH/7+f2LPnv0Ih2LQvAGoKht/NGkAe9/7rsL/+4cfx4Hdu/CNb3xDGs2YNLVq1Srs3bcfzz//gvjcenUfCuxkD4YxNj4Jjd3z7NKnb63mnWaKPYoqrC31ukwkox6U/qbhYEDcElCvSeMaod6mTRuxfv0liMXDiEeiIk2QLv96DZo0Iymo1aj79SGaiKOjuwvtnV3C5IJxvWQ+pZ1+9jWwwavNizczt82NY04Pl63WnUNP22hSmwlHWJjmlnVgU5UDbgn2CPqml/Fnaf5b9d1OE2GzHrd5G/oVG7CqVZkYiIcsfWgVLzKTaRw6eAQ333o7nnv+ZRw8chx6KArVF8REOg/DApKxGKrZKbTHo6hbBro627DmohUCck2DOlwf+vt6sGnTJonKtaw6wpEYptIZ/NVffxlHTgzjxEQWuUIFFUob6J1C3W3D05gDkY4JZGwZz/u7v/d7+L3/9J9wYO8eLF+zRrS+/lDMBbcLuXW7+7gVuMAr4IJbF9y2dPrPZ8S74Hbx4HY+9Z4LFjeBlfmCWwG0TfZgZMsa8bxEnnSSmJzI4Gv//E089uMnUDPqCAQi8jzxMMGtohi4+OKLsHz5crS3t4u84J57tyGTyWJsYgKVahWqlxIBH9K5nOg0rboHoTCtmzyit5U4CY9HYnqp8/X5/dJIVCwUEA5T3xsS6QCdFBgaQY3ovj17Jb1s8+b1WLFsACuWL0csErZDByR1jfIE1XaOoFxB1xCORJBsSyHV3o54MgktGLCbzaabvmygOhvcOs/NTCccIcBMqO9bB24J9FkLMsyijzXNaXArQHCWFWHz57GpoazZVaPZFpCzmErZHlSWBaNYFnBbM+vYvXsvnnziadzywzuQyRdRNuvQfCEYdQ+yxTIsj4qw349UQENQ9cCyDMSiIWy+fAN0zYN6rYpIJIhEIoZcLodf+uWPiUVYJpdHV1c3vvilv8axoTEcPDmGssHIZFMaGSXvgUlkqir2YZS3cAx94IMfwqe/+AUcPXgAS1asEIlKWxfdMCiKWLjjyMI/fe6ebgXcCrydK+CCWxfcuuB2wZrlGcBzqhXYucoSFn57cBbNT+mMP1e3hGm/z4YswbJg1djxbltMeeoqPMEobvvOD7DtnvsF6Hq9fhQLZeRyBYnibWuP4dChAwJsCSILxRLyhaIwdcMjowJsGa3KZrFAKCT/LpUrqFQNYW59Ab90wxPAUV9JgNvR0SHs78TEhByTtk+6V5Ml6mQqIQD6wOtvIBoJYXz0BC7feCm2XLFZdLhenncjmIKuDT6dYLomoJCm/gTLHV2d6O7pRqwtBYWJZtPYaEZf2wpwT2Vw7esmS/NvIXM7F7ilNIHgbwbcOnC7+XuD0Rcavondd6J4ZdM66vkCPA2Xgnw6KwEI2WwBjz3+BG6/4x68vHMXAqEoFM2HkmGhVleg+tiYBxilInSjjKBXQSIeRU93B665eivy2SnUrSo62lOie2boBvXbnNisXLkKbxw4hFdf243Hn3oGhRpgKQTvdOkgkUyfXZuxjYTDshLApsS//Yd/gMZgDlWFSQmD3wfLrEHx0gXDBbcLv4u4e7oVuDAr8I4EtzNLvU584ltxcd4Jbgn887QYK7LFMq+L3f+tuG7zOebZG8rOZiUnCE0wbnNjT2tdTl8nx790PmftbCt84Vy2T83gVhqFiCC4nE2WtvF9mqNsgB/xwbW1jg0rXNBAlh3pR/cfwp23342ndzwngDcYiGBkZEyW/afS4yiVCqKV5ZEIbMm8Ul4wNj6BQDCMdDaLtrY25AsFdHR2Y9myZdi/fz8yuRxC0YgsOUcj9LkNCXAlECUgooVUIBAQSzICWwJeBjXw91NTU6iWi0CtilxmCm2pJK656ipsvHQ9/D6fdPB7PUCZHrpBv7gwSPJW3UQg4JfO+1gqgd7ly+HRvQKiSRyqjPZV6RxAO7SqWJQ58ND5pBHoOv7Ycg1kDMw0fc0d6bowWcKZxsXshkIbrDaoz6agAqaMVeTak72WTi2y5dKoptjOCNTzVqrIZvIYG5/Ca7v2Yvv2B/DIj3+CuodRxoxJ9qKuqKjVPajV62CynWLVMNjRhpFjR7By5TJcuvYSwKpi1YqlYgemaSoq5RK6u7tRKlclrKNcMcQt4zvf+R4yxTIMVUeRjH21imAgBF3TMT46hlgshngsJsEhf/7pz2DNZZehki/AFwoKwC0ViwgEQw1gu3Bpz0I+d+4+bgXcCrz9K+CC29Neo3cSuG0GVvMddIvddzH7z/dc3+zt3+ng1vE+bVqCZqjAXOCW3rbSJdYCbp1l6kZcGZeGneVh1BUMD42gZ9XFePnxp/Dtb30XRtXC8MkRKIqGTCaNRDKGw0cOy1J+NBpDvlgUZlbTfahZdRTLTD7zor+/H2NjYxKxyqXmdDotkbmZXEHmB8GAX1wWyFTyPAlsi8WCAEx+JZMpkTIwCEBRVWF3/T4dpVxG4oAZ6hAOhrBm1WqsW7sWbfTZrVYRCdvBEAwWYIMZAZemexEOBRAgWO7qRFt3F6Jtbbb+tsbXr8NDWyr67Yonrg18ZaQ3QhTsaTUZQ/7ifIHbZi/jFnlKsxTB8TAWGQN1tkwcY/OdAlQMlDI5eDwqFFXHq7v24ZZbf4QHH3oUJ4fGEY7FBdSyBvQGlldko1fdglK3EFIU6B5gw/p1WLVyGVTUUCnl0dXdLpHKyXgckUgU4xOTMExGLQfh8wfx/R/ciP0HDyPa3oFS1RDum565I8MjGFwyIJMaTiz+5E//C6659joowaDEAOvBoMzoisWiNCLqjHVe1MrLm31PcY/nVsCtwNuhAi64fceD28VYeS12CLrM7aKZ20Uw78SlM3LRRvPQPMAtrz6bsORBEEfWVhhc/mynY1XLBny+IKDoeOrRx/HV//nPSCbbMDWZQTAYQqlcQKFQgKb7JZThxNAwqoaJUDgqDB8jVel+QGkBAS3BK5ecs5m0RPPWPArCTBmrmchmMzCYkFW3oOteO7HMNNDd3YWpqTSGh4cRDEdEXpDJ5qS7Phz0S/NYPp9HNp1BZ1s7rty6FRvXb0AqmYBRKcmyPK3B6KBgmlVUKyUB0pFYRKzBuvv7MDAwAH8kYhdUKFxFIlwJ5OwkMqWBYW3WllUjuLWduM4PuOX7ssM6moI8BGw3SREIbPkc34+kmZlApSpMOGOXOYExsgVhVodHJnDvtgdw48234fDRISRSbbD9JxqRIAL0bY8VXgOlXkclV8Bl69Zh/749+NQffQI/vPVGfPhD16NSLmL5sqXS/EdWXPXq8kVm/5VXXsWOp5+F5vejZJqIxuNyyocPHcHaS9ZicmISK1esxHvf9358/JN/JNehXjVgsDkwRLbWg4pRlePqXvrcusztYu/k7v5uBS60Crjg9h0NbhfrdrDY4eyC2zcH3C6M/W5AqsZFPB245Va2LEGSySw7kW4mzlV0C/a/ydqKdMGyl9oJnsMRFIdGJY3KKFbx+ONP4Otf+wYuvnitsLrZXBbXvfd9+Niv/CoC4QgeevhRPPHU0xgdn0A6kxVAdez4CdtD1aoJsKVEYHJiXPS3ZZOWYH4BnGQT47GosKvstO/p7sT69ZeKHOGaa64RpvcHN96EO+66UxjggC8A0zBsRYjF3qiyAFzKEtZecgk2rl+Pvt7uBrBVpOmpZlZlZZ5AV9VU1FUVwUhEZBMdnZ1o6+gQllAEP4YJhUv5BE9kcpvyCPmSAnIbrO35kCXYWlqzcVYOoG3IE8QBo466adgTIL5pXmOTNbCb0hhfYeSr0DU/jh8fwl333IfbfnQX9uw/AD0QRrK9E5lsXiYp9BLm2Kh7uFpAtwaPTC4CWgCFbA6JeARBv4Yl/T2olAvYcsUmaVLr7OwQvS3jlccnpnDg4GHce+92ZHMlLKV8waiIxZdp1CR+l6e4bOly0UZ/63vfp50G6nTAoNevpsm5EK5TPmJPM04foL7Yu5u7v1sBtwLv3Aq44NYFt4sYvS64fceAW4LWFlmCw3gJvKUG0wG5Imsg2AUs024wY8CCHk8hPzSKl196BV/6wpcwOLhMNLWKqqGvfwlC0RhODo8hncsLS0cv22d/+rxoav3UrtbtNCyyt2RqY/EEphjLaxioFAuIxyLo7elCtVKUUAD+e3RkBD6fLtKEFStX4oMf/hDKlSru3bYdO3e+ivZUpzgshAIhBANBjI+N48SJESQTEay5aDXe/77rpItf89JtoSRAlx38JDILhbzoNgkDCbjb2tvR09cr3xU2L1GmIIyncNzTDKE9pbQt0+gccT6ZW4Jbm7m1FcFy3RxvW55gzbRPT7q1TKm7+ORy45oH2fEsqhULTz39U3zvBzfj2Z++BFUPwB+KiP8sry3Za2qVxXlCsaQk1FurHja1BSSil9Zsfb1dyGUnMbCkDxNjI4jHY+jt6badL0oVvPzSTpi1OjKZPBLJlDhlQKkhkUpg6MQQBgeXCgguFct45JFHAH+QUXk246zbDC2dEygXYYNizbKEtXd520Xcwt1d3QpcoBVwwa0LbhcxtF1wuzhw6zDvC7sE58bcEpTZWtu5wS0ZPX453fXOUrfN5NLvNNbTC2NiEvlsAYmly3Dsldewb88+bNt2v+g0zRrEEWFodBwTUxlE4kkYtTr2v/4GUu0dol+lrROZvFKRMoY8GEAQjkRRsTzSrc+Fb4WuBkYF1XIe8WgIA/19uObq94jNGH1zj504jgcefBAnhk6K28KRI8cxPp5BzaCMwSeaXwKgXDYnOlumptFndf36tVh3yUUIBnRYdQPMdqAco1KuICRNSYBX0+0O/VhUmtY6u7vhZ+AD60LWVphbpyufYI9MNBlM77R1mONp+7NqKON1rcOYtgMTAYFtUmyDXdGWNK6tWYNlVEXPzO3oSlCrWvAYXjz+2A7c/MMf4ckdz6FYrSESS6LmUSVqmXUR3TFfq25C8dQkBU5V+N7JpOpAXRUZCR0Thk8elZrv37cXvd2d0vhHZwfTtJBOV5BMxcQ1oaurB5NTE7DqbGiz0N/bL5ZhsVgCX/vnG7BkyRJokVgjYASApokW2qDNm67bbg2GAT9DHxb28XH3civgVuACroALbl1wu4jh7YLbNwfcLkaWMAO4bDDT2lDWBG6FvbVlCfaD9kv2/nYTmp3LJUDY0W4qKopTaQSjcaBq4OihI1hy6QZY4xPinvDVf/o6ItGkMHET6Sx2790vBv+xREoUoWwuI4NbqZThVWkvVhfgSQaxVKkiX60JgxsJc3k7jWIujSW9XbjqyiuwetVyaRqjPnZwcACXXX65sLzf+/4PsP3+++CBhqGhCZRKVZhmTZrYyOhVKxXkslmUS0WJ7l23dg22XrkZK5YPwKerwuB6lLoAI59XF+0sm9QULnUrCkKRMLq6eyTRjG4OZAqFxZXEM+pU7XFPaS7Ef9Zmdc8PuK3OsvqiDrZhe2Gfp8gRLLl2ZM09ddq91VDI55DPljA5ksNNN96GO+7ehkyuhHA8JQ4JRh2io84XSrYTSJ3yBgsqv4S9pe5Wg2HRFswrkceUfPg0xufaQRp2Mx/1vbYNWDQSh1VXcPzEkIBYwyxT1Y1gyIelA4PIZnP4oz/6Y/z8x34NZj4PbyAkdWe4hMQlyzXSRe/LxF6OVUYuu+B2Ebdwd1e3AhdoBd6m4Nb549v8R3/m59lWYG/Vre1c3RIWA/Ba7YHmO8qaNbdnA0hn+/18X9vZ/q067kLPZz77vZVuCQIZm05mrjotLv7Y1hvOBW5tdk7YOxFcksUzG4ENZPucRDI2T9ljcBa4dVg/AgpNQzWTgy7L9F5U01nRuQY7OoFcEdVqHV/60pex87VdWHvpBmFsn9zxDIZHJxCJJ6QzXlW5LF22db11CzUuNQMoMpWKgJRd714PirkM/F4Prr5yMy5bvxYecXaoIRwKilxg+YoV6OzpxejYOG6+5VZ857s3olbXUChUBfCQuVUJxgsFeT+0AKOLQjYzJdKEKzZfhg0b1snPZG4Jtv2aLsBYNKiqKsvtlCgQcCdSSSxbuQIerwoPga+Xtlh2pC8RFfW2BLaOJ64Nbpt9b5vvTc2f9ZnnZ36ae3zMHs2t29iaW8fH1nHJcK6lrSuxa24R3NKVwKpL/cmoToxncOedD+LBhx7Hrr0HJNgiFE1gfDKNStVEPJmSZkF7HNcE0Nrgti5f8HhhWDpABtc0pNarV63AoYNvoKuzHZPj41JLaqCzdLlQyOBS2uAVjfPY2CjaOuJS0nKpjE996k/wG7/xf0LxeG0ZglED6IYw3eTHiYRHADeby+JRBoq47WTzueO527oVeLdU4G0Abk8Hjs4Gms4GHOxLeDaf0tPP+88F3Da3mCxkyDi35oUCdKeJZC6AbdeneSIwG2wt5HwvtH3ODm7P9o7nHl9nG7vNEwPHYP9sr3Tq708du86xZiyiuJRMxs1uGrO1mTa45RI2MUvju7C3NnPrfG9Qug37VMfyynZWsH9H8aWO4aMncNuPbseLL72CWDwJ1evDvv0HJAAgEksgFieLq4r3LZPLAtTGTkwikSD49doa23xWPGs7U3F87Bc/gkhQRzIeE+aVQIzAa9mKlQgL6GzDK6/uxqf/4vOwFD/GJzPSTBbw++WLjWvUhTJkIp/NilVYqZCTJrWNGzfg6quuFF/cfD6HYCgIzesVoEuYSrkE5QwMHyCm6uzuQndfH6I9PQA78+kXTACrMBlLRbVWtacYjRhfpzT8N/W4MyPh1M+6wODpDVruZ9NJYjMTfWn2a7qnEV/K5EQYe37VAMX+zuY5ShBUWniZNdQqhuBgRutWskXs3b0PO3e9jr+/4btIF6siK7Ht24BcPi+X2B/wy3sjy9venhLng1QyjnwuKyytWLpl8zKBEeBqGBILTI9ipoyVSiVh6Dva22SCwZryXOmLTPeMcrWMzv5eZPMFfOhDH8af//mfS+Nimtc7kYRRMaD5Ag342qx5nvksLPTOOf9Pm7uHWwG3Au+kCrxNwO25goG5Sntm5vStB7eLZW5nbtrzHzinA7cz5zQDbhdT4/mf2Ttjj7cK3J7ru2++fue6T+sfdtvVwEZJzcezAW5dmD37ebvPvPGzyBAAj2l/F9DUQGayCt1oOprrOWdbOipUy1WRAlB7euNNt+C++x5AT28/anUVu/fsR7FkYP8bhyTlKpFsRyLZhr1796Ontw8nT55AR0cck+MjCPo0FPNpfPj91+HqrZsRDdJRYVTsvMiojk9OCRPs9QUQT7VhYiqLP/2vn4bqjyJfKMMwqgJmyRLSEYINcgSqBFP0YyWzyC+ywMuXLcPGDeuxbMVyGCYlDVXoXhXRcBB100S5VIBf15BqSwpYa+vsREdPD4KxOFRG9qqaVNFkEppid+07DWfNdwOSpozNdRrOZn9v/MsJAZlOi7Ph68z1dI7Y7IZhP+fh5IKyEr4Qga1KfTCvMd8/wa0pKV5e1YtaqYpCpgilpiAznsZPHn0C2x9+HA89+xLKIGNtJ4nxejMpjt91XRcJCeOPGcbActKPmCA7Fokim8uIiwJlJ7ZqgOOAoF6RujFBjccYHRlCb3cHKqUiJqfGsGzpgADlrr5ejGVz2LR1Kz7xif+M/v4lEgbiVTQB2JFwtKmRr+U+KWN+/p8Zdw+3Am4F3h0VcMHtouJ3G93Js5af5zNwZv4ozmevmW1dcLuwujl7vbvAbTNrO62pNS1b2OCQsU4nvY1gG6i36efW51UvwDSxqYwkTz3++JP45re+Dc0XxMDgcjz51LMYHZtEjWlnCqN3q8LukimssunLx7SpnGg1p8ZHcdWWTdhy+QZ0tsWRnhgXQBVPJDAyNoaunj6UqiayhSK8uh83fOPbyBSr0tDGh+ZVoWua7MMlcmpMk4mE/NureCStbGJ8XADvunXrsGXLFVi5eoUAOLK2Qb8uqWYEuGR+qfdlNDCbzJIdHRL2kOzohFdAFxuaqtA0O8HMfrBz37EMsxvOVGF4bTXz3OC2eQTPsLRnBrcNZwTBuI4GmKxtA+RyElNj85gpDCrZebNSQ7VoIDOZxc6XXsM9d23Dgz9+AgjFYSoEpfTsrYv/LRPgGPHLB1lsNgGSBab7AZsC+WA0rkf1iGMBJQd0rNA0OhooMKqmXAdauBHgTk1NIBYJopDLSuNZuVzA8uVLMTY5ia6BQfz5Zz+LrVdstYMhGBTB8zAtsSibqdliSIDF3SXcvd0KuBV451XABbdvC3C7mIHTnBvvHMdlbs+tohc6uBXdQQtrO6PTFuKLGkgHsE5jqxaWXzqnGg8H8Dr/1nVUsln4onHUimUBNy++tBPf+/5N0H1BqIouca6v7dqDUCgqADiVascbBw5iYHAQo+MjCAR8yGUmEfJp6O/twsd+8eeRZMBCvSbAKhgKS5RvKBqFaXkwlcliZGwCN916G+qKT+yqFDYWEcTSokpVBdxSe9vWcDzw+33i2MCgiInxCdGCdnS04brrrhEmsT2ZQKmYh1mpIBIMwCfRsUVJNaMmOBCNoK2zA529vUh1dMBDDTJtwMgKW7Z7goQVqGRyHbaWcwYHlDUDXLt4M7KEFknCnMwt93DkJU1SloZ82sPr7Bj+Ul9NZwRJIfMgl8miXvPI185XdkuU8k8efwojE2n4YilYjNWtcbJRndYeE+hychCJhCWRrr+/R4I3JBrZZzsoRKJRROJx0VOT7SXupaa2Rs9aTUNQopOrSCTimJoYhc+nyb6ZzBT6+3sxmcngk3/2Z/j13/y/BFzb0wMV6UwGYZlAeOCVKOSZGp7b59rdyq2AW4F3ewVccHvewe1iWiKalixPaV6y/2C6soQzfcQvBHDb/P5amXxHe+tIFGYmQtTdim0UO9lnaNsZWXYziJ2FvWYDXaNmQAuFUEhnEGa1cC0AACAASURBVIrExT2ATOHwvwY//PVf/y0KhRKCgQiOnxjG2NiEhAIcPHAYH/zgB3Hg0CEoGq206jh+9LDYfy0b6MdHPvwBpGJRlAp5RCNh8TbNFYoS1RtLpuAPhPDIoz/GHXc/gu7edlkOF8eruiXAlkCJNlFlxrVSOwuPLLmTSaR0oVwuY3JyUuKD21MJXHfN1bhi02XQVQXFfBY+r4pQwCdsLnWiXHr3eBUEI2Ek2lLo6O5Ce2cX1IgNwFg+gkNWxnZe8Np1aMTzNrO2Mz/PBW4bn+dZetsmNrcF3IqDW0OHS+mFXE/xszXEHYHglrKEUqmCUsnEsWMnsf2+h3DHnffg+IkxROIxlIyaWLFR2kCtMj1pKSUQuzCTARF1cGLQ0d6O119/XUAro5GTyaSkxCXa28XTmO+/WCxJGANlECrT3SxLvigFoc42mYhjcnIcK5Yvw+joMP7dv//3+P1PfALpbA7xaBwVowKPR4Hu9SGTzSJGh45ZwNbVIbzbAYv7/t0KnGsFXHD7tgC353q55tquGeC6zO38Knmhg1sH7DY1mDUAkmg2bVQ2Iz8QcrCFtZ01pFoZXLopKJiamkSivQtmqSid7oo/jMmhEQFVN/7gFuzY8Qw+9su/hhdeeAl33XU3lvQPCuipKyp8oTAKpSLGR0cwPjqGlcv6sGxwCa55z5UCTMm2TqXTiNNazKNIxO/uvftw77b7pKOfDJ/ILz3UfKrCnkoQl2nKF0EXG8b4PG2+nIQ0ugCkpyZhVcvo6ezApesuwcZLLxVvVkoTLKMC1VMXMEwwZ9ZrULwKfMEAkqmUHfbQ1QUtHGNcVsNPtpHyJg1ndFUgwLU52kZswiyJgkxrpaRnkiM4v2+amDQ8iZkWRiU1GV1agCmUIJA+rVRRrxioVWsSvsHmtyNHT2L7/Q/jrm33Yc++N2B5VITCjBtWhPWW9DGrJvUiQCZjrVEzq3klLWxsbEwmB6lUCq++ukuSxwrlsrC+wXBUJhSlYklCPziRYL1pA8afWT+6UNRqpjTy5XJZfOCD78d///RnEGlrR75YRIBMeB0CkG2trQflSgV+aShzJQnzu6+5W7sVcCvgglsX3L6LPwUXErhtZfFb/+00k80ER4gzQo3sXIumthngir1VC+h1WF1PHSfHTqKnbwBmtYRcLi9sG9k7XQ8AXj8mh4ax/d77ceMPbsbHPvar2L93P1588SVxTBgaHYMWjEDVdRQLOYwOD4nuNejT8Qsf/Xks6e+TiFeejlf3oVw18MbBQ7jn3u04dHgMg4NdAqIImsg4CkDyKMLMkrllcxNZXza8OXpSsqoEXARjFn1ZVQ+mxscExG7auAFbNm1CV0cKaiOq2McO/4bDhKIStHqg+31ItaWQ6GhHW28/9GAIPifRjIEHBJkepQngNuzWGkDXUeo3P2sXea6VmGY2vuGW4PgZi+8Fn6tBYaBErc40DaBiSgOZye9mHROTGTz59HP44Z1344WduyWgQfX5pUZecSOuiy7ZMk1xlvDpGvr7+zA4MID+3l4Ui0UcOHQQkUgUsVgM+Xwej//kCbGHK4tbV0AYXdsi2W5QpCUbQbNtr0Z/WkVA7cWXXIKqUcHf/u1XsPrSdcjn8ghH4sjlcwJqy5STFEtIJlIyqUnEk02623fxrcp9624F3ArMqwIuuD3v4NZmdhb2aF6ynEO358oSzlLWdxO4nQFJjs/tDLhtjJ0GaBWnBGc4OeB2DoBL5tDj0zAxOSINRroehmVWbJ/SukdiWX3hOCqZLB68/yF88+vfwvJlKyRpaufOndACIUzmSwjH4jh54jgCfh1HDh6RVfVk3CdA6uI1a7Bs+Qrs2r1XrMYKpRKqRk2kCQRUkXBIGru4lC4JZR6PgGxqPamVLRSKAjK5LXW2TLci2JLld1VFrVJELj2FYj6PUCCA1SuWY/26S0QeQfcEs1IWVljXqb0l0K6JTCEYDCAYi6JzyYDYk3GZXgkEhflmQxoTzTzUizL0oamZzGFwxU7MYc+nR2nrKsxcMhNOTuzt7GmKrakWcGsyrKEGlE2YtPeq0PnBwE+ffwl33nsfHnvqGYznCghwud+rSciFUqvAq9Th03T4dC/8ulcA7fveex2uvfYaXLzmIqnl5FQa27Ztk0CGf/Nbv4WP/sIvolCuIlc1JVBB81JP6xPbMcpBCG7pskBgrNM3OBGX+pOl//t/+HtsvfJK7iRNd9Qsa14dhsmgCFtnm83lEHVkH66b7cL+PLh7uRV4F1fggge3Z7u2p7cKO91yf/My4mLdEhYDbFvfmXO+kp00R4DAaZabz1agC/r37wZw29pw2DIhYvORk0bWBG65tj/jwdo0CJqHEZfFveQObchGpo6g1sPleOni96BSLMEXikpf27bb78Stt9wqbBzB4JNPPwtvMIqxySnR1k5MTKBUKIhNFF9/ctJCyF6thuq1taxMNasaQCweRXd3l+hybfBJ0OqVpWwyf3z4xNoKEvNLz1WC9kQqJXIFspYdbW3oakuiyIY4XcORgwcxMT6GWDiE//u3/y3CQb944zIa2E5ts+Dx1KH7NGi6BoXg2TTRu2QJlq9YiVhbuw1mawS3TDSzfXEdgCt5CqKhYJwvfRVYr0ZD3yzm1tErzDSQ2fG3Lfcklhg1eLlsX7dQzRWhGBa8dRVGoYJCtoSjR0/gxpt+iG0PPiJRx95QBFP5IiqWhWQiCsUowSgVkM8VMbCkCx2pJDZvugx9PV0Y6O/H2rWXiCwhmkxhZGgIr79xAD99/gUMj4ziyWeew1i2AM0fgMHrUqlA92rQKNOgTKLRJEY5A0MXovE4fuu3/y1+5z/8LqrlEnROBk4Brs5E/3QBGBf0Dcl9c24F3Aq8SRVwwe1pbbx+VuB2sVdy2qV0GtC64PZca3qhgNtWBv/UJqS509IayWUOuJV5mx3i4PjcngJwZ4FbC5Zah+Wxl6IViaZ1ErrsnxnykB4eRryrV4DM4/dux+233y7JV75AGLvfOIRSxZDO+nAoLKzfgQMHpIFpYpxNX1kBg6VSjVJSJNvC6O7pE2/V0dERtKUSNgMq8gRuYwhw5YPWVKrXZgfJ1PLBzn5uyxABsr4EsvS47enqxvjIiADrcoFgL4P/41d/BcuXLUW5yHStOqKRkADcQjEnjWbRRFw0p5rfj2gsho6uLnR0dkEj48g6kcHVfY3BaDeeNZTOjbuO46UwMzG1PW6FJm8Eb9gBDU7j2Ix0wZ5kE9yadDmgQwH9auFFvVDB2PA4xkcmsX37g3jsJzuwc/c+eANhBGJxZIpllAx6/gYQZsCYVRUf27UXX4T2ZByDS/qQSsSRiMewbu0lMhHpWL6Cxr44duiwNPM99vhP8MquPSjXFVSY8Faz4Nd1BHw+O623YRlG1peTDH8wiJ/7+Y/iv3/uL2UCo/sDEnksE6Hpx1zA1vnlQle3zvVe4G7nVsCtwIVUARfcuuD2QhrP83wvFwK4bQayNuCZDWTPxOI3x7faulo7Itc+piNPOAVWTEsW6rBUC5Qn8GHDWqZuNfk312ooFUryPAMPCDyHTg7hgfsfwG133IUlS1diZIzesx4cPnwYK5avECB6+PARBIMEk9TQVqV5jI1R1NEy9pZL2cTSDGCQdFbL9md1QK0DZjs7OzF08qRIEbjhyMiIgNtQKIRsJiOa461btiASCsv7XtLXj+9/97tIxuPC2l537dVYNjiAzo42SUsza1VZvicpST1vsqMNpWpVjs1I2SUDg+jq6bElCnwIi9nAqvSSbXhTOBMI+unabhUOqJ2tu50J3mi+tk696clbFccLo2zAqtbg9wVhlQ3s2rkXL7+4E9/81ndw4uQossUKwokU9FAEuX+Nui1WqvCqHuieKkI608Uq2Lr5cnR1tMGvqYhFQvL7VStXSgPdmjUXI55sw/hUGk/teEa8jMfSWRTMOnKFgrC14UBA7MMoTWAjoEgTwmGJWV510Rrc8M1vwh+L2WPLo4jXsU52+5SHC2TneSNzN3cr4FagpQIuuHXB7bv4Q7F4cHu24p05Ia9ZU3m2I50OArSC2bm013MBYAcsERA6LKHd7d9AtjZgnd51tqzFWSKvq7byk4DRhrf8f0NnKm/PAsielquomSY06mKtOva8+CKefuY5WTIPBMMSAhCPJ1ClG8LuPVi5cpWA2mKpIiDIq5KF1UVDm8sVEInG0Nvbg9ff2D8Nbpsby7gkztejNyublthExoYz6kwJdPlvsorcLpfLSXTsyuUrYJl1Aamv7nwFutcr7O7WLZuxccOltkTBU0c4xFhagroswhGGGSi2hpd2Y9GYsLeM7PXF4/ZEoTG/sMSxgSCbggRWipMJxiO3MLdSeXsnanyF7/U4yvzZ19sqlaD4g0ChjPT4pOidy6UqHnv0Cdx91zY8teM5CdBQfQH4gxHUVQ35UhmFUoXIGEEfEPKT8a3j6iu3oL+nE9VSAalEDDWjKuCUjWSd3d0SvlFX6bxwAv/jH/8Rih7AaDqHqmki6A+Iu28hm4FXUZCIJ0SDS62zPxTCZz/3BazfuhVGuYK6qkoTmmGapwG38/8suHu4FXAr4FaguQIuuD3v4HaxWljb/LyZsXNlCef6IX8XgFuCK9sOoWmcOPVpZm5n2FqHwZ2xqnJ2bdrGGXOi+2wwiQRvTnOk6G8pKa3B4/PbOlQ2PLGrvtrQZ+o+3HzTD3HDDd9AMtUmWlmGPGzevEWsvw4fPoqpdFasWyenMhgaGhE5QjgcET9URrQaTOKq12HR09WqSeSuDWwNVMplBGhLJZ6thkgdLr54DVLJlM3ehkN4+plnsG/ffnFvGB4ewUD/gDSk+TSGPmgYGjopjWaXXHwRrr7qSvT2dYmjAHW4sVgEuVwagaAffn9A2GQys5FYDP3C4HZDp92WaE+JTm2bMhvcEgpy++qMz/Csa2RPfOYGt/aeHk5ESlVA0SSMo5QtYGIiLaEZd929DQ88+IgAW90XkkANZtFVDUsa8lhHCX6olxEMeJGMRnD5xksx2NeNciEnzC3BLeN2GaLBRjx4vGLdNpnO4av//DXaJCBXNqB4vfDRkYINYZaFUDCAsLDufMse/MHH/yM+9lu/jUq+AF80Ku9/Mp1BPJ5cRKvY9PLBuX7Y3e3cCrgVeBdVwAW3Lrh9Fw331rf6ZoDbMy+hOs4Ecxf5rWZuHYuvVoDbDG7JDNrL+TaTOMPeTr8zIQtndLjOkroNXpz/2UewGdyZBwGmjw1FhbwEJ8SiUfhjCWmkyo9PIpxsxz233IYbb74ZqldDe0cXDh46iuuv/yDe855rZQl8fHwCx46dwPDIWMPmy0Q+X5COevrOErjyQU9WhgdwaZyRulbNFNC7dHAAnrol6WR8H0wvo4708k2b8Ief+M+IJ5L4gz/4OJ5//gXksgWsXr1GjlcpVaTBjPtFwkFhbzesX4vOznYBcAG/hmqlAM3LVDSaatlTCF8wKMdketfSZcvFMkv1O36tTpqZzd7WYczIEpwJQ5MlWM2ig4Bd5wbXaxuAWRbUGhldP5DOTet5X3l1D2697Q7c/9DDOHJsDJFoBF7ND1XVYZqM1+U+qsQCq2od2dw4/D4Vq5Yvw0B/Nwb7egCzAo22Z3U7gIEuFB6vF0YNCISjOHj4KH5w8612AITuF+BbKRbFazcZi8Ln9Yrmlu4Iv/7rv47/8PE/hFWrQ6GmulgS67RCuSKyk4U72Lrg9l1843bfuluBs1bABbcuuD3rILlwN3gXgdu5LqKnhbltAbBzgVsbf9XFzkvArCwc2A1d04/mn6l1ZTCAtxFqUDOkYYvSAI36z6ERRLp68MpTO/Dnn/4LdHb1YNXqi3Hi5DDGx6ckvnZ8YkokCprmEzeEiYlJaR6jC0ImnxPAy5AAOi4Q3JZLBZEkMOqVgJdWXwS8K1csx7XXXI01F10koA2qih/ecSc2XrYJsVgcN9zwdex//SA6O7tRLpWxetVqaW5j8hcbrizLxOBAHzZvvkwie3WvgkhIh0JLNHFAoIDWIyBd8/mgajq6enuRaGtDe0cn9GBYakVtMJup2IBXB32GGxm6p/jc0iaLsoXGJMKx/5KwBRNeE1AF3BYkQOHoySE8+OhjuP2ue7D39YNQNJ8AW0ucK3ihFKgeL1SCW48qhg51hRMDE5sv3wC1XsPS/h4koyGJPo6EgjIRIAilF3GtrsDj1fHYEzuw49mfomoBiu6TZrFCNisJbx2pFIxyGfFYDFdeeSX+26c/Deh+YXkrhSJ84QgOHz+B/iWDyObyiFPWIWz2fO8yLridb8Xc7d0KvJsqcIGA24Vfspl42tZjzLWMe+pz9h+mc5UWzLXdvO/qLSd6OrcEG3TMPM50jud6/q01Wuy5O8db6Osv/Lrbe14o4La5ji3a2DOMAXvszoQ7yPp/o5HMaSqbrrADaD0NYNtoOiOwcx7TAHca3HoE1IBNT43zoLZVmr3IsLKpKRhGPZuDJxrFnudfxPe+fyMOHT6KFSsvwuFDR2WJ3ecLCMg1zZowpD6fH5VKRSJaA+GQaGb52vTFJWOYTk+JNVYkFEKpmEc0HJYl91Url8Pv07BscBCbL9+IZHs7jLoHt995N+65Z5tof5977gWYhiU/i0ZYo52XhXKFIRVkfk309/diyxWbsO6SixDUmeJFH127McqJ4SXAJaPJUN6e3j4MLl8mIJfv22LIA7Gwl8EHtApzdLSnfrfBrUdCFoRZb0TaSuqXASh5E4pHw/DJYdz30MO47a678eLOPWJ3G4pGoKi6yBDoSEYvWjZ+cU5jH6cG1edBuVzAe7ZegYnRYSxd0oflg/3wKh70dHfZ7HeDzDetOoplAz+8/Q4cPzksFmDVmoVUWxvMakWcEpLxBIr5HDZu3IhP/fGn0LtypcQxcxZUq1P760fdo+LI8ePo7+tzmdvF3sLc/d0KuBWYswIXALhdzJWdC8DOPt7shqBWEEaFne1/eerj1G1P1T2STXEy6BfyPk63rD3z2mdvaGoFwfM5jzNZ95zLcc5e/7MfZTHA+K0Ht2c+f9vK6dwnR6ceze60PxO4bR6brfXm+HWieZuP0fw6M4BXIlobXqu2fIEqztbJHX1uFZvJFB/Xaejb+GH2hIg6TRvwavAEwzi6/3V893vfx+5dezG4dIUtRxgexbHjJ8Ulwaf7ZFseO5PNwOfXEY0x/lXF2rWX4pFHH0MoZMfFphIJ1IwKli8bwPXvvRYBn4po2A9P3cDqVSuwctUq+BkyYdRx24/uwE033QqjWseBA0eg63709S2RcyYzXCzmoWp8TwYmJsaQTMZw5ZbNuHrLVpB/9ZPB9OmoGaZ46tIqLBIJ29pYVUE4FkHfwBL0DAwAAb+A2gplFZJspojjhMgNJH3MkiQ0FYwbLsGn0XmhjmoxD93rQ61qoFqpIqAHAUPB8KFjeGnnq9h2/0O45Uf3IZaKCGtLGQG9gWt1yhEsOTeCVQoiNC+TwxToPhUlhjkoHiQTcbQlk2hvS2Hp0qUYHFgiaWScjLBR7sSJE9i2/T7s3v0GIrGgRPFWG5OVTCaDvr5+0Tsz4viLX/wSNmy+ohFNbLPG036/jRFvNx8ugLQ9+03B3cKtgFuBd3kF3uXg1gF2pwdIZwOHHtErOoxL82iaC3S0ggsCW/pvOk1h8x2NPN6ZwdHZzn8xwMo+28X8eZqrbvOpwWL3fzuA2/kw/621OdO4s8fabM3v7O1tYGx71M7dcGZv74whB9w63yW2leOv4Wkqo6EBauW7+N42j5HWscKoWgMeXwCoVlAqleH3BUR2sP2+B3D//Q/iotUX4/XXD0hj2ZEjR5FOZyWmlcEAy5cvx/ETR1Eql5DN5hEKR5HO5EUjSlcF+r8mEzH83Ieux7pLViOXnoBZLUD3Av29XYgnEhhccRFiiXbsePo5/M1f/62A28mpHKpVU9wZeD4EnIyMpYTAMMvIFzLweCwBz9dceRUGenvFJ5fuCpqqCoNJ8FoulxAM2furuhexZAwd3V1o62iHPx4FyPbSvJe0rOA/xxKBsRiNr7p9fQhoFboeeH2o00UiX4RqKchNFXDi2BB+dOfduPOeezE+lUMknkA6W0A81SbuEzxSzWTzmG1EpkoKGCcggD+gy3lSKkEQK64Puo54PI4E6zM4iKGhIRw9elS+06kiHA7K73RNQ7VaEba6q6tbrjcZ69///f8P13/gg4gkEgBT2qSZzp7stI7Yxdw95nOncLd1K+BW4N1VARfczglMZwbB2cDhbOb2dDKA5lt68za84bvgduEfORfczj05mZlEnR3cOs6rcwFcByA3QK5och0ml6CLHftM2GpsR/A0zdo6gtxmfu5UcAuFANcUyQEtxLx+dtl7MHTkKJ566mn84z/+E375l35FfG+fe+55TE5MwTQtsQ0jc9vWnhL9KvehNjcciaNMu6k6pHmpu6sDv/kb/ztCfg1GpQCzWoRXoWQhAFXTEIol0dXTj8nJDP7ys1+AV/WhUrWQzxdhcjm9LiHFIh0waxVxZ9B0SiQqyKTz6EwmcNn6Dbj8so3obG8XgEsrLPrX0heXVlh1hjBQeqB6EAgH0dHZgSUD/Yh0dDbmxfbx+VVXbNsvJ5GMqW8MPaB3sM+rw6paMCsGjKqBcrGCowdP4JGHH5PJwKu7j6CjJynL/5OZnDTnUddasyyRIVCP7DTd8V1RlqDp6rRHMAEuv8jKUxPNL8o/aJtG9rpSMRGJsMEsKtvQSi1BuzMwBS4ijhObr9iCz3zhi8JGG6UKNCeFrAncOiPNBbYLv/O5e7oVcCtw5gq44PZNAbdzgde5gG4rQ/xmyBJc5nbhH/ILgbltBqWtKwf2UnfzVM3+2R6HDmN7Kp/WOmlw2NuGm4LocgluLbF+EvjX0OCKjtnuMmu0+NvAs/FEyyJ0nfFYkgZGKYFH8aFSKsiSeySaYLcSHr3/ftx8061iG8Wl9VdfeU1Sy6am0giGQhLrSmCl6z6xCwuHYxgaHpFtfZouOttf/sVfwOT4MLo6kgj4vCgVs1DqFry6hmypAp8/JDKE//9/fBXBIKN6DWEoyQTz3IvFgoBTs2agapQQT0SgaaoEQlRLVSTjSaxdswabLr8Mvd3dIlPgV8DvkyY0r6aCQVyGZcpx6I3b2dUhWtXe/gEIEhabMBO1OplWS2QCtDXzKIpEGEvYQa2OXDonQNeoGBgZGsMzTz+Pf/zq14TZDkdjCEcTGBodE9svMs9MZLNt0ixoXq+kiBG0Up5Qqxl2SjCb/Si4MAy5jpQW8DuBbjpdQnd3UnS/lFuQ1eXveQyytwS02WxW3Cf49c1v/Qt0nx/eUBjFbA5B+ho7EpUm0zNnTL5Zqv2F3wPcPd0KuBW4ECvggts3DdzOxXw5z52O0XXB7eJkEW8Gc0vm/Hz9iXXA5+llMWe/6bRKXZw9miUFc2/jgNrZut3TjdlmFtfehuBWfGwb4NYGuAS3dj1tB4FGvKqkls1AavtHQm9DvFy9il+OmctlEfQHoWpBGNSuBiJ46sc/xre/9W309vYjHAzjkUcelSYygiYGI9DeanIqjXAoOh30kE5n0NnRgf7eXvzS//YLmJoYQWd7EqpSRz6bFocAr6ZB0dhwZUkT2Te+8S/iLoC6ikw2j3A4KrrS8YkJWNIaRkY3A93nRSDgQ7FYhFf1Y2RkDLqqYsP6S7F18yb09XYj6PdLklnNJNNL2y2PAFfDJKD0IBAMiDZ15aqLEI5GRDcMnwZYhnj0shYqQSdBpmFKuhsZ20qxIhL/Y0eP4amnnsW2+x7Cjx97Ecm2IFJtHfD5gxgaHoVZh4Rf8BpYjMet1+FVVQH8jg8w093I3PLc+HvKC/ggcHXALc+R/2ZcsjhUhMPTSXCdnV0CiKOxuARk/NVf/RX6lwwgEI9j9MRJdPT2NbS2M+x960g/X5+8s3+u3C3cCrgVeCdXwAW3iwa3p2vImQtQtD7ngtvFg9vmScV8P4qOmf75+xO72IYy+x2ffqzNMLenAuhTwe25yGqaX88CrIZHbsNGrHmiMG2P1Tx5mAa5BLdcridsZDc/43NrUKDA76NlloJCJiPRvW09/Thx4CBu+NoNkiDGEIZHHnkEo+MT0rBE84FsJoely1ZgfHxS0s5GR8fQ19snMtZ/85u/gUg4AKtWRa1aQd0y4PNrslxPT9pyxcDRI8dxyy23yet2dPYgnyvKcWLxBPIFAmkIA1so5lCplqQZSxrbPLokgjH5zKdpGFzShw3r12HtmoskspduDWRh6RJmkZmtGQLqub/q9SIajYMRwUsGlyDWlgJ0FSC4NW0WlRMFNtyRqeV7J2ubSWfx6MOP4s677sUTz7yEeNJmUMlcU/tKV4PhkVHbZYJ9fyxQg5H1KvS4VcRKjOfi1fiz/VoOsCX4dSYolCXwQS0ugS2ZWwfoMrmMLC0dLL78la9g8xVXAHSIKFfEBk2ih5v0tnN9Us/fJ2++9wp3e7cCbgXeSRVwwe2bAm5PXcadDTqc2/pcsoRGJ/GCRg2P926WJSwG2Nosop0Udf7+xJ6aJjffgbBY5tZp82mtpXNcOzrgVFu5xnN1U2y37JAHu6bND4mbPc1Dlvo9JkyLjgmM2FWhqVqDqdTg9QbtY7PtXw8gPTSMr3/t68ims1i9ejWeevppvLJrDypVU3S2S/oHceTocfHgHR+bEDaRS/HXv/992HDpOhvU6irqVk3YV7NWE1nD+MQkdux4Bnt27xNBAV0SKhVDNLeUSHg1r+1iID1RFkqlAgyjCn8ghGK5Jt8JGBk9y/QyWmhtvmwjLl6zGvFYGF7VtvKq1wngq/KebMCrCPNJdrh/oB99fb1IJONQNC8RqQB+bsPaFAtFVCsGioUSXnzhZdx7z714+tnnMZYuom+gX+y62IhHKUUymcKJEydFqlEpMwHNDtcQ2W8TcCUFrHppBVYU2QJDF6gR5s/c3gGyvHz8v5gLfgAAIABJREFUnSNN4DaUIDApLhiK4MM/9xH8/n/8uIBZk3HAqlf8by3DhMJks5am0+a74Pn75M33c+Zu71bArcA7qQIuuF0UuOVt2+l2b2W9WkHHXEvPvLUvBly54HZxH7Y3A9wuRlLQ6mawkHczlzRjZuydytzOnG/DOnXGLcF5Qk7jbOCW2xDUNiZXjMAV14TZcIXg7PTg1sJEbgqpaEo2qVhl+BSfaE7ZLBXQ/VC8OoxCSRq7tHAURjqLW2+5BS+//DI2X7EVL7+2G7v37BMnBcoSCHKpz01PpqW7n8vqnR3tuOaqq9DelkRXVwey2SkBlQSstOnatXsPtm3bDp8ekPQugjZ6w5KZpOtCJEodbhGFUgGajw4BtAYrQvcF4AtEkcsXBbAyqpbgtlIqoruzAyuWD+L977sOPs0rXri8VzA5zQa4duMYWdlAwI9kKonevh709PQgHo8Js8t60uJM8agCbukUcfDAIdx773Y8+shjSOfy8EdjGJtKIxQIiTxgeHgY3d09sn0hTymBBTal8TiOJTFBqt0wpiAY8ot/L/W1nAzwerF5jEwuG8kk2tiypI78zt/RSYEsLrXP1773evzdV78Ks1yRBrMgm80oh1DYqGZBYdzyHI4qzaNrIaPe3cetgFsBtwJnqoALbt80cDsX83UmaYLDcr214HY22JhLNzkzPGYsn5oAUEucautgYof7wpnP1oan+X9YCU/P9Diz24UDbhdjxdZ63ef/Hs54/tONWnNsNR2gMJecoHnszc3unlq5MzC0c4ZB0E3A1mmeHsHO5QFtb2156qhRmtDU4MYrIv/VG1+KvbRt5IuoGTX4E0mgXMED27bhxptuwbXv/wAefuTH4sdaKpQxNjaBRCIpGtXR0VFMTU1JuAMZy3Xr1mLVqhUIhYIIBgMCBJ959hns2bsXmXQVPT1twnrmyZIaNWlyIwiWJXrFg5pVk6YyPsdlfYuNXTUPYvEkMukpYYS7ujpRLOSQTafR3dWOnu5ObN2yCQNL+mEK8C2JHy6buMbHxqZ/5r95Xt3dXRgcGBA2l1IASjV8uh+jYxN4/fU38MyzP8Vdd92DQ4eOY3DZIE6MjUmYQigYwsjwsNigEZAGAwGkp9IYHs1izaoBDA+PoLOjE9msneg2MDCAo0ePIByxPXTlbkR2t/HlgFo+7wBbAl8yuKw1mXOy3Lf+6A54VE3AMhPfpu8Fs+4bri/Cm3tXcI/mVsCtwNkq4ILbNxXcNpfbAQpnYnDfeubWBbdnYlYJoxbbUDYXc3q2j925/37GheA0+zQlhJ2qvZ0L4DrHYUOYQJqmA8/1Xk63MtHYzWFu5zy9GeuwuX5NWUJNwgsa4KohFJEJC8EtPCgXirL0TU1AvVKFh4lnqorMySHs2bcP//Kd7+Gqa67Ffdu2C3vb29OP4aFhYTsJ+I4fPy7+ueMTaeg6WdmQMJZ8iXQ6DcPu3UIo5BNG0kutqMcjUgNG8g4ND9un3gBrTAwjuJUvs4Z8oSzL8CuWLxPAeuTIYSQScXS0p3D82FFoXg+6OhvMcSopDXgEwWRw6awwNTUprgjia2tZ8Pt8wjT39fUJ0CbAJtjO5gp44skduOmmW3Dk6DE5tzolBpqO8ckpYWfJAjMhjL61fC88FhlmgvwKQx/8QTlnMtN8713dnbKtHe87A2z5dh1w6yS/EdAS2JLdpRUY/33D17+JVRevY9SaML4eJs81jylOzJrT6s592LtbuhVwK+BWYFEVcMHtYsFtI7Fp+iqcAjaaAUMr0CKwWBzzeTbN7YUPbs/Mup4bc7sY5d/bEdwKPHHQZ8v3md/NvGvnpzmYW2d8zylZ4MucCfw2W4SdOskguLWaQ8wccNtoOuNLlotlBEO05FKAatUOG/D5GywhsH/Xbnzuc5/HhkvXiyTh0UceRTQSQ7VMxtVe2h8fnxB5QS6fbzSGadIUJQxnMCAAkslnFoWrFAp5vRJ+QBstNmrxWTKTZFIVr73cziX4atUQO6zDhw8L2AuFCYijiEUjYpU2OTEuQJpMrYo6rrv2GiwdGJR42rZkSgAuwyDYqMZRTKBZLBREJ0yWlfICNpvlCkWJJL77nm14+JGnEAr7JdJ3KpMWxT0tuvx+H1SPgoBPR6lYRFsqhWQyIQ4H+WJRGs327N0nIDYUjuDkyaFpnS3xJ99fK2vL+lBfy6ayjo4OeR2CZgL7T37yk/ilX/9Nu5+Qkb4Ex9MSFNt9wbEVW9RfKHdntwJuBdwKLKACLrh9U8CtU3kyFacDFnMtDbvgdrYP6/xH8NlkEWcEt2QHaUC64IayVnZ+/ue/8Ne2x9nc9ZsL2LaCy7mY2+ax6/x8JslDA9zKhK51u8a/pyd/zmdj5rPihP/OroEtNLE/RjOeuXXTsq2qLNtBwOnmp6ZzdGgIX/nyl4XppI3Y4z9+HIl4EmOj48JYEtySkZ2YnELVNOAPBJHLFwSoBfx+YTh5+pQAsHmMFmEEyulMBoFgSBrlyExquia/o46VbDAlBlOT49Mgsla3pAkrm8tC9SpYsWIFSsUCDh88KGEHDHhYv3Yttm7ZgnwmK3ZiNcuQhjOyvjXDQDaTQSFns6RkZ+OJJKqmiZ888RSe2vGMWJVFonEUK3YyGD1447GogNv05CRKhbz46y5Z0o+OjnYBpMeOn8CyFStw+abNuPmWW3FiaAiptnY5/uT4hLw3Ae4Nf1uCdwec2hOAoPy+vb1ddMy/8zu/gz/81KdgFivwBqOoy2fIZn/lsjWArRMGsZBPhbuPWwG3Am4FFlMBF9y+qeC2CRzM+oN/OhbNBbfvbHDL672Y+Nw5vF/n9WmeY9n/tEDzVOZ0WpbQ/Ks5Vx7mArrOiZ6pobLB3M55Tvb+1G3OxE/bNG4zj87Jh2lS42pBYxc+l77F+9WQ5/3BEMxyAUa1iq/8zZdRyBVw+cbL8fBDD6NueSTJjMlllA6cGBoWP1yynQS37e0dmBgdg+6lZpT6VhOlSllAo6br8BH4+v2w6AE7DaqZTlZDIV9EhS4D1RLqlikNVAS3tBcLRULiXUtwR83vkr4+jI2OIqD7EPQH0N7Whg+87/3w+zSJ82WDmmlUJS64WimjWqFdGW18+d5rGB4dxYsvvyqNa919S8T6jA4PPl1DPsNmMh98Ph3hYABtqSQuv2wDrrrqPbj00nXSqEb5xss7d+JHd96Jz3/xr/CZv/gsXnplJ6rlKoJ+yjRsVprglMDWbgy0wSp/ZtQxtyFb/dGPfhSf+cxn4BGNrQ5ogcY1nBm49nzGPsbpGwqdQbeYVZN5fVjcjd0KuBV4F1XABbdvOrhtAIFZzT6nY79ccHv+we1iNLe8rosFt2f7436WhrlWzes8ZDEz4LZJljBr5WGGZT19zG/z+5+LvT0T+OWLOfWf633OLG+LZ66keNmAmcBL8Sio/K/2zgNKkru+89/OaXLeMBul3VUOBEkgiWAwSBhzNmf73j1bYGzj58AzD4MPn32+Owv8jjvuMFawwEYILFsEc5yQBRIYUESgANKuVquw2jCzYXLonPv8+1X/p6uqq1NVz3bP7m/emzcz3VXVVZ/69/SnfvX7/36pVQS43BTrGG7535/BoRcO4V03vAsPPPAgxsc2IZ3OwuMPIJ3JYjka43qwi8sr8Hl9GOjtRzwa49xUkth8IY9MNstSFggFOfLJtWLLrYXdbi+XGqMauMV8Fj0BN9yUWuD1IRgOI18s4uTMacSTCfQPDLAQUp3ZHdu2Y3lxCatLyxzFHRsZxfXXvZFTDFKpOKKrK0gm4lzRgI6H4tcktqdOz+C5A88jXwCGRsYRS6aQTGcRikSAQgGDkTCW5meQz2Wwb+9ebjc8ObkZ27dP8gS6HTt3on98HCuLC3j8J0/ix089jZHRMXzt69/g6gvUzpfEnieEUWFBygku18RV0qs6k+3atQu33347xicnOUUEwR7uIkc96tZGkG4IcHvmmhNSRW7PIc+QQxUCZ5yAyO26y61V1EsvAZJza3/U04dqfX71J2S1Iy1hI8it7o6CLn2gWm51y9WdqKaXXlUNoVYqRD25pXNHkViLvGneOaVMWuoINUGg6KrKgaV5YZlUFEG/l6OIhVSCm0A88O0H8LV7voobb/wFTE+fYqmNJVIIhntQKJUwM7fAeawU5V2YW8Dqygrn4FJ+KZW4oqgtfVEdB3o9VQmYosg0UY1kkEqI+VwlbB7ug8dVhC/gx9bJbTh/3z6kc1k89PAjXId3YHCQrwsod3gTdfRKZ3D61ClsGt+EoaEB7LtgN0IhH9e0pVxZElaSW6ppS5UNDr96hJtVUFvdnv4BzC0sI53Lc9kvd7GAkKuEVGyV83rfcM1V6OvrQTgU4KYRW7dtweuvugqRvj700X54PLj983+HF185jB8+9DDc8PI3VZYgmacorZJbiuQSD5WyQKkJn/3sZ7F7926EenoASs9I5eCJDGiXd7qIu95na1+aidza/78nawoBIdCIQJfIbaPdXK/nG00Gqszktt4D6hhkfqb8QM3bu3rRoN+dyq25Q5p5f8yz4Y21VY3PavuuF8LakRdNPjS5tPvltBRYN8htozHUiI2TyC1FMU2luBpKaWXANogJW+y4Vd64vtSXOQdZ3164Oqqrxfsocms9hrSsYK1qAtWkpdQAiia6eXpWkTuFkdgm4su8ZLinn5sfkEweenY/PvU//hfe8pafw/T0STz51NN8Oz9fKmFxiSonBLhOK4mqP0Ay6FmrguDx+jjPlPJnKaKrWtMW8gUU8lrdWJY/TwnZ2BJ27ZjE66++CsempnH8xAl85KMfxe7z9+Bjf/KfuMxYLBpHOBxBf28/R4uz6Qzn7FLpr96eAHbsmMTY6CgK+TynJBRyeSwsLPCkr8OHj2HL1i3IFUpIZ3OI9PYj828Tuiitor8ngmwsirHBfgwM9GHvnvNQKuTQ3xeBy1XC6OgIhkaGsfv88zE6MYHegUE8+P0f4K5/uBs9fQP42c/2c/tgr9vHEVaq4qDJPOCn2rx+P3/TY3/+X/4Cv/DudwM0ma/8lYjGERkYRaEqlaQydERuG73/5XkhIATWg0AXyO16HFaz26wlJpUP8erb5kabVRNftFc0TyhTIrueaQmNjkGxqLUPerEoy61hclA9lpp42J8UpZefZs+ZfrnGclt/q07TQtT5tbPvVmOj1e00EuvqPFvjK7SaVlG9Pb4QqkrBqUiuNqHPLL16bmr8mDWoXA6M0hGgNQqujDO1TpEKhKEAuvVfKIuvjzuRJWMJjsx+8uZP4tprr8PszBweeuhhnD49wxFSktq+gQGkC3ksR2kCmI9b7VJuL1VJ8PkCiEQi3GJlbnYWYyPDWF5cQMDr5Vv8NBHtissuwtWvvxwT4yO48jWvxdYLLsDh/Qd48heV6fL5g/jiXV/m+rRUzozyf0nQqQIDTVhbmJtnOd+9cyf6+no5v5dSFiiKfPjwYSwtLXOlAqpdSxUcVjl9IqWJtd/PXc98bjfi0RVcd+01mNw8gXh0GWHOvw1ibHQEbo+HJ8VRm+FssYR0roh/vOer8AXDODZ1CiuxNMbHN+H0qZMYoGYVyTj6enswPDTIFR9OnjyJm2/+BP79r/wqXP4gwB3nXCDRp1QPuOhCw/5/gFZHvCwvBISAEGiGwDkut/UEQ/tANspttUyompwVua0lkXrJ1N+ScxK5NctVdXSsMgis9ksJgy7nsnzUzQwebe12RG4bSVitvekGuW2WlNVyrcplrW3Y3Qca3/XbNzfa8lqUf23SmD66axW5tYr+msW1Mi4raSf6yXea+FIrXNLeAmjCmSa33nIOL+XD5rI5JONJbtnbE4nwhDTKw509PcOXZCuxGEID/fCFgliNxbiWLIlkTy81QnBxaS3KhSWhDfq83IQhl04h4HHj2muuweWXXYxYbAEDA704f+9evOY1r+Xo8MuvHMbzBw/hoYcf5S5mBw4exNT0SXh9AZbc3r5+BAJBrc4uVVxYXOLoKDVGoO/Z2VkcOHCAJZeaLVDTBZJcrhZRvrOi5RxT+bA0QkE/rrj0Elxx2cXIZ5LIpRPoi4SRTiU58kopDEOjYyi5fZhdWMbf3/klRPr6kUznAV8YR44ex9Ytm5BO0XoRLC3OcwvhTCaNN73pTbjppvfhote+Hnxwbh/NdONSaRTxFq1t9A6R54WAEOgEAZHbmjm3G0VuawmuWcRFbqvfYO2I3Dp5256Ncqsfj+VqDpbia8WtWmB5Itla7q3ueZ3cFkHdwrT0CK/La8rDduH0seP4yj33oK+nF5OT2/DdBx7Ez372M6SyWSysrmDz1q3w+HxIpbNcG5eqEtCEMeoS5oYLPaEQC18kGEQqHsXk5k249g3XcK5tJEJpFUX4A0Gcv2cPdu0+j+vIPvvcAfz9F76IdCbH4vzc/udZbgcHh6maGcKRHq5pm89kkKPmFC4XVyUgWZ2aOgW/342LL76Yj4kkmNIjSN7pYoJEl5anGr0rVI1h2yR2bp/EpRddgHw6iXQyhvN2bkc0usrRYK40EQzD5fFjcTWGe772zwiEIsgXXcjkSyz1VJuX2gYX8jmuuEAlzEisqTLCJZdeBlcogmI2Bzc30aAWxDmOdlMDCvkSAkJACHQbAZHbs0Ju9cOqOu9Re7ZWdNQqJ7f5SKpEbp28pa1u17eyvUZpCY221e7IrVFsK+OuVmpCLcHVpyrohZeWL/9dllutWoXWwnetkkLJBS/dPnd5ODLqC1Fuagx33flFJOIJrj/7gx/8EE8+9RRXRIgnU8jl8yxroXAP18Slhg4kcOTlJHBUz7a/pwfFXBZvfcubcPGFF2Bu5iRGhnuRy2U4f5cEl5ornHfe+YgnUrj3vvvw8COPYcvWbXjxpVfg8wfQ29uP+YVFjqZyRzKfj6O20WiUv+l3irZSc4ihoSF+TEXH6TmK5pIAk7RSW2GK5lKzhpGhAWzbshmhgBeRgA+bN40hHqNauiGWaZfbh1gqg9OzC3jwX7/PtWkz2QJXOqB0iaXFRS4tRiW8qMMabf+DH/xd/PJ731vOs3Uhm8rAH4pwR7J8oQS3x1lSUqPRKc8LASEgBOwSELk96+RWCYZefGpFbXWyoBPg+l29jENN5NbuW09/nuxuox1ySxOImr+YMe+poRqFIffWLLqt7Ks5D9ckuOUOZpSWQFFbSk3wwAP6i6KUNHXfxYLr1g7N6wf12c1nsvj2/d/GkVePYM+ePXjllVfw4He/i5mZGW7sQKkCJKWDw8PcovbY8Slu8JBJp/k1EvEYCtkMfuPX/yO320Uhj3h0EVS1IZFMsiCTSA4OjfAEtaef+Sl+8uTT2LP3Arxw6EVQ+VhKSVhaWcHw8AhXI0jEYiy0JKxUNoxa205MTHCVAppURo9zBQeKLKdSHMGlqC0JMC0TivQglUpinCaPDfRi5+QW7NqxDelEnKOvFO0dHRvnrm4vvfIqnnnuAJ7+6XPwBYKcdzwyPMqRYZ/Xw40j6PVnZ2fwoQ99CL/9e7/P3cc4xzZXRMnlhtcfZKSUINHp+x523zWynhAQAmc/AZHbs1ZuzfLUKNexIiNnTm7JPZzkfFLkSKvPae+r0x/Ptc5JK0fTijRWqWmZv77iQSuvbayswWuaBLdyX6BVgdbWrKyli9iqXXQVkStkuMUt1VCgCy01drXdoLxcD6KLC+jrHwSoAQRcOPj0M/jhDx/CZZdeioMHDuB73/seYrEYBoeGMTe/yKJKEkqlsXp6e7G8tAS324X5uVn0RiL45V/6d+jt7eE6twEafqU8V1qgXNREMs1iS5Uenn/hBRzYfxBbtk7iyNFjyGRzXGOWflL6A0ltNpthSaXJayStJK8kstQ9jX5S5Jair7QMyS/JKkVVVbQ3X6KSs1ls2TwBVzGP8dFhXLDnfAR8HmyemOC2wBSRnl1YxE+efgYvHz6CRDqL/oEh3j6VHqMGGCTQVCFiYXERb3jDG/GpT30KkeERzrOl/GNKRXB5fHw+VH0WOiNO+vu1NtJkaSEgBIRA8wREbje63Koo1toHvlXEtlmJ0pY7s3LrrE6ss8ixyK2ziwuSWwsx1glupby/UVXr/4vSKzGNSQuxLYt0oZRj3aKGDtr0QuPFzvLCIgZHxvh2eyoaZ6HzuD148cUX8Q9f+jI++uEP45vf+Abuv//bWF5d4UoG+UKRI7BUZSCTzZRTAVIcOb1g7z5ceeUV3Io2GY8iEqC2uRnOg6W0AxJXkttMNo9nn32OJ5dRJ7REMoVEQpNm6rIWjyWQzqQxMNDPQqmklbZDv5PsklxThJbLn7nd/E2/kwSTTJPUZgtFrVFCqYh0MgGvGxjs78fWzRMcXSa5nZ2bx5FjUzg+PY18ERgZG0cgGOLLgcX5WWzZtIlTMKirWiTSg5s/8UnsvexyJFejCPcPokgpCL4A/6fMlkO2FBSn+W0k95J12/wHriwpBITAmSEgcntWyK2u2oFWm8x0q7lWikJ1JK8zcmt/sG9suW1F+KwYOYnaqjPtJHJu0f7XcJGlVal18rV2oWW+iCvLrUtLRuAuYFy7gySQJqExGuqQ5UY6meL6slxhgFIUKAoajyMZi+OOW2/FL77rXTh9+jT+4e67MTs7x7mzyVSS29+63G6OaNLj3Ep3+3aeaHbttdciHPQjtrwAN6dDaC17SRJJjpeXV/H44z/C8soqpyBQHi9tg6SZJo5R9zFafjW6wrtK26S0AIrUUqkv+p2iySpqq+ruUpoCPU7L0HaoCgKVB3v+wH54XC6unLCyvAifx7OWlkCVDUioqTRZIBhGT18fN7agtI2w38s1bTkv99+qTXzik3+Fa97ycyik0vBQTVuK1hJ7agVcBFKZHLw+H3xegEriBr0it07Gt6wrBITA+hAQuT2r5FYnS2sz1NXAaTYHt9WB5kxeWn219i7f6cit/tzYPbJWb/frX4cmYtWX2/od3kgea+239kQjuW3+LoHVcaqb5Mbnqqc5UWRT2xv+Xlu8hEI0ir/4sz/Dvn37+PsrX/0qDh58gZs8UIrAyNgYjh47zhO8SFSXl1ewZetWvOc97+FasqV8lmvDUoSVIq2xWJwnox0/PoWHH3mUS4tRigI9RkJLPCnXNRgKcSmtTDaNbC7Hssp1dT2etbJf9DtFmlU0l1IHSNBJcOk5+pvkdmpqGqMjw5g6fhyLC/Mcxc1mUlpji3AYc/PzGBkd57QJEnbqmhaNxeHzuBHxexGmNsOZHD70R3+EX/rV/wDuyhAMIrEaQ6R/ECXWdxdXX9P/F6HtO2lebXfEy3pCQAgIgUYERG43vNxa1Zk1N5PQpyWYJ5c5kSMlDI2GWbc+3y1ya5dPs+kmtbZPall/Qll9uUVZbs1jqDIBrCK31hZcW27N41R34bZ2OEpujcentFp7VJ/SYJ6YVgSyGSqHgC997nM4b/duLr91++2346dP/5SjmdRJjJo70GQxau5AgksNGLZOTuLNb7oePWE/UNKklTI0qGXuoUOHsH//AczNzWPnrt08yY2+tYlgAc6ZpegnNViIxaMolkprbW5pO5RPS5FgWp7klv4mmaVoLj2m/qaobiaXx86dOxGLRrlz2pEjryKTTnGZsPn5eRb0bdu28XFQEwiaKEevSycu6PdjdLAfJ06cwO988HfxG+97P4KDw5xnu7ISxQClc5CYUy6zSWwVWcm5tfvelfWEgBBYTwIitxtabsvF7A23fk3CY4jgmiXEWg5aG3ASuW2NVzuXbofctiNyqx9XRoGspI3YlVvzMZql15zzq1db/b6YxJZduSy3fh8SCwu4429vxzVXXY2LL7oIH//4n3Kzh+NT09i5cxe37A0EgzxBjaT36NHjGBkZ4pJbmybGOLpKHcVWV1dx+PCrWF3NYnJyjKWWcnC1NtYulmBKnaBILwluLp/lCC5FblUpM5VjS7tIebWcTuF2ay1yqSMcTeQq5+FSZQUSYMqtfetb38rpFY899ihmZ07zpDQqHTYyMsJ5t5RPS8suLi5ymTH6PZtK4corr8T//PSnERoaQT6ZgTfSg+jyCvqGhjklgSLPSm71o5f+tVCZ2438H6Cd70bZlhAQAt1DQOR2I8st5yGaI7emD39DDm43yq3Tj0YnkeeNHrm1ima28s/F+ra+fgv10wbM65sFUnWQU3G+Zs915ea31iGwluCydhnyy+kRQ8TW8Lfx9WndfCbFnceoFJYnFMLX7/oSXj18GNe98Vp85zvfwf7nDiCbzbPkUYUBavBANV7n5xexEl3BynIMmzcP8gSvubk4R7LDYTeX1BoZGeVmEFyJIBThaCxJKP0k0ezt60EsFuUUBZJWyrelSWvqiyK0FK2lb5JZWk/JMf0sFvKcdkClvEhsads33ngjHnvsMRw4sB/T09Oc6kDbpJQIyuvVKjRkuUYuiThNdvvMZ/4auy++BOnVGPyhMNyBEKcw0P8WEvmqdOfyjSHW3tp5Ka0MRFlWCAgBIdBWAiK3Z53cqvFRK4LbKPLV6vhqVlistmsRTWvp5Z1GLrtAbq0mSrXCoCq3upWV2ym3VlJJclvOczX8rLePSla1n5pc6wW2cs7NYlsZ+VbjqrIfagt0wz2XS8Lvo9SCvDb93+vFD++/H/fd+y1cf+31ePnlV/DjH/0Ec/NLCId7MDA0itm5BSSTacSTcSTTca4zS5FXSjeg77GxMY60njp1GvlcHuFQmCeGkQhSXi5NclPL5vNZ/p2eIzmlfFpVGYGWJRml50lw+RKhHMUluaVuYvlcljuK0XJXX3MNzaHDnr17cdttt/HEM9oeCS5tIxGPcwmzSDjMIk2lz/7gQx/G29/9HhRTabi8Xrj8IU6t6O0b4NQFfVxcFcEox3K182LoINfK2JNlhYAQEALrR0Dk9qyQW/VhbpWnWI7uVRXYV1E/J6W4VETO7gBVwmF3fXUMdqO33SK3di8QSC7sHnuz57/e9vUdzvSR8Q0JAAAgAElEQVTnsvK7lpZgFlz9+TYfu1luKW3CfJ61ZbQ1jZFbvvWvaaDuRSqyq62l/i7wVKlcMYVCLsfVEwZ7e+EKBLD/xz/GN77+DYwOj3H2wuzMAo4dn8aevRdiZnaev9PZDFLZJKZOTK01XyChVBPAoiurPKGMIqWFfJ7TAChiSyKcy1LjhhTn69LjJLQUmSWhpSitKvlF0VVVPUGVBVOCS53TwgE/Cy5Fjjdt3oy9+/bh4AsvsEBTLu3Jkyc5PYHq9NI+7Nq5E6dPnWK5/djH/xS/9pu/gxRFbINBeIJhLmKbL7ng8Xp5XhmXClb/QrTECs7CZYumL+oEJ4kJTv6BybpCQAisAwGR2w0vt/q6ns3IrRKCZuWm0aizK2ZKQJysL3LrXG7Ncmg+343kVk1IsxDYkoslyyi3ylXL533ttrZ57JYjt6WCqTFERX6r5VY9YhRbo+wa5TZXTMPrplYg2jqrS/PoCYXgCYXxwpNP4+4v342dO3bB7wthZnYByysxTE+d4hxct8+LZC6JaDzKMkopApQCQJO7VPUDSklIJVPIZjLMgUSWmNBy6VQSmyfG1yaQUTRW1a9VE8oo4kuPkfyqCWUkwCzK4SCWF+YxNjrC2yOJHhufwNDwME94e/75g5iamuLIMh3dxPg4+vt6sbS0hNe97nX4r//tL+EdGMHCzBxGNm3hNISVlVUMDA5xxJYqKAQCPoPcuqm6Boutklupl9DoP6Q8LwSEwJknIHJr2Xq0cutTy/nTfxk/7KnNZ+VLH0mzupVqPsF6IVDP1ZcJ4xaonqeSB/N6ur8to7Z6uW21Q1Xlxm5FXGoN3kby2uj5em8K8y3rVt9AKnLb6npqeavb33a3ZXc983mvxbMypg3jlf9odsxVjzHj+6M8ntfeE2a51XFbG0K0Tu19K1nKbeWixnjjnB5XkdvKa5nesYb3awHUBIISS4vIZzIIBUP8fCGRgCccoXIJuO2zt+LUqRm84+dv4AoIrxw+gkOHXsLM3DxS+SxXW5ibm2Pn271rF9fUpZSEFDdpGNA6qLndLKkU1aUUAnJ6n8eLYq6APHcec6O3N4JAgEqKUaUEsMyS8FK6AuXuUq1cKilGjSKoVfBAfx82bxrHoUMH4ff5OL2ClpucnOSSZLQ+RW8pmhyJhDm6TJHc666/Dp/45CfRO74J+VQO3nCvlrvPzSCAeDLN6QZhKnVWRq2dWX3UthzWlcit3TeurCcEhMA6EhC5tYTb7Ie9PgqkRItqh6pb/Uoayx8EFpNdjDU59R/y2u+VCT1W+9SKnFWvr2lArbSEOrJskCGt1WjlyyhX2t1L7TEtiqevfapyKu2NcG3/nTQhqHxk290DbUKfXUF3Kuf6vdaPRVVFw1iqS6tpWxmf2hqNZFi9htXFmvnizLQP5bNt4KMTXy3qbDUGrMZ69Xik80+lzPQ6W72U1YWb7pgpulx+p/F2VFRSWV1Rq6jw5S99Cbt37sQbr78et/3NLfjxE09gaGQcTzz5M7g81HQhyP3RqNzWxMQmnDx1iqsgUIUFirL6/FRloYhUOoFkKsFVEtxFN8KeCJLROPr6KC+WKibkkOFlYhgcHABVQygUS7jwwkvwoyeeRDyZRb4ADPQPI18sYGxiBKdPn+LWwOOjo1oEuljAtq2T3FaXJpVRXdsTp04iGI5gbNMmfPgjH8H1b/95TsMI9w2VJ6UaL9RqXzI1ezFl7x0lawkBISAE2kFA5LYdFNe2ocmiJrfq20pAKhJQLRdGiTDKrdUHizO5Mka+9NvX70c5fGM4Tu2PkqG7fHUksyK3FMUrS65OqKoj462cECotb8W52W1osSj7X7Su05xDpznPau/1omkltyo/1ti4wb0m540uZqzkVptRX5FXvdxWLmqq5bbM3EX75OT4aV1Ki6h956Eyviwu7viuB9390KLHhglqPHCLLIqFVBIevxf/8v++iemp43j7296Ge/7pHjz9zLNweUJ45fAxrRrByChXVujrH8TS8go3fsjmc6zgHi81UADS2SQSyRgKhTwCngCQdmGwpx8+nwtTU6+itzeAt7z5Wlx00T5MbBrDs88+i0Mvvgx/IIwLL7oMBw6+jEMvHQFKHkT6+pDIJDA+PoblxUXEV1dRyuUQ9PmwfetWjubShDIS26GRUSzH4vj4n/053vGud1EtMfioAxm3YbCqlW3/XSFrCgEhIAQ6TUDktq1noF1yW5FJo/yZhVNFbu0KWnUpJeMtYrPs6qN4mrxQ9yKj3OilRs07KccIRW4tRpsTuatz4VSOkGrIVYRURW4r0W43y7n5vFpdzOjvKuiFupNyS/tkllujxHJd2FppOSU3R1u18asx0qK35eMvFZFJxOHzuuEOh7iawk8ffwxfueefcPnll/OksnvvfQDRWBKhUBg+XwArq1EMD48imcogkUyuCS6nGQR9yOYyHLl1uUroCfXAV/RhdWEJgaAH/X1hnH/+dlx55aXYu2c39l2wB72USnBqBv9y/wPYvGU7XJ4gvvb1b+LZ5w5ifGITkrk0N3FYXVrCyuIiQlQ/1+XiPOJCvsB5wKuxGPKlEn79fe/HBz74u/BGIshmsiy3Lukx1tZPANmYEBAC3UFA5Lat56Gdcqt9wFZKIekFRH2At0tu9RDMt8qtpEavQ90gt1a3sZs7scbZ882tU1nKKX/aUjfIrZI7vdRaXdhY3TkwpyJYpagY0wDWLobWIretclfLEztN2I2CXtnPtQ5rliXTKMKtIu8VudWnJ+QzaXhDQaCQRz6ZhLcngvj8HP74jz+C9/ziL+HEiVn88AcP4+jRY/B6/cjliwiFI3C7vZwbSxPLSHLpvRwKB1EoFpBKU+kwDwZ6+1BI5TB19Ch27qCOZ2/E9h1bkE7F4HYVcMmlF+N1V10F+ANIRZO45dY78LafvxH/5zO3IJMt4NWjx+GlvFwXkEunWWoD1AyCcnrL9yQoJSIYCmPvhRfhM7fcClc4jHQyhUAoDFBjCJFbu4NP1hMCQqCLCYjctvXktENujVE069uqSkCdypWK3Joh1BJcc0SPPrI7KbflCS51J0TVP8HO0xKcpIUonvblvBJpt5uWoE+rsLqQqZeeUi/nlo6tOk1FSwHQpyWYt9/KG1JFbmun05SojhfvitXr6O88VO5iuEq6OxouN3KpBKjsFlU8CPb1oZhKwO314j//ycfx2itfj/nZBZbb559/AadOzyIYimBsdBzxeJLTEqgFLlU4oI5kxVIeqXIt295wGPMnT2F8dARXX/VabNu2GW53AdkMvV4J23dsQ09vLy686GL09g1ibn4Z//0v/wrbdpyHA88fwiuvHkWot0+rS9sTgatY5OhtbySMzRMTXFt3cXEJO3buwqc/89cY2b6Dk7DTiRRLMU1Qc5Yz3sq5kmWFgBAQAmeOgMhtW1m3KreqyH0tuVQTympJB63nRK70tUL1+6B/PfNr60VCxYfMElOJ1K1vzq1TubWqidrKgFAXF62sY3Wu7a6vFzY7cks35fVpCfqLl3pjznznQO2/nZxbp2KvSpHpLwor+95IbilrW6UlaKNWE1uVfxuPRtHb14+l+VkMjY4hsbrEueMkjvMzs/jqP34VAV8As7PzeOGFQ5ibX8TCwiIG+oeQyxXgDwS5SgLl5JZcJa6UQH9TRNlLFRSScVyw93xcddVrEQ75kc8nEQx4OW2hr68HE5smkMnmsfu8PViNJnD7HV/gPPejx6axvBqDNxjhCglUOSFJTSASCS4NRvm2mXQGAwOD+MhHP4pr33EDclQBwh/QOpCVj7RSqs3uGJT1hIAQEALdR0Dktq3nxK7cKhmsForqyG2tW8P2DqSSY1he3xDhqie22vJa5FYvN/S7yG3zZ8Op3OlFUye4TeXcKrnVpyVYCa56rNHY64DcUqkwFbk35NZq4l9bbul5mo5Y3b5aia0W13VjaXkBQ4PDSMajnFpQKpbg9lLUE0guLOCfv/bP+L/f+Ca8Xh927tyFRx55DOlUBiMjY0hncnB7qAoC1bClNr7UspYaNhRRyGUQCXiwbXIzXvuayzEyPACPuwi4CkinEggGAxy5zVHb3kSKJ5U9/sRTmF9YxvGpk+gfGMb0qTkESFZLRSTiMY7YBgN+zMzMYHh4BO973/vwvt//Q6SjMQT7+pGIxRHpH+QIbjyeQE8PlQGTLyEgBITA2UVA5Lat59OO3Jrr1BpvsVZPKNPLh8Vt3xaPx9jgqtw0vqqxhT5CaBW57bTctnjQusXbk5Zg//Xr15htZrsq39Ru5FYV4a91a98qgqvfL3OObas5t/rx3MzxmpbRy235cquSgqDkVk0qqz4WTW71F5faWK9EceneiBuFYg7ZrKqD68Ls7CmMDg3D7QvwKfz+t+7Dvfd+C+FQBNPTVFs2jqmpE9zRlyabud0ellv6GQyGUCyUkEpSpHUFV1/1Glx/3RvhdhWRSkYR6QmxdpPcZrJZzpkdHB5BLJ7Effc/iOf2H8SWrdswNX0KmRwwNDQM6mQWj0Vxwd69SCQSXBv3Ax/4AH7vjz+K5ZlZDG7azLVrC9k84PJwBJeaPlDXM/kSAkJACJxtBERu23pG7cit1Wx13W3VqgL3VtEz+wdR3b21vP2qHEUrwTWX0rKSbXNepnlfnUUuDeWbWsbQjlJgepmr3oHadWSb29lKKTir5dU50aKQ1a1uybvUhDVtbFa+1TpWObdKOOulJpgvaOjvViO3jRnUP36lpfr9JKFVXc30fCr1fdcmmZHGrnVQMx6zklt1VMZ2v9p+81uEyiBkc4DXh8f/9fv4whfu5C5ffn8Ax49NIR5LgPqfUXoAPU6iG/AHOXq7urIEr6eEvefvxLXXvgEjw4PweoB0OgG/34tkMsET0qjr2NLyKjK5PL71L99BNJbg3N6hYYoMF+D2+BBdWUE4FOJmDdS0Ye8F+/DpT38am3burjRoYJH3sOSqxAt3/eHb+ATJEkJACAiBLiQgctvWk2JXbq1uC2sf2JVqCU4ksPZBVstt+UOeP/Ss0hKM+2HdwMEqmlfrU9TJcdWaENf8STWmVTS/XmVJJ3Lb2Cway62S13bIrf749WJoNRbaILdsiPUZNCe3ejFV0Vq6vW8UeyX6a6kKJOMu/QWONhbNe1RpEmEcq25KKKfQbLGIXDoDX18/nv3RE7j11tu4vuwVl1+Bxx/9EWZm5jhNgfpBjI9P4OiRY9i6dRLR1RWePEZpCTfeeAPGRofR1xvGyRNTGBkZZnum/NxEMgWfP8Dlxe6868vI5ov8N7UC7u8fQiwax/Zt23D69GmEwyFEenvwlzffjF27dmF06zaWWS03X5NbEnp1JCK3dt7zso4QEALdTkDktq1nyIncWouFdSmw9u20sX2whcRY5uBWXt/4cd+pyK1dHuYJcXa3U+fioW6TiMZpJfooY9Wr8LlROad25dZbbmJQ3rrhaqeW4NY63hYjt2yS9RsINJZb3YUhVUag8mJcIUEvt9rf1XJb6ZpX/8xbX4C5S0AulYSP2vRms0glEggNDuLZJ57AnXfeieuuuw4BXxC33XY7EvEUstkcKKg8OjoGr8fPLXlPn5pGKBTAyOgwfuW970Uw4MOmiTFMT09xhQVqmev2enDoxZfwve//AC+8+DL6+gfg8fuxvLSKLRNbONVhcXGB692+8uphfO7zn8d1b34zQObq8ZUjtxShL8utrqebyG373/OyRSEgBDpPQOS2reegRbml1p+uWh2uNLGo38TB+c7Xltuy6K5FcPVpCd0kt3ohb5WHKgXV6nrNL18/LcEsg81vV1tSaz+rRdidyK0STH3OtflCxypFwby/7Zfb+kT0ubKEQRNaTW7LaRgcvbWSW+143HXluhLDtdJbjtyW0xoSK0uIRCJIJuIIBQM8ceyWv7kFfp8fV1x+Jb7yla/hmaeeQTaTw+TW7RzBTaczPPHr5Zde5HSCyy65BO/+hRsxuXULQqEgZmdnOZd2fmEBjzz2GP71B09gcLgHHp8fLo8H9N7dMbkdC/PzyOWy3O7312/6Dfzhxz5WDj+XO9XxPmpyS5UW9Mcictvqe06WFwJCYCMQELlt61lqVW7dZbm12omy3Kpe94Y0Af3yTm7rU6CrUbpAeftrEVxzWoJ+X8505FbrkWa/zK0LpQa3xZ0Oj40ltzqhbbFqhsapU3Jb3u+1yK2KZqvorbXc8t5ann/riLr5naYdrRvJaBThvj7EV5Y4WBru7+cSX/FYDI8++iimj0/jqquuwf33fRuHDh7CoUMvYdu27dixfRfm5haxuhrF/v3PYffOnYitruCGG94Jt9uF/v4+HD16FA899DCK1KAhGIIvGMSp0zMYGhlBIZfD6OAgUvE4pyJc+ZrX4DO33qKlerjdKBaKcHOLXS0lQRNb7UJGn5bQODnG6btA1hcCQkAInFkCIrdt5d1uuaX2tfWK0Os/puwdiCa3pgiY4eOv/BqWLUzNN407ILfO3F7kljpUlarLYRlb1uoh14vgdkJudWO3nI5QmUSnldWqFbmlNd0kgpZjyHgslteAFLh1eZFNp5DP5xDu6UE6sYqVlSVMbNkKFHLIpNP43oPfwyMPP4Lf/q0P4m9vuwMnTpzkyWXhUC8GB8exuhpDIZ/DoYMvIJNOIZlIYWxsCKlUCoUCTRjzYGBoCOlsDr39/VhYWoQ/GOKOZPlkHJdedBGmT5zAj59+CqA2wek0y7A7aBZb7S6RugejHX91jrG9/ySylhAQAkKgewiI3Lb1XLRTbjWp1HIuzaWM2hm51YuNlcSY5dYo1Ea9Fbk1D6eNF7mtdb6bEdxOym05LYFza60itwVTzq02FZIa0Fp/VaeMVAhUxjnVq6W2u4VCFssrixgZHgaQw/FjR7F9x3ZOByhkUnjqJ0/jri/ehbe/7R1IxpN45JFHcez4SUTCQ9wCmC5iA34/Zk6dQpHq2sZjyGQyWFhYwFXXXI1YIolDL72IrZPbQEdCNWoHKR83l8EoVVnw+XDvt+8HQkFk4zH4e/u0CC5ZuYsituVv3Y0Okdu2/vOXjQkBIdBFBERu23oy9HmyKu9P/wL6D0ztg0fLua31ZZZb83LWebCtHJJrLWpnDl/p/raM2mqvoi2llq0lt7RMo/SHVva6smxlJrud9Z2WAqt3XNr+OC0F1uioNJFTr1XdCtnYBKSch8o5qFbrqEetorN1xodua2qr+jNkOPeGOwWNJ5QZj986MWBtGb4QLOfcrlVKqKQm8F2QtQlnWgyTL+3Whq9++7XybY3jmCK3hZKW9+zh93IJhUIaHprIVcwhurqKvsFh5JIJHHrhED5/x+dxySWX8i4/9eTPsLQYx/JSjKsjpFMpnmQ2dXwKI8ND8Hg8iCXiiCcSXLorGA7zrsaTCR5Z4WAAm8aGcPzYq9xi9zd/6wN45w038KS2+EoUPf39LLYk2EXOuSWJNhKVyG2jd5g8LwSEwEYkIHLb9rNW77ZtYxmq3p16992VrNg/iEaz0StbrrUfVtJaecyp3DUuheVE8NUkLLv8tNif/Ru7zs+fVeEq/dFUqi2YJ4spq7O6CDPzqDcG651//SS3ik7XFF/DyzaKFNPz6mLRvA9qTOj5qsmZ9FN7Xru00XU449c3HqtxQqfxefM7XdsLF2d0aL/TLx4gn9OkN6/J7ufuuAObNk9w6+Mf/+gpzM0uIhpdhc/r46YKNNGMatzmsnkW3FQqDY+Pmm2AG0H09vWhv38AqUwSf/t3t2J4bBh33/2PHA2++ROfxN69F7EQ90QGDCXAtLxb45fk29p978t6QkAIdDMBkduOnx0ncqb/ELd3IM3Lba3t1/94XF+5pX1qRs5qs6EC+/a/6NhrVbtoZqt0/sxy1cx6elGsvn1uLbcW2+XopspJbeV1zaJqHgOVCL7WWMK8v7X+Nuy5STTN75N6clsWS1OnvUopsLLiuYpluVWR7OoL0/rtr/XvHhrp5UQH1fq4BCQTCYRDQeTzWXj9Pp7o9fLz+3H69El894Hv4uILL8WRV4/hyJEjWFlZQSaTRTKZ4pQE7cLEBZ/Px4IbDoe5CcTC/AKuuOIKfPijH8bey/bB4/HiuYPP4eWXDuOd77wBveEBJFIpvisUDlJ7XVXjVjdW1qLVds67rCMEhIAQ6G4CIrcdPz9O5Fb/IW7vQKojU61uZyPLrVVksZXjb1fktl5ktN7+1BdbHh3m+9D6za2L3BpTUzaW3Kr3U+Un8zOk5Zgju7SsEttyqhFJLkdvXSgVi3B5vUhFVzhy29PXw9JezGfx9FPP4P77voNELMmTx6hyQz6fZ7mlJhC0BXo8GAwiHNba+lJb3Ztuugl/+AcfAiJBnjBXRJ6j0STG4UAPcoUCi20hX0LAHzLJbXkAiNy28kaXZYWAENhgBERuO37CRG7rnYLGkWUnkVvSD6eR23akJayf3NYf3kRXu2Vu/0t/cVOdc11pCayP1mpCqH3Vy8U2pyaY/66VlqC/6Kus0zhyq/axEsFduzioUQpPpaVoUVvtm38vR2+TsTiXCaPSYL5wCKVsBi7qscsBbVrOgycffRz3338/Dh8+zDtAqQiUmpCIJ9HT04Pp6WlOQ3j/+38Tv3bTTbxMcnkFXr8X8LuRK+YRCUV4ezSdLpPJIRgIlce2/gJMx1oFvu2feFlTCAgBIdC1BERuO35qRG6dya0Tft2Sc2tXLhtHbhvLLU2Gqkwwa+3tUE9s1zJQLUS2kdjq5VQvnG2WWxThWmvyUC22vBcNS/FpFzcViaec2/J5KQHZTAZ+n49zavuGBrX8W4+LJ5hRukEylUWYKhu43cjEEpyecPr0DNxuN3p7+ziau2/fBQj3D6CUzXLzBt6vQhEunxeZXAaBQEBr55GnFBMXdyyjCHDAT6XA9BcAkmHb2viWpYWAENioBERuO37mnMiZkgC7B2HugGZnO51OS7ArhtqxVkcWW2FQL3LYzHac50zbn8ymjZ1Kh7Nm9rfWMlayqotilkkr4saftbZplWPbbrktwcV1cM25tubIrTk1Qe0zjR7V1tYcIS3Xzy0WKRSLZHQVXq+HS3wNjY4AxQI/XsoVUCiWuFOa2+9fuxAo5nIcvQ339GJlYREDg0OAx4v4ygrn3tKyyVgMbp8XwVAI+UKe5ZYmpVEOLqUzeL1eFujq5hpOzrWsKwSEgBDofgIitx0/R07l1skBkNxUSknZ29JGl1snE8I0PbYvmJ089+2SW7PYGqO5ldv1ipX+Z70R10m5rVw0rkVu12pN6y8oSW718qhSVFRaggtLC4sYGiIxpedKyKVT8AUD5VbBxqhqMZ9HsUjC7YLH6+M6tSXKn/VQo4gMspksevr6kM/mePLZyNg45+ZS212agBYKhVhq6Sc1f6DtUARYvoSAEBAC5xoBkduOn/FOCk6lPJJ9DBtZbtsxoczprd5On3+n1RLMx2+U/cqEsmZSEfSjsBNyq17fInLLT+kjuPSnC24XlejSSS39zrWjyxxcbuQzWXi81Gq78jB1NfP6vFyMjGvicv5tCUWK9FKag4u+NTHNZnMcgaW/SWID1Hms5EIykUQ4EkYqlWWJDQS9WFhYQn9/P3w+J7nk9v8byJpCQAgIgW4gIHLb8bPQablxMiFL3dbvOESbO+Ak6uo0aqsXKWepFTYPvnw7vv75rz+hr1bOcq1obisXAs3JLZOz6o1rOQGseps0Bcs4oc64TP1SYGpCohpH5ZJbLLcqYqqOWZf6sLZvtPO1JiRapbyY+DUzbGoiVyu3ck6qRxpNuCMRXxvNJdV4hgLPmqTLlxAQAkLgTBMQuT3TxKtez6ncOvnwUGkJzXxKWoMylno60zCdHLva13YIrpPjts9ee1Un6zfO+W1UraK61Jeeq7oA0P9sltWZklszA2Ner2r4YGRdEUPt+JWgmuXWKPm8LYPYUtzWKm3AmK5Ql1ij07/OcpvL5Ti3lySWRDebzXJKBFV8oMfpp3wJASEgBM40AZHbM028rXLb6q1e84tT4SAnTQQ6Hbl1evxKutohyZ0YSOaJUHb2of7FVWO5NebYantQLw+32X0803JrvlDQXr9y/NWTzlTTBu14dYK7FrnVHiOF5a0bosna9tyWpdAcym1Tw7k9kVuSWeqqxsdXKnEOsBJeepwEV76EgBAQAmeagMjtmSbedrlt6pOsxlE6ny3f+citk+N3GrXt+OApR24bhe/q7aeTOwdW7Nshtko0jVHU6vQBq1v36liVnOrLnFmlJZhfyyix9SK32pHqUxKU5Kq8W2p3S9+usu8rVdb2g7S3ttzqt+1kjNc69+2RWxWlVa9CJcjoMcoBVhHdbniXyD4IASFwbhEQue34+XYqF04++ERu7Vc66PjAKe+Ak/FjJZGtHFetyHmdiLreV+sO3eYit7WrVbQqt4qF/if3ErPIydWWMe6+Sk+o/NTEtpJTqx26Xp71zyru5gsuq78bCavV807+T9QfE/oueJJj28r7R5YVAkJgvQiI3K4X2aa360ROnEYeRW5Fbts9/hqkipiDzHVzQs9k5Fa9Yc2R29qRX4q8VmSVDkTVvPWsSa3SV/NWtbis+Vmr97P+MTNb9fpWkXtzusj6yS1Fa6nKg4rWKpLqsab/FcqCQkAICIE2ERC5bRNI+5tpt1y0sicityK37Rx/DcTWGBTVBmrXya0xulqplqAer4ikJrdKfvWRWyW3WkqCFuNVKmxcn4qBGQXZLKUKkhVb/eub3/f65Z1eBNf+n0JRW5JYVTWBBFdNLqPHZUJZK/+PZVkhIATaRUDktl0kbW/HSb5kXTtoYo+6oVpCJ4+/Xs5mE/i6YhEn/JyIrTr4WjLWChyrYzBHbc1mTM/XkzaVBGCOvBq3o5UCM39V4qxGuTWvq+en0g+06G0lJqvEVuOkn6BHultdS8Bs+1aRW7W/jSK3ZsFt5Zw0t6y5FBgJrYrYSimw5hjKUkJACLSfgAvBdT0AAApQSURBVMht+5lusC06kSOnh6oiT073we4tV1qvVp1Rp8e2EdZvh9yaj7OZc6GWqSdn2naN1RqaHSf1ljNKc3WdW7041jqHahvmaGol0UBbs9IkxJyhq7ZcTaseP/NzzfJo5pxshPEq+ygEhIAQaI6AyG1znGSpdSFAH87OSpE52y2VJ3kuf/ivh+C2clbqv36jUmTO6vwWocmtVfS2mWMwy6wmtPpcC62aSK0I8/qlCzSz97KMEBACQuBsJSBye7ae2Q1xXO2K3No92HM9cqvFRp0Jol32+ghp7QikyK1TvrK+EBACQuDcIyBye+6d8y46YpHbzp8MkVv7cl+ZLFY5jxK57fyYlj0QAkLgXCcgcnuuj4COHr/IbUfx84ufy3JLmbDmOratnRFVCUHktjVusrQQEAJCYD0JiNyuJ13ZdgMCjScUrS/Cs6FaglNCIrfOIrfE31wxovK35Nw6HZ+yvhAQAkKgdQIit60zkzXaRqDTYqXERCaUte2UtryhTk4ocxq51WrXity2fNJlBSEgBITAuhIQuV1XvLLxxgQ6KbgyW13SEuxWStBGdnWJL8m5bfyelyWEgBAQAutLQOR2ffnK1hsSELltiGhdF+gkf5LD+jmvVCm23ld1k4VWYGn9w5ykJRRL5koPRrl1u6hNg5QCa+WsyLJCQAgIAacERG6dEpT1HRJothC9w5epufq5nJKgxR7ty53zc9Idcmv/OERu7bOTNYWAEBAC60VA5Ha9yMp2hcCGICBy6+Q0idw6oSfrCgEhIATWh4DI7fpwla0KgQ1C4FyXWxW9tne6qu87SM6tPZKylhAQAkKgfQREbtvHUrYkBDYggXNZbikbtmQ/K8NFq9bPuZVSYBvwLSG7LASEwIYnIHK74U+hHIAQcELgHJdbJynfLquVzZPH6tVSlmodTkaurCsEhIAQqEVA5FbGhhA4pwmI3No+/SK3ttHJikJACAiB9SQgcruedGXbQqDrCTgJXTo9OLqp345SYPaPgUuN2V2dC22Yq21Y/a0es6rMca5X63A6hmR9ISAEhEA1AZFbGRVCQAh0iABZZX25bbRjJRQclDIjtXWSGmCVclBPVkVkG51PeV4ICAEh0A4CIrftoCjbEAJCwAaBTsstxV2pyYLdL5JV1aTB7jZkPSEgBISAEGg3AZHbdhOV7QkBIdAkgU7LLcVt3RapBU3uPkd9nazf7OvIckJACAgBIdAKAZHbVmjJskJACLSRQDfIrdPIrchtGweEbEoICAEh0BYCIrdtwSgbEQJCoHUC7ZBbJzm7KnLb+p5ra0jk1i45WU8ICAEhsJ4ERG7Xk65sWwgIgToE2iW39iE7T0twMiHN/n7LmkJACAgBIVCbgMitjA4hIAQ6RKAb5NbphDCR2w4NHnlZISAEhEBNAiK3MjiEgBDoEIFOy207JpRJea8ODR55WSEgBISAyK2MASEgBLqNgHO5dXZETqOuTtd3tveythAQAkJACFgTkMitjAwhIAQ6RMCp3LYjaupUUNuxDx3CLy8rBISAEDhLCYjcnqUnVg5LCHQ/gXbJrRPBdCq33U9Z9lAICAEhcK4RELk91864HK8Q6BoC7ZBbEduuOZ2yI0JACAiBLiEgctslJ0J2QwicewREbs+9cy5HLASEgBBYfwIit+vPWF5BCAgBSwIitzIwhIAQEAJCoP0ERG7bz1S2KASEQFMERG6bwiQLCQEhIASEQEsERG5bwiULCwEh0D4CJLfq285WVb6t07xbO68t6wgBISAEhEC3EhC57dYzI/slBM4JAiS3Tr+cyK3T15b1hYAQEAJCoNsIiNx22xmR/RECQkAICAEhIASEgBCwTUDk1jY6WVEICAEhIASEgBAQAkKg2wiI3HbbGZH9EQJCQAgIASEgBISAELBNQOTWNjpZUQgIASEgBISAEBACQqDbCIjcdtsZkf0RAkJACAgBISAEhIAQsE1A5NY2OllRCAgBISAEhIAQEAJCoNsIiNx22xmR/RECQkAICAEhIASEgBCwTUDk1jY6WVEICAEhIASEgBAQAkKg2wiI3HbbGZH9EQJCQAgIASEgBISAELBNQOTWNjpZUQgIASEgBISAEBACQqDbCIjcdtsZkf0RAkJACAgBISAEhIAQsE1A5NY2OllRCAgBISAEhIAQEAJCoNsIiNx22xmR/RECQkAICAEhIASEgBCwTUDk1jY6WVEICAEhIASEgBAQAkKg2wiI3HbbGZH9EQJCQAgIASEgBISAELBNQOTWNjpZUQgIASEgBISAEBACQqDbCIjcdtsZkf0RAkJACAgBISAEhIAQsE1A5NY2OllRCAgBISAEhIAQEAJCoNsIiNx22xmR/RECQkAICAEhIASEgBCwTUDk1jY6WVEICAEhIASEgBAQAkKg2wiI3HbbGZH9EQJCQAgIASEgBISAELBNQOTWNjpZUQgIASEgBISAEBACQqDbCIjcdtsZkf0RAkJACAgBISAEhIAQsE1A5NY2OllRCAgBISAEhIAQEAJCoNsIiNx22xmR/RECQkAICAEhIASEgBCwTUDk1jY6WVEICAEhIASEgBAQAkKg2wiI3HbbGZH9EQJCQAgIASEgBISAELBNQOTWNjpZUQgIASEgBISAEBACQqDbCIjcdtsZkf0RAkJACAgBISAEhIAQsE1A5NY2OllRCAgBISAEhIAQEAJCoNsIiNx22xmR/RECQkAICAEhIASEgBCwTcBVKJZKam2Xq3o7hUIRrvIT9NO8jGtt7Rr70OD5yqvbOwarfW5lS45f30OvZnWQGszS2gtYwAXKPBtBrHdE1ttthYEsKwSEgBAQAkJACAiBs4UAy21FwPQyph2iElv9AavlSas8LvfZwsLecbhJTIu6dZVs6uWWfq8lt7S+XbmtvV17ByNrCQEhIASEgBAQAkJgYxNwlUrFKrMieVUC63Zby6v2vAta5LZO9LBRYNGu1ynujbbf6Pw4eX06eBeJrX4j+h1ylTmaJVQtU3IYuRW5bXR65XkhIASEgBAQAkLg3CLgKpXy9fVO3Vavef/fbT/wuNFZu0ooIW8ht0bBRale5NYJBJFbJ/RkXSEgBISAEBACQuDsI+Aq5pO6nNuylCmRpZ9F/S13MwAX4PaefVSaPqIm5ZYj2xYh5hLlMDsJPYvcNn2qZEEhIASEgBAQAkLgnCDgKhUSmtzqJauecFEkV0VzaU0PyW0dQXM6Y6ubT4OrhGIpDy03w5hrq2UqKHlVEmrm5IILTnKWRW67eXjIvgkBISAEhIAQEAJnnoCrlI9pcqukVZdvq3JvtSoJZVEj8aU8XPpJ3+S6DoKPziKX1RPgWkXo7PVLKKKge0mT4JLcGqTXlK7Az5Lc2gUoctvq+ZblhYAQEAJCQAgIgbObgCufmOdqCcViseqbHs9ms6BJZR6PBz6fD16vl3+6PR7A4+E6AfWSdhvJY6PnG+HXV3potKzV885ev4QSTyjTorSVr4p0anJrll61vFvk1s5Jk3WEgBAQAkJACAgBIVCDwP8HQXia68y6kWQAAAAASUVORK5CYII="/>
          <p:cNvSpPr>
            <a:spLocks noChangeAspect="1" noChangeArrowheads="1"/>
          </p:cNvSpPr>
          <p:nvPr/>
        </p:nvSpPr>
        <p:spPr bwMode="auto">
          <a:xfrm>
            <a:off x="4116725" y="3833091"/>
            <a:ext cx="1308100" cy="17018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1867"/>
          </a:p>
        </p:txBody>
      </p:sp>
      <p:pic>
        <p:nvPicPr>
          <p:cNvPr id="7" name="Google Shape;182;gf7aced0417_0_313">
            <a:extLst>
              <a:ext uri="{FF2B5EF4-FFF2-40B4-BE49-F238E27FC236}">
                <a16:creationId xmlns:a16="http://schemas.microsoft.com/office/drawing/2014/main" id="{4EAA2D18-7CB8-426E-B039-F5A59A1597B4}"/>
              </a:ext>
            </a:extLst>
          </p:cNvPr>
          <p:cNvPicPr/>
          <p:nvPr/>
        </p:nvPicPr>
        <p:blipFill rotWithShape="1">
          <a:blip r:embed="rId2">
            <a:alphaModFix/>
          </a:blip>
          <a:srcRect l="18116" r="62073" b="58972"/>
          <a:stretch/>
        </p:blipFill>
        <p:spPr bwMode="auto">
          <a:xfrm>
            <a:off x="5171661" y="2454523"/>
            <a:ext cx="1848677" cy="258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 bwMode="auto">
          <a:xfrm>
            <a:off x="435163" y="1074905"/>
            <a:ext cx="11248837" cy="4649599"/>
          </a:xfrm>
        </p:spPr>
        <p:txBody>
          <a:bodyPr/>
          <a:lstStyle/>
          <a:p>
            <a:pPr marL="186262" indent="0" algn="just">
              <a:buNone/>
              <a:defRPr/>
            </a:pPr>
            <a:r>
              <a:rPr lang="ru-RU" sz="2400"/>
              <a:t>Получившаяся конструкция оказалась очень прочной, несмотря на то, что соединены детали только в одной точке. Если внимательно рассмотреть конструкцию, то можно заметить, что детали крепежа образуют треугольник. Соединение деталей треугольником является очень прочным, поэтому такое соединение используется во многих конструкциях.</a:t>
            </a:r>
            <a:endParaRPr/>
          </a:p>
          <a:p>
            <a:pPr algn="just">
              <a:defRPr/>
            </a:pPr>
            <a:endParaRPr lang="ru-RU"/>
          </a:p>
        </p:txBody>
      </p:sp>
      <p:sp>
        <p:nvSpPr>
          <p:cNvPr id="4" name="Google Shape;153;gf7aced0417_0_303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dk1"/>
              </a:buClr>
              <a:buSzPts val="1100"/>
              <a:defRPr/>
            </a:pPr>
            <a:r>
              <a:rPr lang="ru"/>
              <a:t>Прочность конструкции</a:t>
            </a:r>
            <a:endParaRPr/>
          </a:p>
          <a:p>
            <a:pPr>
              <a:buSzPts val="2700"/>
              <a:defRPr/>
            </a:pP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29163" y="3054251"/>
            <a:ext cx="7579832" cy="287354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2;gf7b5490129_0_190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700"/>
              <a:defRPr/>
            </a:pPr>
            <a:r>
              <a:rPr lang="ru"/>
              <a:t>Подумайте! </a:t>
            </a:r>
            <a:endParaRPr/>
          </a:p>
        </p:txBody>
      </p:sp>
      <p:sp>
        <p:nvSpPr>
          <p:cNvPr id="5" name="Google Shape;44;gf7b5490129_0_190"/>
          <p:cNvSpPr/>
          <p:nvPr/>
        </p:nvSpPr>
        <p:spPr bwMode="auto">
          <a:xfrm>
            <a:off x="592181" y="1023602"/>
            <a:ext cx="11138000" cy="89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14999"/>
              </a:lnSpc>
              <a:spcAft>
                <a:spcPts val="1600"/>
              </a:spcAft>
              <a:buClr>
                <a:schemeClr val="dk1"/>
              </a:buClr>
              <a:buSzPts val="1100"/>
              <a:defRPr/>
            </a:pPr>
            <a:r>
              <a:rPr lang="ru" sz="2400">
                <a:solidFill>
                  <a:schemeClr val="dk1"/>
                </a:solidFill>
                <a:latin typeface="Calibri"/>
                <a:cs typeface="Calibri"/>
              </a:rPr>
              <a:t>Из картинок ниже выберите устойчивые конструкции. Что делает их устойчивыми? Почему остальные неустойчивы?</a:t>
            </a:r>
            <a:endParaRPr sz="2667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Google Shape;45;gf7b5490129_0_190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7971964" y="2428305"/>
            <a:ext cx="2013609" cy="268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6;gf7b5490129_0_190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786015" y="4345621"/>
            <a:ext cx="1944551" cy="198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7;gf7b5490129_0_190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828858" y="2264843"/>
            <a:ext cx="1842631" cy="187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8;gf7b5490129_0_190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3715334" y="2260935"/>
            <a:ext cx="2723079" cy="168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9;gf7b5490129_0_190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610192" y="4404362"/>
            <a:ext cx="2013609" cy="184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0;gf7b5490129_0_190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333736" y="2205380"/>
            <a:ext cx="1103305" cy="41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sz="2800" dirty="0"/>
              <a:t>История металлического конструктора</a:t>
            </a:r>
            <a:endParaRPr sz="2800" dirty="0"/>
          </a:p>
        </p:txBody>
      </p:sp>
      <p:sp>
        <p:nvSpPr>
          <p:cNvPr id="47" name="Google Shape;4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256E05-B2C2-4BD3-836C-5AE74ECD2C7A}"/>
              </a:ext>
            </a:extLst>
          </p:cNvPr>
          <p:cNvSpPr txBox="1"/>
          <p:nvPr/>
        </p:nvSpPr>
        <p:spPr>
          <a:xfrm>
            <a:off x="9013371" y="1231599"/>
            <a:ext cx="30501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Довоенный детский металлический конструктор из серии «Техника в массы», Завод «Конструктор», Ленинград, 1930-е. </a:t>
            </a:r>
          </a:p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Советский детский металлический конструктор «Механик» № 1, Московский завод механической заводной игрушки, 1950-е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163AD2-0779-4D57-9E6C-F53913FDC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384" y="4027195"/>
            <a:ext cx="3995124" cy="26647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3E168D-6869-4759-AE8A-EA5B8AE44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" y="1037730"/>
            <a:ext cx="4560548" cy="29552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695439-5689-4D10-B76C-2E0E54B76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039" y="1037730"/>
            <a:ext cx="4365294" cy="29116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E9C50B-B22D-4112-9096-36E41653D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40408"/>
            <a:ext cx="4072795" cy="27165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88EE49C-ADC2-40B5-BA98-987D01083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2795" y="4012569"/>
            <a:ext cx="4133716" cy="27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53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oogle Shape;62;gf7b5490129_0_234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5568815" y="3767672"/>
            <a:ext cx="2468600" cy="24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Устойчивость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 bwMode="auto">
          <a:xfrm>
            <a:off x="324327" y="990679"/>
            <a:ext cx="11378147" cy="847439"/>
          </a:xfrm>
        </p:spPr>
        <p:txBody>
          <a:bodyPr/>
          <a:lstStyle/>
          <a:p>
            <a:pPr marL="186262" indent="0">
              <a:buNone/>
              <a:defRPr/>
            </a:pPr>
            <a:r>
              <a:rPr lang="ru-RU" sz="2133" b="1" dirty="0"/>
              <a:t>Устойчивость конструкции </a:t>
            </a:r>
            <a:r>
              <a:rPr lang="ru-RU" sz="2133" dirty="0"/>
              <a:t>— это её способность сохранять заданное положение равновесия и формы под воздействием внешних нагрузок.</a:t>
            </a:r>
          </a:p>
          <a:p>
            <a:pPr marL="186262" indent="0">
              <a:buNone/>
              <a:defRPr/>
            </a:pPr>
            <a:endParaRPr lang="ru-RU" dirty="0"/>
          </a:p>
        </p:txBody>
      </p:sp>
      <p:sp>
        <p:nvSpPr>
          <p:cNvPr id="6" name="Google Shape;56;gf7b5490129_0_234"/>
          <p:cNvSpPr txBox="1"/>
          <p:nvPr/>
        </p:nvSpPr>
        <p:spPr bwMode="auto">
          <a:xfrm>
            <a:off x="482852" y="1787223"/>
            <a:ext cx="8304216" cy="2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ru-RU" sz="2133" dirty="0"/>
              <a:t>Для того, чтобы конструкция была устойчивой, должно выполняться простое правило: </a:t>
            </a:r>
            <a:br>
              <a:rPr lang="ru-RU" sz="2133" dirty="0"/>
            </a:br>
            <a:r>
              <a:rPr lang="ru-RU" sz="2133" b="1" dirty="0"/>
              <a:t>Нижние части конструкции должны быть тяжелее верхних частей.</a:t>
            </a:r>
            <a:br>
              <a:rPr lang="ru-RU" sz="2133" b="1" dirty="0"/>
            </a:br>
            <a:r>
              <a:rPr lang="ru-RU" sz="2133" dirty="0"/>
              <a:t>Посмотрите на конструкции на изображениях. Для каких из них правило выполняется?</a:t>
            </a:r>
            <a:endParaRPr lang="ru-RU" sz="2400" dirty="0"/>
          </a:p>
        </p:txBody>
      </p:sp>
      <p:pic>
        <p:nvPicPr>
          <p:cNvPr id="7" name="Google Shape;58;gf7b5490129_0_234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0293055" y="2242317"/>
            <a:ext cx="1854533" cy="370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9;gf7b5490129_0_23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8589503" y="2407779"/>
            <a:ext cx="1703552" cy="194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;gf7b5490129_0_234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235525" y="3972350"/>
            <a:ext cx="3235952" cy="2059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97B5BAA-2EBD-8659-855D-5B1DF643FB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31</a:t>
            </a:fld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55CD540-ECFE-A480-95C4-4C5DB1173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  <p:sp>
        <p:nvSpPr>
          <p:cNvPr id="5" name="Google Shape;147;p9">
            <a:extLst>
              <a:ext uri="{FF2B5EF4-FFF2-40B4-BE49-F238E27FC236}">
                <a16:creationId xmlns:a16="http://schemas.microsoft.com/office/drawing/2014/main" id="{F4F2AF7E-A343-627C-606C-D16D53F4A863}"/>
              </a:ext>
            </a:extLst>
          </p:cNvPr>
          <p:cNvSpPr txBox="1"/>
          <p:nvPr/>
        </p:nvSpPr>
        <p:spPr>
          <a:xfrm>
            <a:off x="763087" y="1498641"/>
            <a:ext cx="11300757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Задача 1.1.1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Собрать стул по инструкции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Задача 1.1.2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Собрать весы по инструкции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https://dl.trikset.com/edu/building-instructions/ru/Kb1/%d0%92%d0%b5%d1%81%d1%8b.%20%d0%98%d0%bd%d1%81%d1%82%d1%80%d1%83%d0%ba%d1%86%d0%b8%d1%8f%20%d0%bf%d0%be%20%d1%81%d0%b1%d0%be%d1%80%d0%ba%d0%b5.pdf</a:t>
            </a: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 descr="Изображение выглядит как шарнир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21471F3F-666A-EBC1-AAB1-77E15ADFA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385" y="3937420"/>
            <a:ext cx="5783878" cy="24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63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1417" y="2533394"/>
            <a:ext cx="9718030" cy="385704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32</a:t>
            </a:fld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Задача</a:t>
            </a:r>
            <a:endParaRPr dirty="0"/>
          </a:p>
        </p:txBody>
      </p:sp>
      <p:sp>
        <p:nvSpPr>
          <p:cNvPr id="158" name="Google Shape;158;p10"/>
          <p:cNvSpPr txBox="1"/>
          <p:nvPr/>
        </p:nvSpPr>
        <p:spPr>
          <a:xfrm>
            <a:off x="838199" y="1211201"/>
            <a:ext cx="1107881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Задача 1.1.3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Постройте самую высокую башню за 15 минут. Она должна устоять 30 секунд.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c8b6e555a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33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sz="2800" dirty="0"/>
              <a:t>История металлического конструктора</a:t>
            </a:r>
            <a:endParaRPr sz="2800" dirty="0"/>
          </a:p>
        </p:txBody>
      </p:sp>
      <p:sp>
        <p:nvSpPr>
          <p:cNvPr id="47" name="Google Shape;4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57EB45-9011-41E0-84B0-3637AD849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943" y="1121992"/>
            <a:ext cx="9024879" cy="50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Набор ТРИК «Учебная пара»</a:t>
            </a:r>
            <a:endParaRPr dirty="0"/>
          </a:p>
        </p:txBody>
      </p:sp>
      <p:sp>
        <p:nvSpPr>
          <p:cNvPr id="47" name="Google Shape;4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t="25971" b="20416"/>
          <a:stretch/>
        </p:blipFill>
        <p:spPr>
          <a:xfrm>
            <a:off x="1752600" y="1295399"/>
            <a:ext cx="8849536" cy="4743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761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3"/>
          <p:cNvPicPr preferRelativeResize="0"/>
          <p:nvPr/>
        </p:nvPicPr>
        <p:blipFill rotWithShape="1">
          <a:blip r:embed="rId3">
            <a:alphaModFix/>
          </a:blip>
          <a:srcRect l="3117" t="-1112"/>
          <a:stretch/>
        </p:blipFill>
        <p:spPr>
          <a:xfrm rot="661627">
            <a:off x="6044286" y="3442728"/>
            <a:ext cx="3389719" cy="218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95110">
            <a:off x="3410091" y="2481433"/>
            <a:ext cx="2576848" cy="165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2069" y="1702011"/>
            <a:ext cx="3381697" cy="177428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Конструктор ТРИК</a:t>
            </a:r>
            <a:endParaRPr dirty="0"/>
          </a:p>
        </p:txBody>
      </p:sp>
      <p:sp>
        <p:nvSpPr>
          <p:cNvPr id="58" name="Google Shape;58;p3"/>
          <p:cNvSpPr txBox="1"/>
          <p:nvPr/>
        </p:nvSpPr>
        <p:spPr>
          <a:xfrm>
            <a:off x="838200" y="1518249"/>
            <a:ext cx="842249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Металлические детали черного и зеленого цветов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Расстояние между центрами отверстий — 1 см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132" y="5425364"/>
            <a:ext cx="8031137" cy="93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5251" y="4150837"/>
            <a:ext cx="1837414" cy="142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99822">
            <a:off x="5889275" y="3422937"/>
            <a:ext cx="1656439" cy="62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5251" y="2532340"/>
            <a:ext cx="2019731" cy="145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219827">
            <a:off x="3728990" y="4296839"/>
            <a:ext cx="1328461" cy="98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30613" y="4518071"/>
            <a:ext cx="1482695" cy="87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Основание</a:t>
            </a:r>
            <a:endParaRPr dirty="0"/>
          </a:p>
        </p:txBody>
      </p:sp>
      <p:pic>
        <p:nvPicPr>
          <p:cNvPr id="73" name="Google Shape;7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7211" y="1518249"/>
            <a:ext cx="8730627" cy="464928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4"/>
          <p:cNvSpPr txBox="1"/>
          <p:nvPr/>
        </p:nvSpPr>
        <p:spPr>
          <a:xfrm>
            <a:off x="838125" y="1518249"/>
            <a:ext cx="20377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(3_15_3)×10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43452">
            <a:off x="6808904" y="3547992"/>
            <a:ext cx="4659685" cy="240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8954" y="1526875"/>
            <a:ext cx="4012792" cy="3088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776" y="1445573"/>
            <a:ext cx="3570799" cy="269127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Углы</a:t>
            </a:r>
            <a:endParaRPr dirty="0"/>
          </a:p>
        </p:txBody>
      </p:sp>
      <p:sp>
        <p:nvSpPr>
          <p:cNvPr id="85" name="Google Shape;85;p5"/>
          <p:cNvSpPr txBox="1"/>
          <p:nvPr/>
        </p:nvSpPr>
        <p:spPr>
          <a:xfrm rot="-1813374">
            <a:off x="697806" y="1719250"/>
            <a:ext cx="26174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(2_3)×10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5"/>
          <p:cNvSpPr txBox="1"/>
          <p:nvPr/>
        </p:nvSpPr>
        <p:spPr>
          <a:xfrm rot="-1820831">
            <a:off x="4443385" y="1682134"/>
            <a:ext cx="27767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(3_5)×10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072448">
            <a:off x="4181525" y="5043048"/>
            <a:ext cx="1227456" cy="80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49673">
            <a:off x="1986609" y="4721446"/>
            <a:ext cx="1330433" cy="78351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5"/>
          <p:cNvSpPr txBox="1"/>
          <p:nvPr/>
        </p:nvSpPr>
        <p:spPr>
          <a:xfrm rot="-1820831">
            <a:off x="7604580" y="3950267"/>
            <a:ext cx="24691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(2_2)×20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5"/>
          <p:cNvSpPr txBox="1"/>
          <p:nvPr/>
        </p:nvSpPr>
        <p:spPr>
          <a:xfrm rot="-1820831">
            <a:off x="3475024" y="4710123"/>
            <a:ext cx="22984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(1_1)×3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5"/>
          <p:cNvSpPr txBox="1"/>
          <p:nvPr/>
        </p:nvSpPr>
        <p:spPr>
          <a:xfrm rot="-1820831">
            <a:off x="1392265" y="4393987"/>
            <a:ext cx="24265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(1_1)×5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0600" y="2771973"/>
            <a:ext cx="3380711" cy="339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8664" y="2345851"/>
            <a:ext cx="5118419" cy="268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185" y="1584075"/>
            <a:ext cx="3161831" cy="197335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Плоские углы</a:t>
            </a:r>
            <a:endParaRPr dirty="0"/>
          </a:p>
        </p:txBody>
      </p:sp>
      <p:sp>
        <p:nvSpPr>
          <p:cNvPr id="102" name="Google Shape;102;p6"/>
          <p:cNvSpPr txBox="1"/>
          <p:nvPr/>
        </p:nvSpPr>
        <p:spPr>
          <a:xfrm>
            <a:off x="838199" y="1966822"/>
            <a:ext cx="23381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135⁰ 3х3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 txBox="1"/>
          <p:nvPr/>
        </p:nvSpPr>
        <p:spPr>
          <a:xfrm>
            <a:off x="4096110" y="3451090"/>
            <a:ext cx="23913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135⁰ 5х5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8348933" y="4579259"/>
            <a:ext cx="20944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Угол 90⁰ 5х5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30966</TotalTime>
  <Words>1149</Words>
  <Application>Microsoft Office PowerPoint</Application>
  <PresentationFormat>Широкоэкранный</PresentationFormat>
  <Paragraphs>150</Paragraphs>
  <Slides>33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Verdana</vt:lpstr>
      <vt:lpstr>Тема Office</vt:lpstr>
      <vt:lpstr>Знакомство с конструктором ТРИК</vt:lpstr>
      <vt:lpstr>История металлического конструктора</vt:lpstr>
      <vt:lpstr>История металлического конструктора</vt:lpstr>
      <vt:lpstr>История металлического конструктора</vt:lpstr>
      <vt:lpstr>Набор ТРИК «Учебная пара»</vt:lpstr>
      <vt:lpstr>Конструктор ТРИК</vt:lpstr>
      <vt:lpstr>Основание</vt:lpstr>
      <vt:lpstr>Углы</vt:lpstr>
      <vt:lpstr>Плоские углы</vt:lpstr>
      <vt:lpstr>Балки</vt:lpstr>
      <vt:lpstr>Адаптеры и прочие детали</vt:lpstr>
      <vt:lpstr>Проверьте набор деталей</vt:lpstr>
      <vt:lpstr>Проверьте набор деталей</vt:lpstr>
      <vt:lpstr>Крепеж</vt:lpstr>
      <vt:lpstr>Крепеж</vt:lpstr>
      <vt:lpstr>Техника безопасности</vt:lpstr>
      <vt:lpstr>Инструменты</vt:lpstr>
      <vt:lpstr>Соединения</vt:lpstr>
      <vt:lpstr>Подумайте! </vt:lpstr>
      <vt:lpstr>Прочность</vt:lpstr>
      <vt:lpstr>Прочное соединение</vt:lpstr>
      <vt:lpstr>Прочное соединение</vt:lpstr>
      <vt:lpstr>Прочное соединение</vt:lpstr>
      <vt:lpstr>Прочное соединение</vt:lpstr>
      <vt:lpstr>Подумайте!</vt:lpstr>
      <vt:lpstr>Бумажная гармошка</vt:lpstr>
      <vt:lpstr>Задание</vt:lpstr>
      <vt:lpstr>Прочность конструкции </vt:lpstr>
      <vt:lpstr>Подумайте! </vt:lpstr>
      <vt:lpstr>Устойчивость</vt:lpstr>
      <vt:lpstr>Задачи</vt:lpstr>
      <vt:lpstr>Задача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конструктором ТРИК</dc:title>
  <dc:creator>Alexander</dc:creator>
  <cp:lastModifiedBy>Ilya Shirokolobov</cp:lastModifiedBy>
  <cp:revision>38</cp:revision>
  <dcterms:created xsi:type="dcterms:W3CDTF">2019-06-26T21:51:32Z</dcterms:created>
  <dcterms:modified xsi:type="dcterms:W3CDTF">2025-06-09T06:24:02Z</dcterms:modified>
</cp:coreProperties>
</file>