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3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83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0" r:id="rId25"/>
    <p:sldId id="281" r:id="rId26"/>
    <p:sldId id="282" r:id="rId27"/>
    <p:sldId id="276" r:id="rId28"/>
    <p:sldId id="277" r:id="rId29"/>
  </p:sldIdLst>
  <p:sldSz cx="12193588" cy="6858000"/>
  <p:notesSz cx="7559675" cy="106918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5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36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 panose="020B060402020202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hyperlink" Target="https://help.trikset.com/" TargetMode="External"/><Relationship Id="rId3" Type="http://schemas.openxmlformats.org/officeDocument/2006/relationships/slideLayout" Target="../slideLayouts/slideLayout27.xml"/><Relationship Id="rId21" Type="http://schemas.openxmlformats.org/officeDocument/2006/relationships/hyperlink" Target="https://trikset.com/" TargetMode="Externa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hyperlink" Target="mailto:support@trikset.com" TargetMode="Externa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hyperlink" Target="http://creativecommons.org/licenses/by-nc-sa/3.0" TargetMode="Externa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2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162680" y="6314760"/>
            <a:ext cx="391356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»</a:t>
            </a:r>
            <a:endParaRPr lang="ru-RU" sz="1200" b="0" strike="noStrike" spc="-1" dirty="0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5</a:t>
            </a:r>
            <a:endParaRPr lang="ru-RU" sz="1200" b="0" strike="noStrike" spc="-1" dirty="0">
              <a:latin typeface="Arial" panose="020B0604020202020204"/>
            </a:endParaRPr>
          </a:p>
        </p:txBody>
      </p:sp>
      <p:pic>
        <p:nvPicPr>
          <p:cNvPr id="4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5" name="CustomShape 3"/>
          <p:cNvSpPr/>
          <p:nvPr/>
        </p:nvSpPr>
        <p:spPr>
          <a:xfrm>
            <a:off x="1971720" y="1646640"/>
            <a:ext cx="8265240" cy="1726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pic>
        <p:nvPicPr>
          <p:cNvPr id="6" name="Google Shape;20;p12"/>
          <p:cNvPicPr/>
          <p:nvPr/>
        </p:nvPicPr>
        <p:blipFill>
          <a:blip r:embed="rId17"/>
          <a:srcRect l="3021" t="11552" r="3074" b="11236"/>
          <a:stretch>
            <a:fillRect/>
          </a:stretch>
        </p:blipFill>
        <p:spPr>
          <a:xfrm>
            <a:off x="838080" y="480960"/>
            <a:ext cx="2926440" cy="560160"/>
          </a:xfrm>
          <a:prstGeom prst="rect">
            <a:avLst/>
          </a:prstGeom>
          <a:ln>
            <a:noFill/>
          </a:ln>
        </p:spPr>
      </p:pic>
      <p:pic>
        <p:nvPicPr>
          <p:cNvPr id="7" name="Google Shape;21;p12"/>
          <p:cNvPicPr/>
          <p:nvPr/>
        </p:nvPicPr>
        <p:blipFill>
          <a:blip r:embed="rId18"/>
          <a:stretch>
            <a:fillRect/>
          </a:stretch>
        </p:blipFill>
        <p:spPr>
          <a:xfrm>
            <a:off x="4534200" y="3158280"/>
            <a:ext cx="3123000" cy="31226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47" name="CustomShape 2"/>
          <p:cNvSpPr/>
          <p:nvPr/>
        </p:nvSpPr>
        <p:spPr>
          <a:xfrm>
            <a:off x="4162680" y="6314760"/>
            <a:ext cx="391356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»</a:t>
            </a:r>
            <a:endParaRPr lang="ru-RU" sz="1200" b="0" strike="noStrike" spc="-1" dirty="0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</a:t>
            </a:r>
            <a:r>
              <a:rPr lang="ru-MD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5</a:t>
            </a:r>
            <a:endParaRPr lang="ru-RU" sz="1200" b="0" strike="noStrike" spc="-1" dirty="0">
              <a:latin typeface="Arial" panose="020B0604020202020204"/>
            </a:endParaRPr>
          </a:p>
        </p:txBody>
      </p:sp>
      <p:pic>
        <p:nvPicPr>
          <p:cNvPr id="48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49" name="CustomShape 3"/>
          <p:cNvSpPr/>
          <p:nvPr/>
        </p:nvSpPr>
        <p:spPr>
          <a:xfrm>
            <a:off x="838080" y="360000"/>
            <a:ext cx="8802000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5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12;p11"/>
          <p:cNvPicPr/>
          <p:nvPr/>
        </p:nvPicPr>
        <p:blipFill>
          <a:blip r:embed="rId14"/>
          <a:srcRect l="6973" t="36979" r="7355" b="36972"/>
          <a:stretch>
            <a:fillRect/>
          </a:stretch>
        </p:blipFill>
        <p:spPr>
          <a:xfrm>
            <a:off x="9946080" y="396000"/>
            <a:ext cx="1780560" cy="53856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1581120" y="6314760"/>
            <a:ext cx="2427840" cy="454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5"/>
              </a:rPr>
              <a:t>Creative Commons BY-NC-SA</a:t>
            </a:r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4162680" y="6314760"/>
            <a:ext cx="391356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»</a:t>
            </a:r>
            <a:endParaRPr lang="ru-RU" sz="1200" b="0" strike="noStrike" spc="-1" dirty="0">
              <a:latin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</a:rPr>
              <a:t>Санкт-Петербург, 2025</a:t>
            </a:r>
            <a:endParaRPr lang="ru-RU" sz="1200" b="0" strike="noStrike" spc="-1" dirty="0">
              <a:latin typeface="Arial" panose="020B0604020202020204"/>
            </a:endParaRPr>
          </a:p>
        </p:txBody>
      </p:sp>
      <p:pic>
        <p:nvPicPr>
          <p:cNvPr id="91" name="Google Shape;15;p11"/>
          <p:cNvPicPr/>
          <p:nvPr/>
        </p:nvPicPr>
        <p:blipFill>
          <a:blip r:embed="rId16"/>
          <a:stretch>
            <a:fillRect/>
          </a:stretch>
        </p:blipFill>
        <p:spPr>
          <a:xfrm>
            <a:off x="828720" y="6434280"/>
            <a:ext cx="738000" cy="257400"/>
          </a:xfrm>
          <a:prstGeom prst="rect">
            <a:avLst/>
          </a:prstGeom>
          <a:ln>
            <a:noFill/>
          </a:ln>
        </p:spPr>
      </p:pic>
      <p:sp>
        <p:nvSpPr>
          <p:cNvPr id="92" name="CustomShape 3"/>
          <p:cNvSpPr/>
          <p:nvPr/>
        </p:nvSpPr>
        <p:spPr>
          <a:xfrm>
            <a:off x="838080" y="360000"/>
            <a:ext cx="8802000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93" name="CustomShape 4"/>
          <p:cNvSpPr/>
          <p:nvPr/>
        </p:nvSpPr>
        <p:spPr>
          <a:xfrm>
            <a:off x="4786200" y="1648440"/>
            <a:ext cx="6031800" cy="25268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Поддержка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7"/>
              </a:rPr>
              <a:t>support@trikset.com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Справочный центр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18"/>
              </a:rPr>
              <a:t>help.trikset.com</a:t>
            </a:r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94" name="CustomShape 5"/>
          <p:cNvSpPr/>
          <p:nvPr/>
        </p:nvSpPr>
        <p:spPr>
          <a:xfrm flipH="1">
            <a:off x="836640" y="322560"/>
            <a:ext cx="88023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Информация и контакты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95" name="Google Shape;33;p14"/>
          <p:cNvPicPr/>
          <p:nvPr/>
        </p:nvPicPr>
        <p:blipFill>
          <a:blip r:embed="rId19"/>
          <a:stretch>
            <a:fillRect/>
          </a:stretch>
        </p:blipFill>
        <p:spPr>
          <a:xfrm>
            <a:off x="375480" y="2214720"/>
            <a:ext cx="3591720" cy="3591360"/>
          </a:xfrm>
          <a:prstGeom prst="rect">
            <a:avLst/>
          </a:prstGeom>
          <a:ln>
            <a:noFill/>
          </a:ln>
        </p:spPr>
      </p:pic>
      <p:pic>
        <p:nvPicPr>
          <p:cNvPr id="96" name="Google Shape;34;p14"/>
          <p:cNvPicPr/>
          <p:nvPr/>
        </p:nvPicPr>
        <p:blipFill>
          <a:blip r:embed="rId20"/>
          <a:stretch>
            <a:fillRect/>
          </a:stretch>
        </p:blipFill>
        <p:spPr>
          <a:xfrm>
            <a:off x="4814640" y="5054040"/>
            <a:ext cx="2580120" cy="398520"/>
          </a:xfrm>
          <a:prstGeom prst="rect">
            <a:avLst/>
          </a:prstGeom>
          <a:ln>
            <a:noFill/>
          </a:ln>
        </p:spPr>
      </p:pic>
      <p:sp>
        <p:nvSpPr>
          <p:cNvPr id="97" name="CustomShape 6"/>
          <p:cNvSpPr/>
          <p:nvPr/>
        </p:nvSpPr>
        <p:spPr>
          <a:xfrm>
            <a:off x="7485480" y="5025960"/>
            <a:ext cx="10040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trikset</a:t>
            </a:r>
            <a:endParaRPr lang="ru-RU" sz="2400" b="0" strike="noStrike" spc="-1">
              <a:latin typeface="Arial" panose="020B0604020202020204"/>
            </a:endParaRPr>
          </a:p>
        </p:txBody>
      </p:sp>
      <p:sp>
        <p:nvSpPr>
          <p:cNvPr id="98" name="CustomShape 7"/>
          <p:cNvSpPr/>
          <p:nvPr/>
        </p:nvSpPr>
        <p:spPr>
          <a:xfrm>
            <a:off x="965520" y="1581120"/>
            <a:ext cx="25624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21"/>
              </a:rPr>
              <a:t>trikset.com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99" name="PlaceHolder 8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 panose="020B0604020202020204"/>
              </a:rPr>
              <a:t>Для правки текста заглавия щёлкните мышью</a:t>
            </a:r>
          </a:p>
        </p:txBody>
      </p:sp>
      <p:sp>
        <p:nvSpPr>
          <p:cNvPr id="100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latin typeface="Arial" panose="020B0604020202020204"/>
              </a:rPr>
              <a:t>Для правки структуры щёлкните мышью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800" b="0" strike="noStrike" spc="-1">
                <a:latin typeface="Arial" panose="020B0604020202020204"/>
              </a:rPr>
              <a:t>Второй уровень структуры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400" b="0" strike="noStrike" spc="-1">
                <a:latin typeface="Arial" panose="020B0604020202020204"/>
              </a:rPr>
              <a:t>Третий уровень структуры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latin typeface="Arial" panose="020B0604020202020204"/>
              </a:rPr>
              <a:t>Четвёртый уровень структуры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Пятый уровень структуры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Шестой уровень структуры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latin typeface="Arial" panose="020B0604020202020204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1963440" y="1539720"/>
            <a:ext cx="8265240" cy="14004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 2.3. Подпрограммы</a:t>
            </a:r>
            <a:endParaRPr lang="ru-RU" sz="4800" b="0" strike="noStrike" spc="-1" dirty="0">
              <a:latin typeface="Arial" panose="020B0604020202020204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8C106DD2-D65B-4033-974E-84BB5589BFB1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</a:t>
            </a:fld>
            <a:endParaRPr lang="ru-RU" sz="1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7C2129-1077-400C-93D9-A01A16F97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" y="1412801"/>
            <a:ext cx="10626045" cy="4679909"/>
          </a:xfrm>
          <a:prstGeom prst="rect">
            <a:avLst/>
          </a:prstGeom>
        </p:spPr>
      </p:pic>
      <p:sp>
        <p:nvSpPr>
          <p:cNvPr id="175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40A63C53-9964-4C56-A192-A6F0D707944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10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r>
              <a:rPr lang="en-US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 </a:t>
            </a:r>
            <a:r>
              <a:rPr lang="ru-RU" sz="28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- создание подпрограммы</a:t>
            </a:r>
            <a:endParaRPr lang="ru-RU" sz="3600" b="0" strike="noStrike" spc="-1" dirty="0">
              <a:latin typeface="Arial" panose="020B0604020202020204"/>
            </a:endParaRPr>
          </a:p>
        </p:txBody>
      </p:sp>
      <p:sp>
        <p:nvSpPr>
          <p:cNvPr id="177" name="CustomShape 3"/>
          <p:cNvSpPr/>
          <p:nvPr/>
        </p:nvSpPr>
        <p:spPr>
          <a:xfrm>
            <a:off x="838079" y="2321588"/>
            <a:ext cx="7835657" cy="829543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1270">
              <a:lnSpc>
                <a:spcPct val="100000"/>
              </a:lnSpc>
              <a:buClr>
                <a:srgbClr val="000000"/>
              </a:buClr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Две вкладки: «Диаграмма поведения робота» и «Вперед»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DejaVu Sans" panose="020B0603030804020204"/>
              </a:rPr>
              <a:t> 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180" name="CustomShape 5"/>
          <p:cNvSpPr/>
          <p:nvPr/>
        </p:nvSpPr>
        <p:spPr>
          <a:xfrm>
            <a:off x="588703" y="1331287"/>
            <a:ext cx="1664640" cy="393010"/>
          </a:xfrm>
          <a:prstGeom prst="rect">
            <a:avLst/>
          </a:pr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20046ECB-DD4B-40B9-A33D-8DB01FC983F1}"/>
              </a:ext>
            </a:extLst>
          </p:cNvPr>
          <p:cNvCxnSpPr>
            <a:cxnSpLocks/>
            <a:endCxn id="180" idx="2"/>
          </p:cNvCxnSpPr>
          <p:nvPr/>
        </p:nvCxnSpPr>
        <p:spPr>
          <a:xfrm flipH="1" flipV="1">
            <a:off x="1421023" y="1724297"/>
            <a:ext cx="290211" cy="653143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80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7CB9816-175A-46AD-9026-1390E47FFDC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11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183" name="CustomShape 3"/>
          <p:cNvSpPr/>
          <p:nvPr/>
        </p:nvSpPr>
        <p:spPr>
          <a:xfrm>
            <a:off x="838080" y="1421640"/>
            <a:ext cx="1077696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 startAt="4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Составьте алгоритм для движения вперед из поля в поле (поле лабиринта в 2D-модели 3 на 3 клетки). </a:t>
            </a:r>
            <a:endParaRPr lang="ru-RU" sz="2400" b="0" strike="noStrike" spc="-1">
              <a:latin typeface="Arial" panose="020B0604020202020204"/>
            </a:endParaRPr>
          </a:p>
        </p:txBody>
      </p:sp>
      <p:sp>
        <p:nvSpPr>
          <p:cNvPr id="184" name="CustomShape 4"/>
          <p:cNvSpPr/>
          <p:nvPr/>
        </p:nvSpPr>
        <p:spPr>
          <a:xfrm>
            <a:off x="852736" y="4217760"/>
            <a:ext cx="1077696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При запуски с вкладки подпрограммы, запускается только она. Это правило работает и для 2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D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и для реального робота</a:t>
            </a:r>
            <a:endParaRPr lang="ru-RU" sz="2400" b="0" strike="noStrike" spc="-1" dirty="0">
              <a:latin typeface="Arial" panose="020B0604020202020204"/>
            </a:endParaRPr>
          </a:p>
        </p:txBody>
      </p:sp>
      <p:pic>
        <p:nvPicPr>
          <p:cNvPr id="185" name="Picture 2" descr="C:\TRIK\presentations_of_lessons\screen\02\subproj_a14 06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064840" y="5091480"/>
            <a:ext cx="2324160" cy="1164240"/>
          </a:xfrm>
          <a:prstGeom prst="rect">
            <a:avLst/>
          </a:prstGeom>
          <a:ln>
            <a:noFill/>
          </a:ln>
        </p:spPr>
      </p:pic>
      <p:pic>
        <p:nvPicPr>
          <p:cNvPr id="186" name="Рисунок 9"/>
          <p:cNvPicPr/>
          <p:nvPr/>
        </p:nvPicPr>
        <p:blipFill>
          <a:blip r:embed="rId3"/>
          <a:stretch>
            <a:fillRect/>
          </a:stretch>
        </p:blipFill>
        <p:spPr>
          <a:xfrm>
            <a:off x="1926000" y="2382480"/>
            <a:ext cx="8152560" cy="170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51357A3-CD46-45A2-8C1F-39B3E0D0F315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12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189" name="CustomShape 3"/>
          <p:cNvSpPr/>
          <p:nvPr/>
        </p:nvSpPr>
        <p:spPr>
          <a:xfrm>
            <a:off x="1308960" y="3234231"/>
            <a:ext cx="6099546" cy="1937538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Алгоритм движения из квадрата в квадрат: </a:t>
            </a:r>
            <a:endParaRPr lang="ru-RU" sz="2400" b="0" strike="noStrike" spc="-1" dirty="0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Подъехать вперед (чтобы колеса оказались на центре клетки).</a:t>
            </a:r>
            <a:endParaRPr lang="ru-RU" sz="2400" b="0" strike="noStrike" spc="-1" dirty="0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Повернуть направо на месте.</a:t>
            </a:r>
            <a:endParaRPr lang="ru-RU" sz="2400" b="0" strike="noStrike" spc="-1" dirty="0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Отъехать назад.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pic>
        <p:nvPicPr>
          <p:cNvPr id="190" name="Picture 2" descr="C:\TRIK\presentations_of_lessons\screen\02\subproj_a14 07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674120" y="3303720"/>
            <a:ext cx="2307240" cy="2291760"/>
          </a:xfrm>
          <a:prstGeom prst="rect">
            <a:avLst/>
          </a:prstGeom>
          <a:ln>
            <a:noFill/>
          </a:ln>
        </p:spPr>
      </p:pic>
      <p:sp>
        <p:nvSpPr>
          <p:cNvPr id="191" name="CustomShape 4"/>
          <p:cNvSpPr/>
          <p:nvPr/>
        </p:nvSpPr>
        <p:spPr>
          <a:xfrm>
            <a:off x="839174" y="1428480"/>
            <a:ext cx="10515240" cy="156820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 startAt="5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Вернитесь на вкладку «Диаграммы поведения робота».</a:t>
            </a:r>
            <a:endParaRPr lang="ru-RU" sz="2400" b="0" strike="noStrike" spc="-1" dirty="0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 startAt="5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Следующий элемент движения — поворот направо. Создайте новую подпрограмму «Направо».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B214E2C0-7DBC-4411-8C16-A1D09426FBE0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13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Подпрограмма «Направо»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17AF7C-4E55-48F7-E567-A502D8DFB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58" y="2355981"/>
            <a:ext cx="11976272" cy="2146037"/>
          </a:xfrm>
          <a:prstGeom prst="rect">
            <a:avLst/>
          </a:prstGeom>
        </p:spPr>
      </p:pic>
      <p:sp>
        <p:nvSpPr>
          <p:cNvPr id="5" name="CustomShape 4">
            <a:extLst>
              <a:ext uri="{FF2B5EF4-FFF2-40B4-BE49-F238E27FC236}">
                <a16:creationId xmlns:a16="http://schemas.microsoft.com/office/drawing/2014/main" id="{2E518015-24B5-495C-ABAA-DA922CF8DED3}"/>
              </a:ext>
            </a:extLst>
          </p:cNvPr>
          <p:cNvSpPr/>
          <p:nvPr/>
        </p:nvSpPr>
        <p:spPr>
          <a:xfrm>
            <a:off x="839174" y="1428480"/>
            <a:ext cx="1051524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1270">
              <a:lnSpc>
                <a:spcPct val="100000"/>
              </a:lnSpc>
              <a:buClr>
                <a:srgbClr val="000000"/>
              </a:buClr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Пример реализации подпрограммы «Направо». Можно также использовать формулы для расчета необходимого количества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энкодеров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из презентации 2.1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2B053CC-CD0C-447F-B6C3-08C4DED2B540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14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197" name="Picture 2" descr="J:\TRIK\study\main\screen\02\subproj_a8 05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2351160" y="2509200"/>
            <a:ext cx="7630560" cy="3351240"/>
          </a:xfrm>
          <a:prstGeom prst="rect">
            <a:avLst/>
          </a:prstGeom>
          <a:ln>
            <a:noFill/>
          </a:ln>
        </p:spPr>
      </p:pic>
      <p:sp>
        <p:nvSpPr>
          <p:cNvPr id="198" name="CustomShape 3"/>
          <p:cNvSpPr/>
          <p:nvPr/>
        </p:nvSpPr>
        <p:spPr>
          <a:xfrm>
            <a:off x="840960" y="1428480"/>
            <a:ext cx="1051524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 startAt="5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Аналогично составьте алгоритм подпрограммы «Налево».</a:t>
            </a:r>
            <a:endParaRPr lang="ru-RU" sz="2400" b="0" strike="noStrike" spc="-1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 startAt="5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С помощью подпрограмм постройте движение в конечную точку.</a:t>
            </a:r>
            <a:endParaRPr lang="ru-RU" sz="2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A14E4C65-FCE9-4AEB-AEEB-D0D2A4714471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15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Правило правой руки (ППР)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202" name="Picture 2" descr="C:\TRIK\presentations_of_lessons\screen\02\labir_PP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945480" y="2182680"/>
            <a:ext cx="4407840" cy="3625920"/>
          </a:xfrm>
          <a:prstGeom prst="rect">
            <a:avLst/>
          </a:prstGeom>
          <a:ln>
            <a:noFill/>
          </a:ln>
        </p:spPr>
      </p:pic>
      <p:sp>
        <p:nvSpPr>
          <p:cNvPr id="203" name="CustomShape 4"/>
          <p:cNvSpPr/>
          <p:nvPr/>
        </p:nvSpPr>
        <p:spPr>
          <a:xfrm>
            <a:off x="838080" y="2016405"/>
            <a:ext cx="6338160" cy="304355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Задача 2.3.2: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есть лабиринт с единственным выходом.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Необходимо выйти из него, используя «Правило Правой Руки»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Робот: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базовая тележка с двумя ИК-датчиками расстояния.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2" name="CustomShape 4">
            <a:extLst>
              <a:ext uri="{FF2B5EF4-FFF2-40B4-BE49-F238E27FC236}">
                <a16:creationId xmlns:a16="http://schemas.microsoft.com/office/drawing/2014/main" id="{BCCE4B4D-9F48-8626-8DC4-8FBA15076F86}"/>
              </a:ext>
            </a:extLst>
          </p:cNvPr>
          <p:cNvSpPr/>
          <p:nvPr/>
        </p:nvSpPr>
        <p:spPr>
          <a:xfrm>
            <a:off x="7453080" y="1559725"/>
            <a:ext cx="3743280" cy="51943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Образец лабиринта</a:t>
            </a:r>
            <a:endParaRPr lang="ru-RU" sz="28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BBBC3135-8544-417B-A260-9DCFCF4F3089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16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838515" y="381755"/>
            <a:ext cx="921564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Правило правой руки. Лабиринт</a:t>
            </a:r>
            <a:endParaRPr lang="ru-RU" sz="3600" b="0" strike="noStrike" spc="-1" dirty="0">
              <a:latin typeface="Arial" panose="020B0604020202020204"/>
            </a:endParaRPr>
          </a:p>
        </p:txBody>
      </p:sp>
      <p:pic>
        <p:nvPicPr>
          <p:cNvPr id="207" name="Picture 2" descr="C:\TRIK\presentations_of_lessons\screen\02\labir_PP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945480" y="2182680"/>
            <a:ext cx="4407840" cy="3625920"/>
          </a:xfrm>
          <a:prstGeom prst="rect">
            <a:avLst/>
          </a:prstGeom>
          <a:ln>
            <a:noFill/>
          </a:ln>
        </p:spPr>
      </p:pic>
      <p:sp>
        <p:nvSpPr>
          <p:cNvPr id="208" name="CustomShape 4"/>
          <p:cNvSpPr/>
          <p:nvPr/>
        </p:nvSpPr>
        <p:spPr>
          <a:xfrm>
            <a:off x="838080" y="2719080"/>
            <a:ext cx="5553389" cy="1568206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Нарисуйте лабиринт в 2D-модели, аналогичный использованному в предыдущей задаче, но с одним выходом.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2" name="CustomShape 4">
            <a:extLst>
              <a:ext uri="{FF2B5EF4-FFF2-40B4-BE49-F238E27FC236}">
                <a16:creationId xmlns:a16="http://schemas.microsoft.com/office/drawing/2014/main" id="{169632FF-6CBB-F503-2493-094FAA325BA2}"/>
              </a:ext>
            </a:extLst>
          </p:cNvPr>
          <p:cNvSpPr/>
          <p:nvPr/>
        </p:nvSpPr>
        <p:spPr>
          <a:xfrm>
            <a:off x="7453080" y="1559725"/>
            <a:ext cx="3743280" cy="51943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Образец лабиринта</a:t>
            </a:r>
            <a:endParaRPr lang="ru-RU" sz="28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368000CC-BAAE-49FA-8057-B3C41A491823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17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Правило правой руки (ППР)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791845" y="1080135"/>
            <a:ext cx="10752455" cy="156591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«Подключите» к контроллеру необходимые датчики.</a:t>
            </a:r>
            <a:br>
              <a:rPr sz="2400" dirty="0"/>
            </a:b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Подключение датчиков и моторов находится на консоли контроллера в окне отладки.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И на панели настройки сенсоров в режиме редактирования. </a:t>
            </a:r>
            <a:endParaRPr lang="ru-RU" sz="2400" b="0" strike="noStrike" spc="-1" dirty="0">
              <a:latin typeface="Arial" panose="020B060402020202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42235"/>
            <a:ext cx="4993640" cy="33267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220" y="2657475"/>
            <a:ext cx="4692015" cy="330263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3047365" y="4888230"/>
            <a:ext cx="1331595" cy="94551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s 7"/>
          <p:cNvSpPr/>
          <p:nvPr/>
        </p:nvSpPr>
        <p:spPr>
          <a:xfrm>
            <a:off x="9255760" y="2810510"/>
            <a:ext cx="1567815" cy="94551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2051050" y="5962650"/>
            <a:ext cx="25679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i="1">
                <a:solidFill>
                  <a:schemeClr val="tx1"/>
                </a:solidFill>
                <a:latin typeface="Arial Italic" panose="020B0604020202020204" charset="0"/>
                <a:cs typeface="Arial Italic" panose="020B0604020202020204" charset="0"/>
              </a:rPr>
              <a:t>Консоль контроллера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6837680" y="5967095"/>
            <a:ext cx="325945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i="1">
                <a:latin typeface="Arial Italic" panose="020B0604020202020204" charset="0"/>
                <a:cs typeface="Arial Italic" panose="020B0604020202020204" charset="0"/>
              </a:rPr>
              <a:t>Панель настройки сенсоров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7B3280B0-519E-4579-9DA5-F6C95FD029C5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18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Правило правой руки (ППР)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216" name="CustomShape 3"/>
          <p:cNvSpPr/>
          <p:nvPr/>
        </p:nvSpPr>
        <p:spPr>
          <a:xfrm>
            <a:off x="7266305" y="1729740"/>
            <a:ext cx="3999230" cy="82740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Датчики можно вращать и перетаскивать.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217" name="CustomShape 4"/>
          <p:cNvSpPr/>
          <p:nvPr/>
        </p:nvSpPr>
        <p:spPr>
          <a:xfrm>
            <a:off x="1004060" y="4781500"/>
            <a:ext cx="5183280" cy="11963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Выступающие за габариты тележки датчики, могут «цепляться» за препятствия.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pic>
        <p:nvPicPr>
          <p:cNvPr id="218" name="Изображение 217"/>
          <p:cNvPicPr/>
          <p:nvPr/>
        </p:nvPicPr>
        <p:blipFill>
          <a:blip r:embed="rId2"/>
          <a:stretch>
            <a:fillRect/>
          </a:stretch>
        </p:blipFill>
        <p:spPr>
          <a:xfrm>
            <a:off x="864000" y="1080000"/>
            <a:ext cx="5114160" cy="3485520"/>
          </a:xfrm>
          <a:prstGeom prst="rect">
            <a:avLst/>
          </a:prstGeom>
          <a:ln>
            <a:noFill/>
          </a:ln>
        </p:spPr>
      </p:pic>
      <p:pic>
        <p:nvPicPr>
          <p:cNvPr id="219" name="Изображение 218"/>
          <p:cNvPicPr/>
          <p:nvPr/>
        </p:nvPicPr>
        <p:blipFill>
          <a:blip r:embed="rId3"/>
          <a:stretch>
            <a:fillRect/>
          </a:stretch>
        </p:blipFill>
        <p:spPr>
          <a:xfrm>
            <a:off x="7128000" y="2825000"/>
            <a:ext cx="4276080" cy="303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748A0258-B2D6-4170-B948-BBA82C29C3F2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19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21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Алгоритм ППР</a:t>
            </a:r>
            <a:endParaRPr lang="ru-RU" sz="3600" b="0" strike="noStrike" spc="-1" dirty="0">
              <a:latin typeface="Arial" panose="020B0604020202020204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354F34-BDB4-C268-CED3-0B533083B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306" y="1290750"/>
            <a:ext cx="5514975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83852AE2-F2A9-497C-8F31-E281FF1F6F2B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0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Подпрограмма (функция)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141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6163200" y="1492200"/>
            <a:ext cx="5190120" cy="3684600"/>
          </a:xfrm>
          <a:prstGeom prst="rect">
            <a:avLst/>
          </a:prstGeom>
          <a:ln>
            <a:noFill/>
          </a:ln>
        </p:spPr>
      </p:pic>
      <p:grpSp>
        <p:nvGrpSpPr>
          <p:cNvPr id="142" name="Group 3"/>
          <p:cNvGrpSpPr/>
          <p:nvPr/>
        </p:nvGrpSpPr>
        <p:grpSpPr>
          <a:xfrm>
            <a:off x="838080" y="4242960"/>
            <a:ext cx="4923360" cy="1437480"/>
            <a:chOff x="838080" y="4242960"/>
            <a:chExt cx="4923360" cy="1437480"/>
          </a:xfrm>
        </p:grpSpPr>
        <p:sp>
          <p:nvSpPr>
            <p:cNvPr id="143" name="CustomShape 4"/>
            <p:cNvSpPr/>
            <p:nvPr/>
          </p:nvSpPr>
          <p:spPr>
            <a:xfrm>
              <a:off x="838080" y="4242960"/>
              <a:ext cx="4923360" cy="1437480"/>
            </a:xfrm>
            <a:prstGeom prst="roundRect">
              <a:avLst>
                <a:gd name="adj" fmla="val 16667"/>
              </a:avLst>
            </a:prstGeom>
            <a:ln>
              <a:round/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44" name="CustomShape 5"/>
            <p:cNvSpPr/>
            <p:nvPr/>
          </p:nvSpPr>
          <p:spPr>
            <a:xfrm>
              <a:off x="900000" y="4313160"/>
              <a:ext cx="4799160" cy="129708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106560" tIns="106560" rIns="106560" bIns="106560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1" strike="noStrike" spc="-1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Подпрограмма</a:t>
              </a:r>
              <a:r>
                <a:rPr lang="ru-RU" sz="2400" b="0" strike="noStrike" spc="-1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 может быть многократно вызвана из разных частей программы.</a:t>
              </a:r>
              <a:endParaRPr lang="ru-RU" sz="2400" b="0" strike="noStrike" spc="-1">
                <a:latin typeface="Arial" panose="020B0604020202020204"/>
              </a:endParaRPr>
            </a:p>
          </p:txBody>
        </p:sp>
      </p:grpSp>
      <p:sp>
        <p:nvSpPr>
          <p:cNvPr id="145" name="CustomShape 6"/>
          <p:cNvSpPr/>
          <p:nvPr/>
        </p:nvSpPr>
        <p:spPr>
          <a:xfrm>
            <a:off x="838200" y="1492250"/>
            <a:ext cx="5189855" cy="249999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6560" tIns="106560" rIns="106560" bIns="106560" anchor="ctr"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Подпрограмма —</a:t>
            </a: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часть компьютерной программы, содержащая описание определённого набора действий.</a:t>
            </a:r>
            <a:endParaRPr lang="ru-RU" sz="2400" b="0" strike="noStrike" spc="-1">
              <a:latin typeface="Arial" panose="020B0604020202020204"/>
            </a:endParaRPr>
          </a:p>
          <a:p>
            <a:pPr algn="l">
              <a:lnSpc>
                <a:spcPct val="100000"/>
              </a:lnSpc>
            </a:pPr>
            <a:endParaRPr lang="ru-RU" sz="2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B912F4-F423-E460-C842-3B6DB8EB8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06" y="2011680"/>
            <a:ext cx="8103270" cy="3782630"/>
          </a:xfrm>
          <a:prstGeom prst="rect">
            <a:avLst/>
          </a:prstGeom>
        </p:spPr>
      </p:pic>
      <p:sp>
        <p:nvSpPr>
          <p:cNvPr id="245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013A5253-00B5-4A91-A3FA-49ECB29199CC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20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Алгоритм ППР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248" name="CustomShape 3"/>
          <p:cNvSpPr/>
          <p:nvPr/>
        </p:nvSpPr>
        <p:spPr>
          <a:xfrm>
            <a:off x="1224000" y="1121531"/>
            <a:ext cx="517678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sensor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А1 </a:t>
            </a:r>
            <a:r>
              <a:rPr lang="en-US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– </a:t>
            </a:r>
            <a:r>
              <a:rPr lang="ru-MD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проверяет стену с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права </a:t>
            </a:r>
            <a:br>
              <a:rPr lang="en-US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</a:br>
            <a:r>
              <a:rPr lang="en-US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sensor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А2 – проверяет стену впереди </a:t>
            </a:r>
            <a:endParaRPr lang="ru-RU" sz="2400" b="0" strike="noStrike" spc="-1" dirty="0">
              <a:latin typeface="Arial" panose="020B0604020202020204"/>
            </a:endParaRPr>
          </a:p>
        </p:txBody>
      </p:sp>
      <p:grpSp>
        <p:nvGrpSpPr>
          <p:cNvPr id="249" name="Group 4"/>
          <p:cNvGrpSpPr/>
          <p:nvPr/>
        </p:nvGrpSpPr>
        <p:grpSpPr>
          <a:xfrm>
            <a:off x="7609382" y="4203486"/>
            <a:ext cx="3897000" cy="1267920"/>
            <a:chOff x="7609382" y="4203486"/>
            <a:chExt cx="3897000" cy="1267920"/>
          </a:xfrm>
        </p:grpSpPr>
        <p:sp>
          <p:nvSpPr>
            <p:cNvPr id="250" name="CustomShape 5"/>
            <p:cNvSpPr/>
            <p:nvPr/>
          </p:nvSpPr>
          <p:spPr>
            <a:xfrm>
              <a:off x="7609382" y="4203486"/>
              <a:ext cx="3897000" cy="1267920"/>
            </a:xfrm>
            <a:prstGeom prst="roundRect">
              <a:avLst>
                <a:gd name="adj" fmla="val 16667"/>
              </a:avLst>
            </a:prstGeom>
            <a:ln>
              <a:round/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51" name="CustomShape 6"/>
            <p:cNvSpPr/>
            <p:nvPr/>
          </p:nvSpPr>
          <p:spPr>
            <a:xfrm>
              <a:off x="7800542" y="4203486"/>
              <a:ext cx="3705840" cy="125964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106560" tIns="106560" rIns="106560" bIns="10656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30"/>
                </a:spcAft>
              </a:pPr>
              <a:r>
                <a:rPr lang="en-US" sz="18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C</a:t>
              </a:r>
              <a:r>
                <a:rPr lang="ru-RU" sz="1800" b="0" strike="noStrike" spc="-1" dirty="0" err="1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ледует</a:t>
              </a:r>
              <a:r>
                <a:rPr lang="ru-RU" sz="18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 останавливать моторы в конце каждой подпрограммы.</a:t>
              </a:r>
              <a:endParaRPr lang="ru-RU" sz="1800" b="0" strike="noStrike" spc="-1" dirty="0">
                <a:latin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242C19C8-E4A0-4000-A5D2-4E7CC0C49D0B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21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Свойства подпрограмм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259" name="CustomShape 6"/>
          <p:cNvSpPr/>
          <p:nvPr/>
        </p:nvSpPr>
        <p:spPr>
          <a:xfrm>
            <a:off x="838200" y="1067435"/>
            <a:ext cx="7577455" cy="267398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115570" indent="0">
              <a:lnSpc>
                <a:spcPct val="10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ru-RU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	В подпрограммах можно указывать аргументы, которые будут задавать параметры выполнения подпрограммы.</a:t>
            </a:r>
          </a:p>
          <a:p>
            <a:pPr marL="115570" indent="0">
              <a:lnSpc>
                <a:spcPct val="10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ru-RU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	Изменение свойств подпрограммы:</a:t>
            </a:r>
          </a:p>
          <a:p>
            <a:pPr marL="115570" indent="0">
              <a:lnSpc>
                <a:spcPct val="10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ru-RU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	1. Нажмите на блок подпрограммы правой кнопкой мыши.</a:t>
            </a:r>
          </a:p>
          <a:p>
            <a:pPr marL="115570" indent="0">
              <a:lnSpc>
                <a:spcPct val="10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ru-RU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	2. Выберите в списке </a:t>
            </a:r>
            <a:r>
              <a:rPr lang="ru-RU" sz="24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400" b="1" i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Изменить свойства»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25" y="3751580"/>
            <a:ext cx="3220085" cy="24657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875" y="1116965"/>
            <a:ext cx="2915285" cy="523938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242C19C8-E4A0-4000-A5D2-4E7CC0C49D0B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22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Свойства подпрограмм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254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8632440" y="1348920"/>
            <a:ext cx="2740680" cy="5006160"/>
          </a:xfrm>
          <a:prstGeom prst="rect">
            <a:avLst/>
          </a:prstGeom>
          <a:ln>
            <a:noFill/>
          </a:ln>
        </p:spPr>
      </p:pic>
      <p:pic>
        <p:nvPicPr>
          <p:cNvPr id="255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5972247" y="3429000"/>
            <a:ext cx="1855512" cy="2743514"/>
          </a:xfrm>
          <a:prstGeom prst="rect">
            <a:avLst/>
          </a:prstGeom>
          <a:ln>
            <a:noFill/>
          </a:ln>
        </p:spPr>
      </p:pic>
      <p:grpSp>
        <p:nvGrpSpPr>
          <p:cNvPr id="256" name="Group 3"/>
          <p:cNvGrpSpPr/>
          <p:nvPr/>
        </p:nvGrpSpPr>
        <p:grpSpPr>
          <a:xfrm>
            <a:off x="820468" y="3614232"/>
            <a:ext cx="4629819" cy="2373050"/>
            <a:chOff x="1515600" y="4012560"/>
            <a:chExt cx="2642040" cy="1267920"/>
          </a:xfrm>
        </p:grpSpPr>
        <p:sp>
          <p:nvSpPr>
            <p:cNvPr id="257" name="CustomShape 4"/>
            <p:cNvSpPr/>
            <p:nvPr/>
          </p:nvSpPr>
          <p:spPr>
            <a:xfrm>
              <a:off x="1515600" y="4012560"/>
              <a:ext cx="2642040" cy="1267920"/>
            </a:xfrm>
            <a:prstGeom prst="roundRect">
              <a:avLst>
                <a:gd name="adj" fmla="val 16667"/>
              </a:avLst>
            </a:prstGeom>
            <a:ln>
              <a:round/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58" name="CustomShape 5"/>
            <p:cNvSpPr/>
            <p:nvPr/>
          </p:nvSpPr>
          <p:spPr>
            <a:xfrm>
              <a:off x="1668560" y="4251114"/>
              <a:ext cx="2336120" cy="790813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minor"/>
          </p:style>
          <p:txBody>
            <a:bodyPr lIns="106560" tIns="106560" rIns="106560" bIns="106560" anchor="ctr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Типы параметров аргумента</a:t>
              </a:r>
              <a:r>
                <a:rPr lang="ru-RU" sz="2400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:</a:t>
              </a:r>
            </a:p>
            <a:p>
              <a:pPr algn="just">
                <a:lnSpc>
                  <a:spcPct val="100000"/>
                </a:lnSpc>
              </a:pPr>
              <a:r>
                <a:rPr lang="ru-RU" sz="2400" b="1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	</a:t>
              </a:r>
              <a:r>
                <a:rPr lang="ru-RU" sz="2400" b="1" strike="noStrike" spc="-1" dirty="0" err="1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int</a:t>
              </a:r>
              <a:r>
                <a:rPr lang="ru-RU" sz="24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 – целый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;</a:t>
              </a:r>
              <a:endPara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endParaRPr>
            </a:p>
            <a:p>
              <a:pPr algn="just"/>
              <a:r>
                <a:rPr lang="ru-MD" sz="2400" b="1" spc="-1" dirty="0">
                  <a:solidFill>
                    <a:srgbClr val="000000"/>
                  </a:solidFill>
                  <a:latin typeface="Calibri" panose="020F0502020204030204"/>
                </a:rPr>
                <a:t>	</a:t>
              </a:r>
              <a:r>
                <a:rPr lang="en-US" sz="2400" b="1" spc="-1" dirty="0">
                  <a:solidFill>
                    <a:srgbClr val="000000"/>
                  </a:solidFill>
                  <a:latin typeface="Calibri" panose="020F0502020204030204"/>
                </a:rPr>
                <a:t>float</a:t>
              </a:r>
              <a:r>
                <a:rPr lang="en-US" sz="2400" spc="-1" dirty="0">
                  <a:solidFill>
                    <a:srgbClr val="000000"/>
                  </a:solidFill>
                  <a:latin typeface="Calibri" panose="020F0502020204030204"/>
                </a:rPr>
                <a:t> - </a:t>
              </a:r>
              <a:r>
                <a:rPr lang="ru-RU" sz="2400" spc="-1" dirty="0">
                  <a:solidFill>
                    <a:srgbClr val="000000"/>
                  </a:solidFill>
                  <a:latin typeface="Calibri" panose="020F0502020204030204"/>
                </a:rPr>
                <a:t>вещественный</a:t>
              </a:r>
              <a:r>
                <a:rPr lang="en-US" sz="2400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;</a:t>
              </a:r>
              <a:endParaRPr lang="ru-RU" sz="2400" b="0" strike="noStrike" spc="-1" dirty="0">
                <a:latin typeface="Arial" panose="020B0604020202020204"/>
              </a:endParaRPr>
            </a:p>
            <a:p>
              <a:pPr algn="just">
                <a:lnSpc>
                  <a:spcPct val="100000"/>
                </a:lnSpc>
              </a:pPr>
              <a:r>
                <a:rPr lang="ru-RU" sz="2400" b="1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	</a:t>
              </a:r>
              <a:r>
                <a:rPr lang="ru-RU" sz="2400" b="1" strike="noStrike" spc="-1" dirty="0" err="1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bool</a:t>
              </a:r>
              <a:r>
                <a:rPr lang="ru-RU" sz="24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 – логический</a:t>
              </a:r>
              <a:r>
                <a:rPr lang="en-US" sz="24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;</a:t>
              </a:r>
            </a:p>
            <a:p>
              <a:pPr algn="just">
                <a:lnSpc>
                  <a:spcPct val="100000"/>
                </a:lnSpc>
              </a:pPr>
              <a:r>
                <a:rPr lang="ru-RU" sz="2400" b="1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	</a:t>
              </a:r>
              <a:r>
                <a:rPr lang="ru-RU" sz="2400" b="1" strike="noStrike" spc="-1" dirty="0" err="1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string</a:t>
              </a:r>
              <a:r>
                <a:rPr lang="ru-RU" sz="2400" b="0" strike="noStrike" spc="-1" dirty="0">
                  <a:solidFill>
                    <a:srgbClr val="000000"/>
                  </a:solidFill>
                  <a:latin typeface="Calibri" panose="020F0502020204030204"/>
                  <a:ea typeface="Arial" panose="020B0604020202020204"/>
                </a:rPr>
                <a:t> – строковый</a:t>
              </a:r>
              <a:endParaRPr lang="ru-RU" sz="2400" b="0" strike="noStrike" spc="-1" dirty="0">
                <a:latin typeface="Arial" panose="020B0604020202020204"/>
              </a:endParaRPr>
            </a:p>
          </p:txBody>
        </p:sp>
      </p:grpSp>
      <p:sp>
        <p:nvSpPr>
          <p:cNvPr id="259" name="CustomShape 6"/>
          <p:cNvSpPr/>
          <p:nvPr/>
        </p:nvSpPr>
        <p:spPr>
          <a:xfrm>
            <a:off x="820468" y="1240500"/>
            <a:ext cx="7772400" cy="19354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5715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Задайте в подпрограмме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«Вперед» </a:t>
            </a:r>
            <a:b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параметры пути -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s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и скорости перемещения -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v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.</a:t>
            </a:r>
            <a:endParaRPr lang="ru-RU" sz="2400" b="0" strike="noStrike" spc="-1" dirty="0">
              <a:latin typeface="Arial" panose="020B0604020202020204"/>
            </a:endParaRPr>
          </a:p>
          <a:p>
            <a:pPr marL="5715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Теперь каждый раз при использовании подпрограммы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«Вперед»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мы можем передавать разные значения в аргументах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s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и </a:t>
            </a: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v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.</a:t>
            </a:r>
            <a:endParaRPr lang="ru-RU" sz="24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242C19C8-E4A0-4000-A5D2-4E7CC0C49D0B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23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Свойства подпрограмм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255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8802327" y="1763123"/>
            <a:ext cx="1855512" cy="2743514"/>
          </a:xfrm>
          <a:prstGeom prst="rect">
            <a:avLst/>
          </a:prstGeom>
          <a:ln>
            <a:noFill/>
          </a:ln>
        </p:spPr>
      </p:pic>
      <p:sp>
        <p:nvSpPr>
          <p:cNvPr id="259" name="CustomShape 6"/>
          <p:cNvSpPr/>
          <p:nvPr/>
        </p:nvSpPr>
        <p:spPr>
          <a:xfrm>
            <a:off x="838080" y="1763123"/>
            <a:ext cx="7772400" cy="1814428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115570" indent="0">
              <a:lnSpc>
                <a:spcPct val="10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ru-RU" sz="28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Задача</a:t>
            </a:r>
            <a:r>
              <a:rPr lang="ru-RU" sz="28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: переписать подпрограмму </a:t>
            </a:r>
            <a:r>
              <a:rPr lang="ru-RU" sz="2800" b="1" i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Вперед</a:t>
            </a:r>
            <a:r>
              <a:rPr lang="ru-RU" sz="28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таким образом, чтобы робот выполнял перемещение с заданной скоростью и на заданное расстояние.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242C19C8-E4A0-4000-A5D2-4E7CC0C49D0B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24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53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Свойства подпрограмм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259" name="CustomShape 6"/>
          <p:cNvSpPr/>
          <p:nvPr/>
        </p:nvSpPr>
        <p:spPr>
          <a:xfrm>
            <a:off x="838200" y="1083310"/>
            <a:ext cx="9805035" cy="156591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115570" indent="0">
              <a:lnSpc>
                <a:spcPct val="10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ru-RU" sz="24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Задача</a:t>
            </a:r>
            <a:r>
              <a:rPr lang="ru-RU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: переписать подпрограмму </a:t>
            </a:r>
            <a:r>
              <a:rPr lang="ru-RU" sz="2400" b="1" i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Вперед</a:t>
            </a:r>
            <a:r>
              <a:rPr lang="ru-RU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таким образом, чтобы робот выполнял перемещение с заданной скоростью и на заданное расстояние.</a:t>
            </a:r>
          </a:p>
          <a:p>
            <a:pPr marL="115570" indent="0">
              <a:lnSpc>
                <a:spcPct val="10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ru-RU" altLang="de-DE" sz="24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en-US" altLang="de-DE" sz="2400" b="1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de-DE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здесь в формулах используются наши аргументы </a:t>
            </a:r>
            <a:r>
              <a:rPr lang="en-US" altLang="de-DE" sz="2400" b="1" spc="-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altLang="de-DE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de-DE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en-US" altLang="de-DE" sz="2400" b="1" spc="-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endParaRPr lang="ru-RU" altLang="de-DE" sz="2400" b="1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850" y="2745105"/>
            <a:ext cx="8293100" cy="29337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7F54E66C-2608-48D1-9820-7E958C151A4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25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Задачи (самостоятельно)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263" name="CustomShape 3"/>
          <p:cNvSpPr/>
          <p:nvPr/>
        </p:nvSpPr>
        <p:spPr>
          <a:xfrm>
            <a:off x="838080" y="3031020"/>
            <a:ext cx="709740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Задача 2.3.4: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реализуйте разгон в течение 3 секунд и торможение в течение 2. Каждое действия оформите в виде подпрограмм.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264" name="CustomShape 4"/>
          <p:cNvSpPr/>
          <p:nvPr/>
        </p:nvSpPr>
        <p:spPr>
          <a:xfrm>
            <a:off x="838080" y="4501800"/>
            <a:ext cx="709740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Задача 2.3.5: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реализуйте движение по «бублику» с разгоном и торможением в 2D модели и на реальном роботе. Используйте ИК датчик.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265" name="CustomShape 5"/>
          <p:cNvSpPr/>
          <p:nvPr/>
        </p:nvSpPr>
        <p:spPr>
          <a:xfrm>
            <a:off x="838080" y="1560240"/>
            <a:ext cx="724428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Задача 2.3.3: 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реализуйте ППР с помощью 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точных перемещений - используя подпрограммы с аргументом.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480" y="1793990"/>
            <a:ext cx="4113055" cy="38236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D84E170A-ACE8-400B-BC36-7400EDF135C6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26</a:t>
            </a:fld>
            <a:endParaRPr lang="ru-RU" sz="1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BDDABC5-15DE-48E4-B2AB-751AD1D6591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3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148" name="CustomShape 3"/>
          <p:cNvSpPr/>
          <p:nvPr/>
        </p:nvSpPr>
        <p:spPr>
          <a:xfrm>
            <a:off x="838080" y="2187087"/>
            <a:ext cx="6338160" cy="2673985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Задача 2.3.1.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Необходимо запрограммировать робота на перемещение по лабиринту по заранее заданной траектории с помощью набора элементарных действий: перемещений и поворотов. Робот должен доехать до зоны отмеченной красным кругом.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pic>
        <p:nvPicPr>
          <p:cNvPr id="149" name="Picture 2" descr="C:\TRIK\presentations_of_lessons\screen\02\labi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296120" y="2187000"/>
            <a:ext cx="4057200" cy="3337560"/>
          </a:xfrm>
          <a:prstGeom prst="rect">
            <a:avLst/>
          </a:prstGeom>
          <a:ln>
            <a:noFill/>
          </a:ln>
        </p:spPr>
      </p:pic>
      <p:sp>
        <p:nvSpPr>
          <p:cNvPr id="150" name="CustomShape 4"/>
          <p:cNvSpPr/>
          <p:nvPr/>
        </p:nvSpPr>
        <p:spPr>
          <a:xfrm>
            <a:off x="7453080" y="1559725"/>
            <a:ext cx="3743280" cy="51943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Образец лабиринта</a:t>
            </a:r>
            <a:endParaRPr lang="ru-RU" sz="28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0CF105D4-098B-4953-815B-A319E7BC8883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4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153" name="Picture 2" descr="C:\TRIK\presentations_of_lessons\screen\02\labi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296120" y="2187000"/>
            <a:ext cx="4057200" cy="3337560"/>
          </a:xfrm>
          <a:prstGeom prst="rect">
            <a:avLst/>
          </a:prstGeom>
          <a:ln>
            <a:noFill/>
          </a:ln>
        </p:spPr>
      </p:pic>
      <p:sp>
        <p:nvSpPr>
          <p:cNvPr id="155" name="CustomShape 4"/>
          <p:cNvSpPr/>
          <p:nvPr/>
        </p:nvSpPr>
        <p:spPr>
          <a:xfrm>
            <a:off x="838080" y="1478880"/>
            <a:ext cx="6456600" cy="155268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Нарисуйте лабиринт в 2D модели.</a:t>
            </a:r>
            <a:endParaRPr lang="ru-RU" sz="24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Включите сетку, чтобы рисовать стены под прямым углом. Размер сетки минимальный.</a:t>
            </a:r>
            <a:endParaRPr lang="ru-RU" sz="2400" b="0" strike="noStrike" spc="-1">
              <a:latin typeface="Arial" panose="020B0604020202020204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838080" y="3279960"/>
            <a:ext cx="6094800" cy="2379960"/>
          </a:xfrm>
          <a:prstGeom prst="rect">
            <a:avLst/>
          </a:prstGeom>
          <a:ln>
            <a:noFill/>
          </a:ln>
        </p:spPr>
      </p:pic>
      <p:sp>
        <p:nvSpPr>
          <p:cNvPr id="2" name="CustomShape 4">
            <a:extLst>
              <a:ext uri="{FF2B5EF4-FFF2-40B4-BE49-F238E27FC236}">
                <a16:creationId xmlns:a16="http://schemas.microsoft.com/office/drawing/2014/main" id="{18F890A2-12EA-A0A7-D691-9E3742AB5F3D}"/>
              </a:ext>
            </a:extLst>
          </p:cNvPr>
          <p:cNvSpPr/>
          <p:nvPr/>
        </p:nvSpPr>
        <p:spPr>
          <a:xfrm>
            <a:off x="7453080" y="1559725"/>
            <a:ext cx="3743280" cy="51943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Образец лабиринта</a:t>
            </a:r>
            <a:endParaRPr lang="ru-RU" sz="28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CAA219EE-E6B6-4045-B8F7-A8CD75CDB4E9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5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159" name="Picture 2" descr="C:\TRIK\presentations_of_lessons\screen\02\labir_a14 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7296120" y="2187000"/>
            <a:ext cx="4057200" cy="3337560"/>
          </a:xfrm>
          <a:prstGeom prst="rect">
            <a:avLst/>
          </a:prstGeom>
          <a:ln>
            <a:noFill/>
          </a:ln>
        </p:spPr>
      </p:pic>
      <p:sp>
        <p:nvSpPr>
          <p:cNvPr id="161" name="CustomShape 4"/>
          <p:cNvSpPr/>
          <p:nvPr/>
        </p:nvSpPr>
        <p:spPr>
          <a:xfrm>
            <a:off x="838080" y="1473480"/>
            <a:ext cx="6278040" cy="3661087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Характеристики лабиринта:</a:t>
            </a:r>
            <a:br>
              <a:rPr lang="ru-RU" sz="32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</a:br>
            <a:endParaRPr lang="ru-RU" sz="3200" b="0" strike="noStrike" spc="-1" dirty="0">
              <a:latin typeface="Arial" panose="020B0604020202020204"/>
            </a:endParaRPr>
          </a:p>
          <a:p>
            <a:pPr marL="344170" indent="-3429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Лабиринт не должен иметь замкнутых пространств.</a:t>
            </a:r>
            <a:endParaRPr lang="ru-RU" sz="2400" b="0" strike="noStrike" spc="-1" dirty="0">
              <a:latin typeface="Arial" panose="020B0604020202020204"/>
            </a:endParaRPr>
          </a:p>
          <a:p>
            <a:pPr marL="344170" indent="-3429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Один квадрат лабиринта — 3х3 клетки.</a:t>
            </a:r>
            <a:endParaRPr lang="ru-RU" sz="2400" b="0" strike="noStrike" spc="-1" dirty="0">
              <a:latin typeface="Arial" panose="020B0604020202020204"/>
            </a:endParaRPr>
          </a:p>
          <a:p>
            <a:pPr marL="344170" indent="-3429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Высота лабиринта — 4 квадрата.</a:t>
            </a:r>
            <a:endParaRPr lang="ru-RU" sz="2400" b="0" strike="noStrike" spc="-1" dirty="0">
              <a:latin typeface="Arial" panose="020B0604020202020204"/>
            </a:endParaRPr>
          </a:p>
          <a:p>
            <a:pPr marL="344170" indent="-3429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Ширина лабиринта — 5 квадратов.</a:t>
            </a:r>
            <a:endParaRPr lang="ru-RU" sz="2400" b="0" strike="noStrike" spc="-1" dirty="0">
              <a:latin typeface="Arial" panose="020B0604020202020204"/>
            </a:endParaRPr>
          </a:p>
          <a:p>
            <a:pPr marL="344170" indent="-3429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Старт отмечен синим маркером.</a:t>
            </a:r>
            <a:endParaRPr lang="ru-RU" sz="2400" b="0" strike="noStrike" spc="-1" dirty="0">
              <a:latin typeface="Arial" panose="020B0604020202020204"/>
            </a:endParaRPr>
          </a:p>
          <a:p>
            <a:pPr marL="344170" indent="-3429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Финиш отмечен красным маркером.</a:t>
            </a: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2" name="CustomShape 4">
            <a:extLst>
              <a:ext uri="{FF2B5EF4-FFF2-40B4-BE49-F238E27FC236}">
                <a16:creationId xmlns:a16="http://schemas.microsoft.com/office/drawing/2014/main" id="{42D94CC0-12E0-B8D5-71C3-FFD8D526D37B}"/>
              </a:ext>
            </a:extLst>
          </p:cNvPr>
          <p:cNvSpPr/>
          <p:nvPr/>
        </p:nvSpPr>
        <p:spPr>
          <a:xfrm>
            <a:off x="7453080" y="1473480"/>
            <a:ext cx="3743280" cy="51943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Образец лабиринта</a:t>
            </a:r>
            <a:endParaRPr lang="ru-RU" sz="28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6B1A624C-BEA6-4E6E-8BFD-AF4A69150638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6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Принцип решения задачи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838080" y="2976480"/>
            <a:ext cx="9144360" cy="15530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Декомпозиция задачи: разбить движение на элементарные действия (движение вперед, плавные повороты и </a:t>
            </a:r>
            <a:r>
              <a:rPr lang="ru-RU" sz="2400" b="0" strike="noStrike" spc="-1" dirty="0" err="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т.д</a:t>
            </a: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)</a:t>
            </a:r>
            <a:endParaRPr lang="ru-RU" sz="2400" b="0" strike="noStrike" spc="-1" dirty="0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Составление программы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 panose="020B0604020202020204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700200" y="2120400"/>
            <a:ext cx="856836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Как обычно решают задачи?</a:t>
            </a:r>
            <a:endParaRPr lang="ru-RU" sz="3600" b="0" strike="noStrike" spc="-1" dirty="0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5FEB6385-EC04-409C-90AF-CF3CC984A125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7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67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Принцип решения задачи</a:t>
            </a:r>
            <a:endParaRPr lang="ru-RU" sz="3600" b="0" strike="noStrike" spc="-1">
              <a:latin typeface="Arial" panose="020B0604020202020204"/>
            </a:endParaRPr>
          </a:p>
        </p:txBody>
      </p:sp>
      <p:sp>
        <p:nvSpPr>
          <p:cNvPr id="168" name="CustomShape 3"/>
          <p:cNvSpPr/>
          <p:nvPr/>
        </p:nvSpPr>
        <p:spPr>
          <a:xfrm>
            <a:off x="837360" y="2976480"/>
            <a:ext cx="9144360" cy="2284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Декомпозиция задачи: разбить движение на элементарные действия (движение вперед, плавные повороты и т.д)</a:t>
            </a:r>
            <a:endParaRPr lang="ru-RU" sz="2400" b="0" strike="noStrike" spc="-1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>
                <a:solidFill>
                  <a:srgbClr val="00B050"/>
                </a:solidFill>
                <a:latin typeface="Calibri" panose="020F0502020204030204"/>
                <a:ea typeface="Arial" panose="020B0604020202020204"/>
              </a:rPr>
              <a:t>Выделение повторяющихся действий и составление </a:t>
            </a:r>
            <a:r>
              <a:rPr lang="ru-RU" sz="2400" b="1" strike="noStrike" spc="-1">
                <a:solidFill>
                  <a:srgbClr val="00B050"/>
                </a:solidFill>
                <a:latin typeface="Calibri" panose="020F0502020204030204"/>
                <a:ea typeface="Arial" panose="020B0604020202020204"/>
              </a:rPr>
              <a:t>подпрограмм</a:t>
            </a:r>
            <a:endParaRPr lang="ru-RU" sz="2400" b="0" strike="noStrike" spc="-1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Составление программы</a:t>
            </a:r>
            <a:endParaRPr lang="ru-RU" sz="24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 panose="020B0604020202020204"/>
            </a:endParaRPr>
          </a:p>
        </p:txBody>
      </p:sp>
      <p:sp>
        <p:nvSpPr>
          <p:cNvPr id="169" name="CustomShape 4"/>
          <p:cNvSpPr/>
          <p:nvPr/>
        </p:nvSpPr>
        <p:spPr>
          <a:xfrm>
            <a:off x="700200" y="2120400"/>
            <a:ext cx="8568360" cy="63864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 Как будем решать мы:</a:t>
            </a:r>
            <a:endParaRPr lang="ru-RU" sz="36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AC0AA7EE-381E-43DF-94AA-CBCB811C31C5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8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Принцип решения задачи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172" name="Picture 3" descr="J:\TRIK\study\main\screen\subproj_a8 05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907600" y="2484720"/>
            <a:ext cx="5405400" cy="2374560"/>
          </a:xfrm>
          <a:prstGeom prst="rect">
            <a:avLst/>
          </a:prstGeom>
          <a:ln>
            <a:noFill/>
          </a:ln>
        </p:spPr>
      </p:pic>
      <p:pic>
        <p:nvPicPr>
          <p:cNvPr id="17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838080" y="1714320"/>
            <a:ext cx="3698640" cy="3915360"/>
          </a:xfrm>
          <a:prstGeom prst="rect">
            <a:avLst/>
          </a:prstGeom>
          <a:ln>
            <a:noFill/>
          </a:ln>
        </p:spPr>
      </p:pic>
      <p:sp>
        <p:nvSpPr>
          <p:cNvPr id="174" name="CustomShape 3"/>
          <p:cNvSpPr/>
          <p:nvPr/>
        </p:nvSpPr>
        <p:spPr>
          <a:xfrm>
            <a:off x="4895280" y="3538080"/>
            <a:ext cx="654120" cy="316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8611200" y="6356520"/>
            <a:ext cx="274212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40A63C53-9964-4C56-A192-A6F0D707944F}" type="slidenum">
              <a:rPr lang="ru-RU" sz="1200" b="0" strike="noStrike" spc="-1">
                <a:solidFill>
                  <a:srgbClr val="888888"/>
                </a:solidFill>
                <a:latin typeface="Calibri" panose="020F0502020204030204"/>
                <a:ea typeface="Calibri" panose="020F0502020204030204"/>
              </a:rPr>
              <a:t>9</a:t>
            </a:fld>
            <a:endParaRPr lang="ru-RU" sz="1200" b="0" strike="noStrike" spc="-1">
              <a:latin typeface="Arial" panose="020B0604020202020204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838080" y="376920"/>
            <a:ext cx="880236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Лабиринт</a:t>
            </a:r>
            <a:r>
              <a:rPr lang="en-US" sz="36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 </a:t>
            </a:r>
            <a:r>
              <a:rPr lang="ru-RU" sz="28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- создание подпрограммы</a:t>
            </a:r>
            <a:endParaRPr lang="ru-RU" sz="3600" b="0" strike="noStrike" spc="-1" dirty="0">
              <a:latin typeface="Arial" panose="020B0604020202020204"/>
            </a:endParaRPr>
          </a:p>
        </p:txBody>
      </p:sp>
      <p:sp>
        <p:nvSpPr>
          <p:cNvPr id="177" name="CustomShape 3"/>
          <p:cNvSpPr/>
          <p:nvPr/>
        </p:nvSpPr>
        <p:spPr>
          <a:xfrm>
            <a:off x="838080" y="1527120"/>
            <a:ext cx="5183640" cy="411336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Вытащите первый блок «Подпрограмма» на сцену.</a:t>
            </a:r>
            <a:b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DejaVu Sans" panose="020B0603030804020204"/>
              </a:rPr>
              <a:t> </a:t>
            </a:r>
            <a:endParaRPr lang="ru-RU" sz="2400" b="0" strike="noStrike" spc="-1" dirty="0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Назовите её «Вперед».</a:t>
            </a:r>
            <a:b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Блок подпрограммы появится в палитре.</a:t>
            </a:r>
            <a:b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</a:b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DejaVu Sans" panose="020B0603030804020204"/>
              </a:rPr>
              <a:t> </a:t>
            </a:r>
            <a:endParaRPr lang="ru-RU" sz="2400" b="0" strike="noStrike" spc="-1" dirty="0">
              <a:latin typeface="Arial" panose="020B0604020202020204"/>
            </a:endParaRPr>
          </a:p>
          <a:p>
            <a:pPr marL="457200" indent="-455930">
              <a:lnSpc>
                <a:spcPct val="100000"/>
              </a:lnSpc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ru-RU" sz="2400" b="0" strike="noStrike" spc="-1" dirty="0">
                <a:solidFill>
                  <a:srgbClr val="000000"/>
                </a:solidFill>
                <a:latin typeface="Calibri" panose="020F0502020204030204"/>
                <a:ea typeface="Arial" panose="020B0604020202020204"/>
              </a:rPr>
              <a:t>Двойным щелчком по подпрограмме перейдите к диаграмме её алгоритма.</a:t>
            </a:r>
            <a:endParaRPr lang="ru-RU" sz="2400" b="0" strike="noStrike" spc="-1" dirty="0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 panose="020B0604020202020204"/>
            </a:endParaRPr>
          </a:p>
        </p:txBody>
      </p:sp>
      <p:pic>
        <p:nvPicPr>
          <p:cNvPr id="178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6163200" y="1627560"/>
            <a:ext cx="5190120" cy="3684600"/>
          </a:xfrm>
          <a:prstGeom prst="rect">
            <a:avLst/>
          </a:prstGeom>
          <a:ln>
            <a:noFill/>
          </a:ln>
        </p:spPr>
      </p:pic>
      <p:sp>
        <p:nvSpPr>
          <p:cNvPr id="179" name="CustomShape 4"/>
          <p:cNvSpPr/>
          <p:nvPr/>
        </p:nvSpPr>
        <p:spPr>
          <a:xfrm>
            <a:off x="5618520" y="3367440"/>
            <a:ext cx="3093840" cy="533880"/>
          </a:xfrm>
          <a:custGeom>
            <a:avLst/>
            <a:gdLst/>
            <a:ahLst/>
            <a:cxnLst/>
            <a:rect l="l" t="t" r="r" b="b"/>
            <a:pathLst>
              <a:path w="3333597" h="535152">
                <a:moveTo>
                  <a:pt x="0" y="0"/>
                </a:moveTo>
                <a:cubicBezTo>
                  <a:pt x="359751" y="180242"/>
                  <a:pt x="719503" y="360485"/>
                  <a:pt x="1239715" y="448408"/>
                </a:cubicBezTo>
                <a:cubicBezTo>
                  <a:pt x="1759927" y="536331"/>
                  <a:pt x="2793023" y="514350"/>
                  <a:pt x="3121269" y="527538"/>
                </a:cubicBezTo>
                <a:cubicBezTo>
                  <a:pt x="3449515" y="540726"/>
                  <a:pt x="3329353" y="534132"/>
                  <a:pt x="3209192" y="527538"/>
                </a:cubicBezTo>
              </a:path>
            </a:pathLst>
          </a:cu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0" name="CustomShape 5"/>
          <p:cNvSpPr/>
          <p:nvPr/>
        </p:nvSpPr>
        <p:spPr>
          <a:xfrm>
            <a:off x="8713800" y="3552120"/>
            <a:ext cx="2639520" cy="1458000"/>
          </a:xfrm>
          <a:prstGeom prst="rect">
            <a:avLst/>
          </a:prstGeom>
          <a:noFill/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</Template>
  <TotalTime>21113</TotalTime>
  <Words>787</Words>
  <Application>Microsoft Office PowerPoint</Application>
  <PresentationFormat>Произвольный</PresentationFormat>
  <Paragraphs>124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Arial Italic</vt:lpstr>
      <vt:lpstr>Calibri</vt:lpstr>
      <vt:lpstr>Symbol</vt:lpstr>
      <vt:lpstr>Verdana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Ilya Shirokolobov</cp:lastModifiedBy>
  <cp:revision>54</cp:revision>
  <dcterms:created xsi:type="dcterms:W3CDTF">2023-06-13T07:54:05Z</dcterms:created>
  <dcterms:modified xsi:type="dcterms:W3CDTF">2026-04-16T12:17:17Z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  <property fmtid="{D5CDD505-2E9C-101B-9397-08002B2CF9AE}" pid="12" name="KSOProductBuildVer">
    <vt:lpwstr>1033-5.2.0.7913</vt:lpwstr>
  </property>
</Properties>
</file>