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32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16" r:id="rId17"/>
    <p:sldId id="323" r:id="rId18"/>
    <p:sldId id="324" r:id="rId19"/>
    <p:sldId id="271" r:id="rId20"/>
    <p:sldId id="311" r:id="rId21"/>
    <p:sldId id="268" r:id="rId22"/>
    <p:sldId id="269" r:id="rId23"/>
    <p:sldId id="270" r:id="rId24"/>
    <p:sldId id="325" r:id="rId25"/>
    <p:sldId id="272" r:id="rId26"/>
    <p:sldId id="273" r:id="rId27"/>
    <p:sldId id="274" r:id="rId28"/>
    <p:sldId id="275" r:id="rId29"/>
    <p:sldId id="328" r:id="rId30"/>
    <p:sldId id="329" r:id="rId31"/>
    <p:sldId id="330" r:id="rId32"/>
    <p:sldId id="331" r:id="rId33"/>
    <p:sldId id="310" r:id="rId34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8D4"/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28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hyperlink" Target="https://help.trikset.com/" TargetMode="External"/><Relationship Id="rId3" Type="http://schemas.openxmlformats.org/officeDocument/2006/relationships/slideLayout" Target="../slideLayouts/slideLayout27.xml"/><Relationship Id="rId21" Type="http://schemas.openxmlformats.org/officeDocument/2006/relationships/hyperlink" Target="https://trikset.com/" TargetMode="Externa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hyperlink" Target="mailto:support@trikset.com" TargetMode="Externa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ru-MD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5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3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1971720" y="1646640"/>
            <a:ext cx="8265600" cy="1727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1963440" y="1539720"/>
            <a:ext cx="8265600" cy="16437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strike="noStrike" spc="-1">
                <a:solidFill>
                  <a:srgbClr val="99CC00"/>
                </a:solidFill>
                <a:latin typeface="Verdana"/>
                <a:ea typeface="Verdana"/>
              </a:rPr>
              <a:t>Образец заголовка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BA5BC2A-6C4D-4405-B86B-B962E33A5F7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7" name="Google Shape;20;p12"/>
          <p:cNvPicPr/>
          <p:nvPr/>
        </p:nvPicPr>
        <p:blipFill>
          <a:blip r:embed="rId17"/>
          <a:srcRect l="3021" t="11552" r="3074" b="11236"/>
          <a:stretch/>
        </p:blipFill>
        <p:spPr>
          <a:xfrm>
            <a:off x="838080" y="480960"/>
            <a:ext cx="2927160" cy="561240"/>
          </a:xfrm>
          <a:prstGeom prst="rect">
            <a:avLst/>
          </a:prstGeom>
          <a:ln>
            <a:noFill/>
          </a:ln>
        </p:spPr>
      </p:pic>
      <p:pic>
        <p:nvPicPr>
          <p:cNvPr id="8" name="Google Shape;21;p12"/>
          <p:cNvPicPr/>
          <p:nvPr/>
        </p:nvPicPr>
        <p:blipFill>
          <a:blip r:embed="rId18"/>
          <a:stretch/>
        </p:blipFill>
        <p:spPr>
          <a:xfrm>
            <a:off x="4747680" y="3459600"/>
            <a:ext cx="2849400" cy="26751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ru-MD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6</a:t>
            </a:r>
          </a:p>
        </p:txBody>
      </p:sp>
      <p:pic>
        <p:nvPicPr>
          <p:cNvPr id="49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B5C3F61-4B98-409F-B44B-08C9E717BC0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838080" y="360000"/>
            <a:ext cx="8802360" cy="611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838080" y="1518120"/>
            <a:ext cx="10515240" cy="4649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838080" y="376920"/>
            <a:ext cx="8802720" cy="611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ru-MD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5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93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838080" y="360000"/>
            <a:ext cx="8802360" cy="611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0A00BBB-9F29-4E52-AFF0-77F6846F28F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4785840" y="1648440"/>
            <a:ext cx="6032520" cy="25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Поддержка ТРИК: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7"/>
              </a:rPr>
              <a:t>support@trikset.com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Справочный центр ТРИК: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8"/>
              </a:rPr>
              <a:t>help.trikset.com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 flipH="1">
            <a:off x="838080" y="322560"/>
            <a:ext cx="880272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Информация и контакты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98" name="Google Shape;33;p14"/>
          <p:cNvPicPr/>
          <p:nvPr/>
        </p:nvPicPr>
        <p:blipFill>
          <a:blip r:embed="rId19"/>
          <a:stretch/>
        </p:blipFill>
        <p:spPr>
          <a:xfrm>
            <a:off x="375480" y="2214720"/>
            <a:ext cx="3592440" cy="3592440"/>
          </a:xfrm>
          <a:prstGeom prst="rect">
            <a:avLst/>
          </a:prstGeom>
          <a:ln>
            <a:noFill/>
          </a:ln>
        </p:spPr>
      </p:pic>
      <p:pic>
        <p:nvPicPr>
          <p:cNvPr id="99" name="Google Shape;34;p14"/>
          <p:cNvPicPr/>
          <p:nvPr/>
        </p:nvPicPr>
        <p:blipFill>
          <a:blip r:embed="rId20"/>
          <a:stretch/>
        </p:blipFill>
        <p:spPr>
          <a:xfrm>
            <a:off x="4814280" y="5054040"/>
            <a:ext cx="2580840" cy="399600"/>
          </a:xfrm>
          <a:prstGeom prst="rect">
            <a:avLst/>
          </a:prstGeom>
          <a:ln>
            <a:noFill/>
          </a:ln>
        </p:spPr>
      </p:pic>
      <p:sp>
        <p:nvSpPr>
          <p:cNvPr id="100" name="CustomShape 7"/>
          <p:cNvSpPr/>
          <p:nvPr/>
        </p:nvSpPr>
        <p:spPr>
          <a:xfrm>
            <a:off x="7485120" y="5025960"/>
            <a:ext cx="10051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trikset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1" name="CustomShape 8"/>
          <p:cNvSpPr/>
          <p:nvPr/>
        </p:nvSpPr>
        <p:spPr>
          <a:xfrm>
            <a:off x="965520" y="1581120"/>
            <a:ext cx="2563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21"/>
              </a:rPr>
              <a:t>trikset.com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02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3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847528" y="1988840"/>
            <a:ext cx="8265600" cy="100649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Элементарные действия мобильного робота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C48C269-0604-4DF3-B2DA-7D41A7AF242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4"/>
          <p:cNvPicPr/>
          <p:nvPr/>
        </p:nvPicPr>
        <p:blipFill>
          <a:blip r:embed="rId2"/>
          <a:stretch/>
        </p:blipFill>
        <p:spPr>
          <a:xfrm>
            <a:off x="1623240" y="2125800"/>
            <a:ext cx="9038880" cy="2876040"/>
          </a:xfrm>
          <a:prstGeom prst="rect">
            <a:avLst/>
          </a:prstGeom>
          <a:ln>
            <a:noFill/>
          </a:ln>
        </p:spPr>
      </p:pic>
      <p:sp>
        <p:nvSpPr>
          <p:cNvPr id="17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A096D07-0290-4829-8983-542A2745AC4D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назад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838080" y="1557360"/>
            <a:ext cx="11387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Но!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Диапазон подаваемой мощности: </a:t>
            </a:r>
            <a:r>
              <a:rPr lang="ru-RU" sz="2400" b="0" strike="noStrike" spc="-1">
                <a:solidFill>
                  <a:srgbClr val="00B050"/>
                </a:solidFill>
                <a:latin typeface="Calibri"/>
                <a:ea typeface="Arial"/>
              </a:rPr>
              <a:t>от -100 до 100 %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804240" y="5109120"/>
            <a:ext cx="113871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То есть для движения назад можно использовать и блок «Моторы вперед»,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подав мощность </a:t>
            </a:r>
            <a:r>
              <a:rPr lang="ru-RU" sz="2400" b="0" strike="noStrike" spc="-1">
                <a:solidFill>
                  <a:srgbClr val="00B050"/>
                </a:solidFill>
                <a:latin typeface="Calibri"/>
                <a:ea typeface="Arial"/>
              </a:rPr>
              <a:t>-100 %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7"/>
          <p:cNvPicPr/>
          <p:nvPr/>
        </p:nvPicPr>
        <p:blipFill>
          <a:blip r:embed="rId2"/>
          <a:stretch/>
        </p:blipFill>
        <p:spPr>
          <a:xfrm>
            <a:off x="1632960" y="2134440"/>
            <a:ext cx="9029520" cy="2857320"/>
          </a:xfrm>
          <a:prstGeom prst="rect">
            <a:avLst/>
          </a:prstGeom>
          <a:ln>
            <a:noFill/>
          </a:ln>
        </p:spPr>
      </p:pic>
      <p:sp>
        <p:nvSpPr>
          <p:cNvPr id="17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E4C0090-E9DD-46EB-8B4C-812B63723E8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назад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838080" y="1557360"/>
            <a:ext cx="11387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Но!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Диапазон подаваемой мощности: </a:t>
            </a:r>
            <a:r>
              <a:rPr lang="ru-RU" sz="2400" b="0" strike="noStrike" spc="-1">
                <a:solidFill>
                  <a:srgbClr val="00B050"/>
                </a:solidFill>
                <a:latin typeface="Calibri"/>
                <a:ea typeface="Arial"/>
              </a:rPr>
              <a:t>от -100 до 100 %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804240" y="5115960"/>
            <a:ext cx="1138716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То есть для движения назад можно использовать и блок «Моторы вперед»,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подав мощность </a:t>
            </a:r>
            <a:r>
              <a:rPr lang="ru-RU" sz="2400" b="0" strike="noStrike" spc="-1">
                <a:solidFill>
                  <a:srgbClr val="00B050"/>
                </a:solidFill>
                <a:latin typeface="Calibri"/>
                <a:ea typeface="Arial"/>
              </a:rPr>
              <a:t>-100 %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0F8F80F-62AE-474A-B5BD-24E17D9F348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Повороты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5" descr="C:\TRIK\TRIK Studio lessons\srceen_TS\rotate 01_rc1.png"/>
          <p:cNvPicPr/>
          <p:nvPr/>
        </p:nvPicPr>
        <p:blipFill>
          <a:blip r:embed="rId2"/>
          <a:stretch/>
        </p:blipFill>
        <p:spPr>
          <a:xfrm>
            <a:off x="6672064" y="1621179"/>
            <a:ext cx="5328592" cy="1519789"/>
          </a:xfrm>
          <a:prstGeom prst="rect">
            <a:avLst/>
          </a:prstGeom>
          <a:ln>
            <a:noFill/>
          </a:ln>
        </p:spPr>
      </p:pic>
      <p:pic>
        <p:nvPicPr>
          <p:cNvPr id="185" name="Picture 6" descr="C:\TRIK\TRIK Studio lessons\srceen_TS\rotate 02_rc1.png"/>
          <p:cNvPicPr/>
          <p:nvPr/>
        </p:nvPicPr>
        <p:blipFill>
          <a:blip r:embed="rId3"/>
          <a:stretch/>
        </p:blipFill>
        <p:spPr>
          <a:xfrm>
            <a:off x="6600056" y="3140968"/>
            <a:ext cx="5559475" cy="1611284"/>
          </a:xfrm>
          <a:prstGeom prst="rect">
            <a:avLst/>
          </a:prstGeom>
          <a:ln>
            <a:noFill/>
          </a:ln>
        </p:spPr>
      </p:pic>
      <p:pic>
        <p:nvPicPr>
          <p:cNvPr id="186" name="Picture 4" descr="C:\TRIK\TRIK Studio lessons\srceen_TS\rotate 03_rc1.png"/>
          <p:cNvPicPr/>
          <p:nvPr/>
        </p:nvPicPr>
        <p:blipFill>
          <a:blip r:embed="rId4"/>
          <a:stretch/>
        </p:blipFill>
        <p:spPr>
          <a:xfrm>
            <a:off x="6603421" y="4604088"/>
            <a:ext cx="5613259" cy="1611284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838080" y="1374120"/>
            <a:ext cx="65545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Повороты можно разделить на 3 типа: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838080" y="2104200"/>
            <a:ext cx="6804360" cy="103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резкий поворот </a:t>
            </a:r>
            <a:br/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мощность подается только на одно колесо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838080" y="3248640"/>
            <a:ext cx="50706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плавный поворот</a:t>
            </a:r>
            <a:br/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мощность подается на два колеса, но на одно больше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0" name="CustomShape 6"/>
          <p:cNvSpPr/>
          <p:nvPr/>
        </p:nvSpPr>
        <p:spPr>
          <a:xfrm>
            <a:off x="838080" y="4658040"/>
            <a:ext cx="62784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поворот на месте</a:t>
            </a:r>
            <a:br/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одинаковая мощность с разными знаками на два колеса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57AF529-2C10-403C-B28F-D43C2F518E1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Модели алгоритмов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774720" y="1271160"/>
            <a:ext cx="108601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Представленные выше алгоритмы –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тайм-модели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. Движение осуществляется по таймеру. Это «плохой» подход, так как в этом случае выполняемое действие зависит от заряда аккумулятора.</a:t>
            </a:r>
            <a:br/>
            <a:endParaRPr lang="ru-RU" sz="20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774720" y="2092320"/>
            <a:ext cx="1051524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Правильно будет использовать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ожидание значения энкодеров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В этом случае перед элементарным действием необходимо сбросить значения энкодеров.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774720" y="5644440"/>
            <a:ext cx="105786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Остальные элементарные действия (движение назад, повороты) реализуются аналогично.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" name="Рисунок 2" descr="Изображение выглядит как снимок экрана, текст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EFE3BD8E-75C2-5BE8-6283-E907D537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69" y="3153428"/>
            <a:ext cx="7872142" cy="24233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текст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EFE3BD8E-75C2-5BE8-6283-E907D537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0" y="1484784"/>
            <a:ext cx="10830780" cy="3334161"/>
          </a:xfrm>
          <a:prstGeom prst="rect">
            <a:avLst/>
          </a:prstGeom>
        </p:spPr>
      </p:pic>
      <p:sp>
        <p:nvSpPr>
          <p:cNvPr id="19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57AF529-2C10-403C-B28F-D43C2F518E1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Пример резкого поворота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6456040" y="4818946"/>
            <a:ext cx="3960440" cy="132641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Ждать до того момента, когда показание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энкодера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станет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больше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360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44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57AF529-2C10-403C-B28F-D43C2F518E1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Повороты с </a:t>
            </a:r>
            <a:r>
              <a:rPr lang="ru-RU" sz="3600" b="1" strike="noStrike" spc="-1" dirty="0" err="1">
                <a:solidFill>
                  <a:srgbClr val="99CC00"/>
                </a:solidFill>
                <a:latin typeface="Verdana"/>
                <a:ea typeface="Verdana"/>
              </a:rPr>
              <a:t>энкодером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D04F20-1091-4A55-A4D7-3407FD2E1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45" y="4549680"/>
            <a:ext cx="5609219" cy="17717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1F3F40-2806-4E0F-B5B8-6D3445831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45" y="2708920"/>
            <a:ext cx="5593679" cy="17835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CE6F34-42D5-4C6B-BCB0-FA4F86780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45" y="1011867"/>
            <a:ext cx="5393064" cy="1783533"/>
          </a:xfrm>
          <a:prstGeom prst="rect">
            <a:avLst/>
          </a:prstGeom>
        </p:spPr>
      </p:pic>
      <p:sp>
        <p:nvSpPr>
          <p:cNvPr id="12" name="CustomShape 3">
            <a:extLst>
              <a:ext uri="{FF2B5EF4-FFF2-40B4-BE49-F238E27FC236}">
                <a16:creationId xmlns:a16="http://schemas.microsoft.com/office/drawing/2014/main" id="{A4FC4E48-5DE9-4D79-95C0-E28FD9B5B346}"/>
              </a:ext>
            </a:extLst>
          </p:cNvPr>
          <p:cNvSpPr/>
          <p:nvPr/>
        </p:nvSpPr>
        <p:spPr>
          <a:xfrm>
            <a:off x="191344" y="980728"/>
            <a:ext cx="65545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Повороты можно разделить на 3 типа: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3" name="CustomShape 4">
            <a:extLst>
              <a:ext uri="{FF2B5EF4-FFF2-40B4-BE49-F238E27FC236}">
                <a16:creationId xmlns:a16="http://schemas.microsoft.com/office/drawing/2014/main" id="{4C57445F-C306-49D6-AAD1-71222FA37E7C}"/>
              </a:ext>
            </a:extLst>
          </p:cNvPr>
          <p:cNvSpPr/>
          <p:nvPr/>
        </p:nvSpPr>
        <p:spPr>
          <a:xfrm>
            <a:off x="191344" y="1484784"/>
            <a:ext cx="6804360" cy="103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резкий поворот 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мощность подается только на одно колесо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4" name="CustomShape 5">
            <a:extLst>
              <a:ext uri="{FF2B5EF4-FFF2-40B4-BE49-F238E27FC236}">
                <a16:creationId xmlns:a16="http://schemas.microsoft.com/office/drawing/2014/main" id="{31070932-A466-4272-AD5F-0D445F5C2B11}"/>
              </a:ext>
            </a:extLst>
          </p:cNvPr>
          <p:cNvSpPr/>
          <p:nvPr/>
        </p:nvSpPr>
        <p:spPr>
          <a:xfrm>
            <a:off x="191344" y="2961440"/>
            <a:ext cx="50706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плавный поворот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мощность подается на два колеса, но на одно больше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5" name="CustomShape 6">
            <a:extLst>
              <a:ext uri="{FF2B5EF4-FFF2-40B4-BE49-F238E27FC236}">
                <a16:creationId xmlns:a16="http://schemas.microsoft.com/office/drawing/2014/main" id="{F23D91D5-B7FD-4DC2-8CF8-337DE060CF79}"/>
              </a:ext>
            </a:extLst>
          </p:cNvPr>
          <p:cNvSpPr/>
          <p:nvPr/>
        </p:nvSpPr>
        <p:spPr>
          <a:xfrm>
            <a:off x="191344" y="4545616"/>
            <a:ext cx="62784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поворот на месте</a:t>
            </a:r>
            <a:br/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одинаковая мощность с разными знаками на два колеса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42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57AF529-2C10-403C-B28F-D43C2F518E1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Известные значения для 2</a:t>
            </a:r>
            <a:r>
              <a:rPr lang="en-US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D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09B20F0-8372-41C7-A4AE-930496936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485711"/>
              </p:ext>
            </p:extLst>
          </p:nvPr>
        </p:nvGraphicFramePr>
        <p:xfrm>
          <a:off x="335360" y="1340768"/>
          <a:ext cx="11521280" cy="37531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594225945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1010617625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ru-RU" sz="2800" dirty="0"/>
                        <a:t>Название движения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/>
                        <a:t>Значение для ожидания </a:t>
                      </a:r>
                      <a:r>
                        <a:rPr lang="ru-RU" sz="2800" dirty="0" err="1"/>
                        <a:t>энкодера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6123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ru-RU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резкий поворот на 90 градусов 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3737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ru-RU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поворот на месте на 90 градусов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32978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ru-RU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Проезд прямо на 1 клетку (17.5 см)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2674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412EAD-4745-4C15-8333-FDC08D7250B1}"/>
              </a:ext>
            </a:extLst>
          </p:cNvPr>
          <p:cNvSpPr txBox="1"/>
          <p:nvPr/>
        </p:nvSpPr>
        <p:spPr>
          <a:xfrm>
            <a:off x="335360" y="5261502"/>
            <a:ext cx="11521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Движение реального робота с этими же значениями будет отличаться из-за разницы параметров с виртуальным</a:t>
            </a:r>
          </a:p>
        </p:txBody>
      </p:sp>
    </p:spTree>
    <p:extLst>
      <p:ext uri="{BB962C8B-B14F-4D97-AF65-F5344CB8AC3E}">
        <p14:creationId xmlns:p14="http://schemas.microsoft.com/office/powerpoint/2010/main" val="286560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F313ED-3941-4DF0-97EA-FEF775F1AAE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838080" y="1340768"/>
            <a:ext cx="1051524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2.1.1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Робот находится в синей зоне старта. Робот должен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роехать вперед, развернуться на 180°между зонами старта и финиша, проехать задом и остановиться в зеленой зоне финиша. Использовать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энкодерную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модель.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Энкодеры.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E19EB-586E-4854-90BE-D44357333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68" y="3133448"/>
            <a:ext cx="7821116" cy="26292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F313ED-3941-4DF0-97EA-FEF775F1AAE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838080" y="1124744"/>
            <a:ext cx="105152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2.1.2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Обогнуть угол. Робот должен проехать вперед со скоростью 60, повернуть на 90°, проехать вперед с максимальной скоростью 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 остановиться в зеленом круге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Использовать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энкодерную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модель.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Энкодеры.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7CD2A8-1D6B-D2D1-3988-CBC5069D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2519141"/>
            <a:ext cx="4777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9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322DBED-7654-448B-8D01-7EC36DFC620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838080" y="1362240"/>
            <a:ext cx="628704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Поставьте галочку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«Сетка»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Теперь вы можете отслеживать точные перемещения модели.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1 клетка = 17,5 см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8130960" y="1177560"/>
            <a:ext cx="394272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Также, в режиме «отладка» всегда можно посмотреть параметры визуальной модели</a:t>
            </a:r>
            <a:br/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Для удобства длина и размер базы робота совпадают с размером клетки (17,5 см)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01" name="Рисунок 8"/>
          <p:cNvPicPr/>
          <p:nvPr/>
        </p:nvPicPr>
        <p:blipFill>
          <a:blip r:embed="rId2"/>
          <a:stretch/>
        </p:blipFill>
        <p:spPr>
          <a:xfrm>
            <a:off x="8851680" y="3211200"/>
            <a:ext cx="2501640" cy="280944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9"/>
          <p:cNvPicPr/>
          <p:nvPr/>
        </p:nvPicPr>
        <p:blipFill>
          <a:blip r:embed="rId3"/>
          <a:stretch/>
        </p:blipFill>
        <p:spPr>
          <a:xfrm>
            <a:off x="933120" y="3211200"/>
            <a:ext cx="4882320" cy="2809440"/>
          </a:xfrm>
          <a:prstGeom prst="rect">
            <a:avLst/>
          </a:prstGeom>
          <a:ln>
            <a:noFill/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798FC853-8D15-4013-8BAE-86E62B50154F}"/>
              </a:ext>
            </a:extLst>
          </p:cNvPr>
          <p:cNvSpPr/>
          <p:nvPr/>
        </p:nvSpPr>
        <p:spPr>
          <a:xfrm>
            <a:off x="2567608" y="38610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3BE47F7-A01B-4C74-A6BC-F00BEEFE15B8}"/>
              </a:ext>
            </a:extLst>
          </p:cNvPr>
          <p:cNvCxnSpPr>
            <a:cxnSpLocks/>
            <a:endCxn id="2" idx="7"/>
          </p:cNvCxnSpPr>
          <p:nvPr/>
        </p:nvCxnSpPr>
        <p:spPr>
          <a:xfrm flipH="1">
            <a:off x="2813459" y="2915640"/>
            <a:ext cx="834269" cy="9875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9416" y="369088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Цели урока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838080" y="1186011"/>
            <a:ext cx="10515240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3600" b="1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Научиться реализовывать алгоритмы для элементарных действий мобильного робота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spc="-1" dirty="0">
                <a:solidFill>
                  <a:srgbClr val="000000"/>
                </a:solidFill>
                <a:latin typeface="Calibri"/>
                <a:ea typeface="Arial"/>
              </a:rPr>
              <a:t>Познакомиться с переменными в программировании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2460961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641DE7F-107C-4DD5-8089-ED3D66BB62F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Переменные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Shape 338"/>
          <p:cNvPicPr/>
          <p:nvPr/>
        </p:nvPicPr>
        <p:blipFill>
          <a:blip r:embed="rId2"/>
          <a:stretch/>
        </p:blipFill>
        <p:spPr>
          <a:xfrm>
            <a:off x="839520" y="1854000"/>
            <a:ext cx="4205880" cy="1316160"/>
          </a:xfrm>
          <a:prstGeom prst="rect">
            <a:avLst/>
          </a:prstGeom>
          <a:ln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838080" y="1484640"/>
            <a:ext cx="86738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Переменная 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Trebuchet MS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поименованная область памяти.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838080" y="3427560"/>
            <a:ext cx="1051524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В TRIK Studio можно ввести свои переменные, используя блоки: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08" name="Рисунок 2"/>
          <p:cNvPicPr/>
          <p:nvPr/>
        </p:nvPicPr>
        <p:blipFill>
          <a:blip r:embed="rId3"/>
          <a:stretch/>
        </p:blipFill>
        <p:spPr>
          <a:xfrm>
            <a:off x="8701920" y="4440240"/>
            <a:ext cx="2054880" cy="1162440"/>
          </a:xfrm>
          <a:prstGeom prst="rect">
            <a:avLst/>
          </a:prstGeom>
          <a:ln>
            <a:noFill/>
          </a:ln>
        </p:spPr>
      </p:pic>
      <p:pic>
        <p:nvPicPr>
          <p:cNvPr id="209" name="Рисунок 5"/>
          <p:cNvPicPr/>
          <p:nvPr/>
        </p:nvPicPr>
        <p:blipFill>
          <a:blip r:embed="rId4"/>
          <a:stretch/>
        </p:blipFill>
        <p:spPr>
          <a:xfrm>
            <a:off x="3834360" y="4271400"/>
            <a:ext cx="1495440" cy="1500120"/>
          </a:xfrm>
          <a:prstGeom prst="rect">
            <a:avLst/>
          </a:prstGeom>
          <a:ln>
            <a:noFill/>
          </a:ln>
        </p:spPr>
      </p:pic>
      <p:sp>
        <p:nvSpPr>
          <p:cNvPr id="210" name="CustomShape 5"/>
          <p:cNvSpPr/>
          <p:nvPr/>
        </p:nvSpPr>
        <p:spPr>
          <a:xfrm>
            <a:off x="1173240" y="4489920"/>
            <a:ext cx="2532600" cy="8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Trebuchet MS"/>
              </a:rPr>
              <a:t>«Инициализация переменной»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1" name="CustomShape 6"/>
          <p:cNvSpPr/>
          <p:nvPr/>
        </p:nvSpPr>
        <p:spPr>
          <a:xfrm>
            <a:off x="6314400" y="4648320"/>
            <a:ext cx="2189520" cy="42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Trebuchet MS"/>
              </a:rPr>
              <a:t>«Выражение»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4B9EC03-C25B-416A-BDFB-71032382C8D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951000" y="2399760"/>
            <a:ext cx="7257568" cy="3837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Нецелые числа пишутся через точку.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Например: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1.75</a:t>
            </a:r>
            <a:br>
              <a:rPr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перехода на новую строку используйте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«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Shift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» + «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Enter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»</a:t>
            </a:r>
            <a:br>
              <a:rPr dirty="0"/>
            </a:br>
            <a:endParaRPr lang="ru-RU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Созданным переменным можно присваивать другие переменные, если последние были объявлены и инициализированы ранее.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Например: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u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= 5*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err</a:t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838080" y="1470240"/>
            <a:ext cx="10515240" cy="92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В блоке </a:t>
            </a: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Trebuchet MS"/>
              </a:rPr>
              <a:t>«Выражение» 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можно как создавать новые переменные, так и записывать выражения.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15" name="Picture 12"/>
          <p:cNvPicPr/>
          <p:nvPr/>
        </p:nvPicPr>
        <p:blipFill>
          <a:blip r:embed="rId2"/>
          <a:stretch/>
        </p:blipFill>
        <p:spPr>
          <a:xfrm>
            <a:off x="835200" y="2546280"/>
            <a:ext cx="2800080" cy="1742760"/>
          </a:xfrm>
          <a:prstGeom prst="rect">
            <a:avLst/>
          </a:prstGeom>
          <a:ln>
            <a:noFill/>
          </a:ln>
        </p:spPr>
      </p:pic>
      <p:pic>
        <p:nvPicPr>
          <p:cNvPr id="216" name="Picture 14"/>
          <p:cNvPicPr/>
          <p:nvPr/>
        </p:nvPicPr>
        <p:blipFill>
          <a:blip r:embed="rId3"/>
          <a:stretch/>
        </p:blipFill>
        <p:spPr>
          <a:xfrm>
            <a:off x="835200" y="4298040"/>
            <a:ext cx="2800080" cy="2085480"/>
          </a:xfrm>
          <a:prstGeom prst="rect">
            <a:avLst/>
          </a:prstGeom>
          <a:ln>
            <a:noFill/>
          </a:ln>
        </p:spPr>
      </p:pic>
      <p:sp>
        <p:nvSpPr>
          <p:cNvPr id="217" name="TextShape 4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Переменные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4B9EC03-C25B-416A-BDFB-71032382C8D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951000" y="2399760"/>
            <a:ext cx="7257568" cy="3837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Нецелые числа пишутся через точку.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Например: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1.75</a:t>
            </a:r>
            <a:br>
              <a:rPr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перехода на новую строку используйте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«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Shift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» + «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Enter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»</a:t>
            </a:r>
            <a:br>
              <a:rPr dirty="0"/>
            </a:br>
            <a:endParaRPr lang="ru-RU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Созданным переменным можно присваивать другие переменные, если последние были объявлены и инициализированы ранее.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Например: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u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= 5*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err</a:t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838080" y="1470240"/>
            <a:ext cx="10515240" cy="92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В блоке </a:t>
            </a: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Trebuchet MS"/>
              </a:rPr>
              <a:t>«Выражение» 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rebuchet MS"/>
              </a:rPr>
              <a:t>можно как создавать новые переменные, так и записывать выражения.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15" name="Picture 12"/>
          <p:cNvPicPr/>
          <p:nvPr/>
        </p:nvPicPr>
        <p:blipFill>
          <a:blip r:embed="rId2"/>
          <a:stretch/>
        </p:blipFill>
        <p:spPr>
          <a:xfrm>
            <a:off x="835200" y="2546280"/>
            <a:ext cx="2800080" cy="1742760"/>
          </a:xfrm>
          <a:prstGeom prst="rect">
            <a:avLst/>
          </a:prstGeom>
          <a:ln>
            <a:noFill/>
          </a:ln>
        </p:spPr>
      </p:pic>
      <p:pic>
        <p:nvPicPr>
          <p:cNvPr id="216" name="Picture 14"/>
          <p:cNvPicPr/>
          <p:nvPr/>
        </p:nvPicPr>
        <p:blipFill>
          <a:blip r:embed="rId3"/>
          <a:stretch/>
        </p:blipFill>
        <p:spPr>
          <a:xfrm>
            <a:off x="835200" y="4298040"/>
            <a:ext cx="2800080" cy="2085480"/>
          </a:xfrm>
          <a:prstGeom prst="rect">
            <a:avLst/>
          </a:prstGeom>
          <a:ln>
            <a:noFill/>
          </a:ln>
        </p:spPr>
      </p:pic>
      <p:sp>
        <p:nvSpPr>
          <p:cNvPr id="217" name="TextShape 4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Переменные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1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A5BEE39-16C8-4253-A7DF-D7E9F3597969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838080" y="1416960"/>
            <a:ext cx="105152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2.1.3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 Проехать вперед ровно на 1 метр и 5 сантиметров. Использовать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энкодерную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модель.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838080" y="3081240"/>
            <a:ext cx="5597640" cy="160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14480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Вам пригодятся следующие параметры:</a:t>
            </a:r>
            <a:endParaRPr lang="ru-RU" sz="2400" b="0" strike="noStrike" spc="-1" dirty="0">
              <a:latin typeface="Arial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 = 5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6 см (диаметр колеса)</a:t>
            </a:r>
            <a:endParaRPr lang="ru-RU" sz="2400" b="0" strike="noStrike" spc="-1" dirty="0">
              <a:latin typeface="Arial"/>
            </a:endParaRPr>
          </a:p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CPR = 360 (полный оборот колеса)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27" name="Picture 10"/>
          <p:cNvPicPr/>
          <p:nvPr/>
        </p:nvPicPr>
        <p:blipFill>
          <a:blip r:embed="rId2"/>
          <a:stretch/>
        </p:blipFill>
        <p:spPr>
          <a:xfrm>
            <a:off x="6436080" y="2865240"/>
            <a:ext cx="4917240" cy="24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58863CC-0612-4331-8800-AA8F51860F4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838080" y="1225440"/>
            <a:ext cx="10515240" cy="400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9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Решение.</a:t>
            </a:r>
            <a:br>
              <a:rPr dirty="0"/>
            </a:b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Для решения этой задачи необходимо вспомнить элементарные формулы из курса школьной математики: расчет длины окружности и угла поворота.</a:t>
            </a:r>
            <a:endParaRPr lang="ru-RU" sz="96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br>
              <a:rPr dirty="0"/>
            </a:b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Введем следующие переменные:</a:t>
            </a:r>
            <a:endParaRPr lang="ru-RU" sz="96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9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— диаметр колеса робота</a:t>
            </a:r>
            <a:br>
              <a:rPr dirty="0"/>
            </a:br>
            <a:r>
              <a:rPr lang="ru-RU" sz="96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dist</a:t>
            </a:r>
            <a:r>
              <a:rPr lang="ru-RU" sz="9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— расстояние, которое необходимо проехать роботу</a:t>
            </a:r>
            <a:br>
              <a:rPr dirty="0"/>
            </a:br>
            <a:r>
              <a:rPr lang="ru-RU" sz="96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cpr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— один оборот колеса в градусах (количество сигналов на оборот)</a:t>
            </a:r>
            <a:br>
              <a:rPr dirty="0"/>
            </a:br>
            <a:r>
              <a:rPr lang="ru-RU" sz="9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 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—</a:t>
            </a:r>
            <a:r>
              <a:rPr lang="en-US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длина окружности</a:t>
            </a:r>
            <a:br>
              <a:rPr dirty="0"/>
            </a:br>
            <a:r>
              <a:rPr lang="ru-RU" sz="96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en</a:t>
            </a:r>
            <a:r>
              <a:rPr lang="ru-RU" sz="9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— количество </a:t>
            </a:r>
            <a:r>
              <a:rPr lang="ru-RU" sz="96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энкодеров</a:t>
            </a:r>
            <a:br>
              <a:rPr dirty="0"/>
            </a:br>
            <a:r>
              <a:rPr lang="ru-RU" sz="2800" b="1" strike="noStrike" spc="-1" dirty="0">
                <a:solidFill>
                  <a:srgbClr val="000000"/>
                </a:solidFill>
                <a:latin typeface="montserrat"/>
                <a:ea typeface="Calibri"/>
              </a:rPr>
              <a:t>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перемещения. Решение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FB75719-36CB-482B-AFE8-797A1884A746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перемещения. Решение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464AC7-AE86-4490-B1C8-DAA9FC2CC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668468"/>
            <a:ext cx="11565295" cy="39093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8F49EAD-1638-4850-AE3B-1E8454FF0B3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838080" y="2450520"/>
            <a:ext cx="9720360" cy="211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Для решения вам понадобится дополнительный параметр: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= 15.4 см (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Calibri"/>
              </a:rPr>
              <a:t>ширина колеи робота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838080" y="1416960"/>
            <a:ext cx="105152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2.1.4. (самостоятельно)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Развернуться на месте ровно на 90 градусов. Использовать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энкодерную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модель.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323295-85CC-E371-9A6E-1E7CEDDC6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755" y="3203613"/>
            <a:ext cx="3359994" cy="27187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8F49EAD-1638-4850-AE3B-1E8454FF0B3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838080" y="1416960"/>
            <a:ext cx="633804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2.1.5. (самостоятельно)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b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Реализовать программу проезда робота по траектории на изображении. Использовать движение по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энкодерам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47C343-8A8E-4AD6-B497-86A643C25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076636"/>
            <a:ext cx="5172976" cy="5191808"/>
          </a:xfrm>
          <a:prstGeom prst="rect">
            <a:avLst/>
          </a:prstGeom>
        </p:spPr>
      </p:pic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55A4F3C8-03E9-4036-BF40-F1DCED46BA1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94299" y="2202964"/>
            <a:ext cx="2884121" cy="2880320"/>
          </a:xfrm>
          <a:prstGeom prst="bentConnector3">
            <a:avLst>
              <a:gd name="adj1" fmla="val 4867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474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8F49EAD-1638-4850-AE3B-1E8454FF0B3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Продвинутый способ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838080" y="1124744"/>
            <a:ext cx="4393824" cy="4522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trike="noStrike" spc="-1" dirty="0">
                <a:solidFill>
                  <a:srgbClr val="000000"/>
                </a:solidFill>
                <a:latin typeface="Calibri"/>
                <a:ea typeface="Arial"/>
              </a:rPr>
              <a:t>Сбрасывать </a:t>
            </a:r>
            <a:r>
              <a:rPr lang="ru-RU" sz="240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энкодеры</a:t>
            </a:r>
            <a:r>
              <a:rPr lang="ru-RU" sz="2400" strike="noStrike" spc="-1" dirty="0">
                <a:solidFill>
                  <a:srgbClr val="000000"/>
                </a:solidFill>
                <a:latin typeface="Calibri"/>
                <a:ea typeface="Arial"/>
              </a:rPr>
              <a:t> перед каждым элементарным действием не лучшее решение.</a:t>
            </a:r>
            <a:br>
              <a:rPr lang="ru-RU" sz="2400" strike="noStrike" spc="-1" dirty="0">
                <a:solidFill>
                  <a:srgbClr val="000000"/>
                </a:solidFill>
                <a:latin typeface="Calibri"/>
                <a:ea typeface="Arial"/>
              </a:rPr>
            </a:br>
            <a:b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Правильно сбрасыват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ь только в начале программы а затем запоминать текущее значение в переменную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Arial"/>
              </a:rPr>
              <a:t>. </a:t>
            </a:r>
            <a:br>
              <a:rPr lang="en-US" sz="2400" spc="-1" dirty="0">
                <a:solidFill>
                  <a:srgbClr val="000000"/>
                </a:solidFill>
                <a:latin typeface="Calibri"/>
                <a:ea typeface="Arial"/>
              </a:rPr>
            </a:br>
            <a:br>
              <a:rPr lang="en-US" sz="2400" spc="-1" dirty="0">
                <a:solidFill>
                  <a:srgbClr val="000000"/>
                </a:solidFill>
                <a:latin typeface="Calibri"/>
                <a:ea typeface="Arial"/>
              </a:rPr>
            </a:b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Например, </a:t>
            </a:r>
            <a:r>
              <a:rPr lang="en-US" sz="2400" spc="-1" dirty="0">
                <a:solidFill>
                  <a:srgbClr val="000000"/>
                </a:solidFill>
                <a:latin typeface="Courier New" panose="02070309020205020404" pitchFamily="49" charset="0"/>
                <a:ea typeface="Arial"/>
                <a:cs typeface="Courier New" panose="02070309020205020404" pitchFamily="49" charset="0"/>
              </a:rPr>
              <a:t>en3 = encoder3</a:t>
            </a: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записывает показания </a:t>
            </a:r>
            <a:r>
              <a:rPr lang="ru-RU" sz="24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энкодера</a:t>
            </a: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порту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E3 </a:t>
            </a: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переменную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en3.</a:t>
            </a:r>
            <a:endParaRPr lang="ru-RU" sz="2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9F61C5-E026-4662-B3D9-80E7C5E70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190935"/>
            <a:ext cx="6610601" cy="43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0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8F49EAD-1638-4850-AE3B-1E8454FF0B3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Продвинутый способ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838080" y="1124744"/>
            <a:ext cx="4393824" cy="415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pc="-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Другой пример. После поворота двигаемся назад: </a:t>
            </a:r>
            <a:endParaRPr lang="ru-RU" sz="2400" spc="-1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Запомнили показание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энкодера</a:t>
            </a:r>
            <a:endParaRPr lang="ru-RU" sz="2400" spc="-1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Подали мощность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Ждем показание меньше чем текущее минус столько, сколько надо проехать, т.е. 360*2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4AB430-83DF-48B0-8F91-103B5E98E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44" y="1141884"/>
            <a:ext cx="657707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3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вперед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838080" y="1491840"/>
            <a:ext cx="105152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Arial"/>
              </a:rPr>
              <a:t>Движение вперед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базовой тележки задается подачей на левый и правый мотор одинаковой скорости.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838080" y="2948760"/>
            <a:ext cx="7667280" cy="26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В TRIK Studio для подачи мощности на мотор существует отдельный блок </a:t>
            </a: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«Моторы вперед»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. </a:t>
            </a:r>
            <a:br/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У этого блока два свойства: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Порты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Скорость.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8505720" y="3142440"/>
            <a:ext cx="2847600" cy="285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8F49EAD-1638-4850-AE3B-1E8454FF0B3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Точные перемещения.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838080" y="1416960"/>
            <a:ext cx="633804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2.1.6. (самостоятельно)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b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</a:b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Реализовать программу проезда робота по траектории на изображении. Использовать движение по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энкодерам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 продвинутым способом без сбрасывания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47C343-8A8E-4AD6-B497-86A643C25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076636"/>
            <a:ext cx="5172976" cy="5191808"/>
          </a:xfrm>
          <a:prstGeom prst="rect">
            <a:avLst/>
          </a:prstGeom>
        </p:spPr>
      </p:pic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55A4F3C8-03E9-4036-BF40-F1DCED46BA1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94299" y="2202964"/>
            <a:ext cx="2884121" cy="2880320"/>
          </a:xfrm>
          <a:prstGeom prst="bentConnector3">
            <a:avLst>
              <a:gd name="adj1" fmla="val 4867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84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F970E4B-EE40-41A6-9713-23DEC29D8E6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29BBB6C-AEE6-423A-8E56-E9AF3CE73A8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вперед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4"/>
          <p:cNvPicPr/>
          <p:nvPr/>
        </p:nvPicPr>
        <p:blipFill>
          <a:blip r:embed="rId2"/>
          <a:stretch/>
        </p:blipFill>
        <p:spPr>
          <a:xfrm>
            <a:off x="1951920" y="2353680"/>
            <a:ext cx="8391240" cy="263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615DA51-9CFF-4D7B-86B6-D27216E51FB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Подключение моторов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4"/>
          <p:cNvPicPr/>
          <p:nvPr/>
        </p:nvPicPr>
        <p:blipFill>
          <a:blip r:embed="rId2"/>
          <a:srcRect l="11245" t="5642" r="11583" b="5259"/>
          <a:stretch/>
        </p:blipFill>
        <p:spPr>
          <a:xfrm>
            <a:off x="6594840" y="1239840"/>
            <a:ext cx="3913200" cy="4865400"/>
          </a:xfrm>
          <a:prstGeom prst="rect">
            <a:avLst/>
          </a:prstGeom>
          <a:ln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1045080" y="2130840"/>
            <a:ext cx="5191560" cy="267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560" tIns="106560" rIns="106560" bIns="106560" anchor="ctr">
            <a:noAutofit/>
          </a:bodyPr>
          <a:lstStyle/>
          <a:p>
            <a:pPr>
              <a:lnSpc>
                <a:spcPct val="90000"/>
              </a:lnSpc>
              <a:spcAft>
                <a:spcPts val="1120"/>
              </a:spcAf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Arial"/>
              </a:rPr>
              <a:t>У контроллера ТРИК четыре порта для подключения силовых моторов:</a:t>
            </a:r>
            <a:br/>
            <a:br/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Arial"/>
              </a:rPr>
              <a:t>M1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Arial"/>
              </a:rPr>
              <a:t>,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Arial"/>
              </a:rPr>
              <a:t>M2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Arial"/>
              </a:rPr>
              <a:t>,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Arial"/>
              </a:rPr>
              <a:t>M3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Arial"/>
              </a:rPr>
              <a:t> и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Arial"/>
              </a:rPr>
              <a:t>M4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811A1-439D-E28A-D685-955FEA360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22" y="1484869"/>
            <a:ext cx="4975559" cy="4827384"/>
          </a:xfrm>
          <a:prstGeom prst="rect">
            <a:avLst/>
          </a:prstGeom>
        </p:spPr>
      </p:pic>
      <p:sp>
        <p:nvSpPr>
          <p:cNvPr id="15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3DBA391-2A0F-47DE-8806-A81635EB4E06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Подключение моторов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838080" y="1843200"/>
            <a:ext cx="497556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Подключение моторов в 2D-модели по умолчанию: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левый — к порту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M4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правый — к порту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M3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838080" y="3854880"/>
            <a:ext cx="497556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Настройку подключения моторов можно изменить в режиме отладки на центральной панели в разделе «Моторы».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6424752" y="3997440"/>
            <a:ext cx="2198160" cy="126756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EA7B7C-BD91-FEC5-75B9-6858F7DC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125123"/>
            <a:ext cx="8368791" cy="5094833"/>
          </a:xfrm>
          <a:prstGeom prst="rect">
            <a:avLst/>
          </a:prstGeom>
        </p:spPr>
      </p:pic>
      <p:sp>
        <p:nvSpPr>
          <p:cNvPr id="16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6F50499-49B5-4590-A37B-0D6294686F0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Подключение моторов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6456040" y="4653136"/>
            <a:ext cx="1701192" cy="1008112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31BF4DD-6907-4683-B2C6-C4C825ACA7A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назад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838080" y="1491840"/>
            <a:ext cx="105152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Arial"/>
              </a:rPr>
              <a:t>Движение назад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выполняется аналогично.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67" name="Picture 4"/>
          <p:cNvPicPr/>
          <p:nvPr/>
        </p:nvPicPr>
        <p:blipFill>
          <a:blip r:embed="rId2"/>
          <a:stretch/>
        </p:blipFill>
        <p:spPr>
          <a:xfrm>
            <a:off x="6475680" y="2810520"/>
            <a:ext cx="2638080" cy="262872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1965240" y="3455640"/>
            <a:ext cx="39002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Используем блок</a:t>
            </a:r>
            <a:r>
              <a:rPr lang="ru-RU" sz="2800" b="1" strike="noStrike" spc="-1">
                <a:solidFill>
                  <a:srgbClr val="00B050"/>
                </a:solidFill>
                <a:latin typeface="Calibri"/>
                <a:ea typeface="Arial"/>
              </a:rPr>
              <a:t> «Моторы назад»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4"/>
          <p:cNvPicPr/>
          <p:nvPr/>
        </p:nvPicPr>
        <p:blipFill>
          <a:blip r:embed="rId2"/>
          <a:stretch/>
        </p:blipFill>
        <p:spPr>
          <a:xfrm>
            <a:off x="1623240" y="2125800"/>
            <a:ext cx="9038880" cy="2876040"/>
          </a:xfrm>
          <a:prstGeom prst="rect">
            <a:avLst/>
          </a:prstGeom>
          <a:ln>
            <a:noFill/>
          </a:ln>
        </p:spPr>
      </p:pic>
      <p:sp>
        <p:nvSpPr>
          <p:cNvPr id="17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578511-2A01-4EAB-88AB-B8D9B5719E3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Движение назад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 — копия</Template>
  <TotalTime>31831</TotalTime>
  <Words>1017</Words>
  <Application>Microsoft Office PowerPoint</Application>
  <PresentationFormat>Широкоэкранный</PresentationFormat>
  <Paragraphs>141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Calibri</vt:lpstr>
      <vt:lpstr>Courier New</vt:lpstr>
      <vt:lpstr>montserrat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Элементарные действия Алгоритмические структуры</dc:title>
  <dc:subject/>
  <dc:creator>Анастасия Мерецкая</dc:creator>
  <dc:description/>
  <cp:lastModifiedBy>Ilya Shirokolobov</cp:lastModifiedBy>
  <cp:revision>169</cp:revision>
  <dcterms:created xsi:type="dcterms:W3CDTF">2019-08-14T07:24:59Z</dcterms:created>
  <dcterms:modified xsi:type="dcterms:W3CDTF">2026-03-19T08:07:01Z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55</vt:i4>
  </property>
</Properties>
</file>