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326" r:id="rId4"/>
    <p:sldId id="312" r:id="rId5"/>
    <p:sldId id="276" r:id="rId6"/>
    <p:sldId id="277" r:id="rId7"/>
    <p:sldId id="278" r:id="rId8"/>
    <p:sldId id="279" r:id="rId9"/>
    <p:sldId id="280" r:id="rId10"/>
    <p:sldId id="281" r:id="rId11"/>
    <p:sldId id="317" r:id="rId12"/>
    <p:sldId id="318" r:id="rId13"/>
    <p:sldId id="284" r:id="rId14"/>
    <p:sldId id="289" r:id="rId15"/>
    <p:sldId id="290" r:id="rId16"/>
    <p:sldId id="285" r:id="rId17"/>
    <p:sldId id="286" r:id="rId18"/>
    <p:sldId id="287" r:id="rId19"/>
    <p:sldId id="288" r:id="rId20"/>
    <p:sldId id="291" r:id="rId21"/>
    <p:sldId id="292" r:id="rId22"/>
    <p:sldId id="293" r:id="rId23"/>
    <p:sldId id="314" r:id="rId24"/>
    <p:sldId id="298" r:id="rId25"/>
    <p:sldId id="299" r:id="rId26"/>
    <p:sldId id="300" r:id="rId27"/>
    <p:sldId id="301" r:id="rId28"/>
    <p:sldId id="302" r:id="rId29"/>
    <p:sldId id="303" r:id="rId30"/>
    <p:sldId id="313" r:id="rId31"/>
    <p:sldId id="304" r:id="rId32"/>
    <p:sldId id="305" r:id="rId33"/>
    <p:sldId id="307" r:id="rId34"/>
    <p:sldId id="308" r:id="rId35"/>
    <p:sldId id="319" r:id="rId36"/>
    <p:sldId id="320" r:id="rId37"/>
    <p:sldId id="321" r:id="rId38"/>
    <p:sldId id="309" r:id="rId39"/>
    <p:sldId id="315" r:id="rId40"/>
    <p:sldId id="294" r:id="rId41"/>
    <p:sldId id="295" r:id="rId42"/>
    <p:sldId id="296" r:id="rId43"/>
    <p:sldId id="297" r:id="rId44"/>
    <p:sldId id="322" r:id="rId45"/>
    <p:sldId id="310" r:id="rId4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8D4"/>
    <a:srgbClr val="00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7" d="100"/>
          <a:sy n="117" d="100"/>
        </p:scale>
        <p:origin x="643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hyperlink" Target="https://help.trikset.com/" TargetMode="External"/><Relationship Id="rId3" Type="http://schemas.openxmlformats.org/officeDocument/2006/relationships/slideLayout" Target="../slideLayouts/slideLayout27.xml"/><Relationship Id="rId21" Type="http://schemas.openxmlformats.org/officeDocument/2006/relationships/hyperlink" Target="https://trikset.com/" TargetMode="Externa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hyperlink" Target="mailto:support@trikset.com" TargetMode="Externa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hyperlink" Target="http://creativecommons.org/licenses/by-nc-sa/3.0" TargetMode="Externa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2;p11"/>
          <p:cNvPicPr/>
          <p:nvPr/>
        </p:nvPicPr>
        <p:blipFill>
          <a:blip r:embed="rId14"/>
          <a:srcRect l="6973" t="36964" r="7355" b="36960"/>
          <a:stretch/>
        </p:blipFill>
        <p:spPr>
          <a:xfrm>
            <a:off x="9945360" y="396000"/>
            <a:ext cx="1781640" cy="539640"/>
          </a:xfrm>
          <a:prstGeom prst="rect">
            <a:avLst/>
          </a:prstGeom>
          <a:ln>
            <a:noFill/>
          </a:ln>
        </p:spPr>
      </p:pic>
      <p:sp>
        <p:nvSpPr>
          <p:cNvPr id="11" name="CustomShape 1"/>
          <p:cNvSpPr/>
          <p:nvPr/>
        </p:nvSpPr>
        <p:spPr>
          <a:xfrm>
            <a:off x="1581120" y="6314760"/>
            <a:ext cx="24285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5"/>
              </a:rPr>
              <a:t>Creative Commons BY-NC-SA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" name="CustomShape 2"/>
          <p:cNvSpPr/>
          <p:nvPr/>
        </p:nvSpPr>
        <p:spPr>
          <a:xfrm>
            <a:off x="4162320" y="6314760"/>
            <a:ext cx="39142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/>
                <a:ea typeface="Calibri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»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Санкт-Петербург, 202</a:t>
            </a:r>
            <a:r>
              <a:rPr lang="ru-MD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5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3" name="Google Shape;15;p11"/>
          <p:cNvPicPr/>
          <p:nvPr/>
        </p:nvPicPr>
        <p:blipFill>
          <a:blip r:embed="rId16"/>
          <a:stretch/>
        </p:blipFill>
        <p:spPr>
          <a:xfrm>
            <a:off x="828720" y="6434280"/>
            <a:ext cx="739080" cy="25848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1971720" y="1646640"/>
            <a:ext cx="8265600" cy="172764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1963440" y="1539720"/>
            <a:ext cx="8265600" cy="16437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strike="noStrike" spc="-1">
                <a:solidFill>
                  <a:srgbClr val="99CC00"/>
                </a:solidFill>
                <a:latin typeface="Verdana"/>
                <a:ea typeface="Verdana"/>
              </a:rPr>
              <a:t>Образец заголовка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BA5BC2A-6C4D-4405-B86B-B962E33A5F7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7" name="Google Shape;20;p12"/>
          <p:cNvPicPr/>
          <p:nvPr/>
        </p:nvPicPr>
        <p:blipFill>
          <a:blip r:embed="rId17"/>
          <a:srcRect l="3021" t="11552" r="3074" b="11236"/>
          <a:stretch/>
        </p:blipFill>
        <p:spPr>
          <a:xfrm>
            <a:off x="838080" y="480960"/>
            <a:ext cx="2927160" cy="561240"/>
          </a:xfrm>
          <a:prstGeom prst="rect">
            <a:avLst/>
          </a:prstGeom>
          <a:ln>
            <a:noFill/>
          </a:ln>
        </p:spPr>
      </p:pic>
      <p:pic>
        <p:nvPicPr>
          <p:cNvPr id="8" name="Google Shape;21;p12"/>
          <p:cNvPicPr/>
          <p:nvPr/>
        </p:nvPicPr>
        <p:blipFill>
          <a:blip r:embed="rId18"/>
          <a:stretch/>
        </p:blipFill>
        <p:spPr>
          <a:xfrm>
            <a:off x="4747680" y="3459600"/>
            <a:ext cx="2849400" cy="26751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12;p11"/>
          <p:cNvPicPr/>
          <p:nvPr/>
        </p:nvPicPr>
        <p:blipFill>
          <a:blip r:embed="rId14"/>
          <a:srcRect l="6973" t="36964" r="7355" b="36960"/>
          <a:stretch/>
        </p:blipFill>
        <p:spPr>
          <a:xfrm>
            <a:off x="9945360" y="396000"/>
            <a:ext cx="1781640" cy="539640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1581120" y="6314760"/>
            <a:ext cx="24285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5"/>
              </a:rPr>
              <a:t>Creative Commons BY-NC-SA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4162320" y="6314760"/>
            <a:ext cx="39142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/>
                <a:ea typeface="Calibri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»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Санкт-Петербург, 202</a:t>
            </a:r>
            <a:r>
              <a:rPr lang="ru-MD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6</a:t>
            </a:r>
          </a:p>
        </p:txBody>
      </p:sp>
      <p:pic>
        <p:nvPicPr>
          <p:cNvPr id="49" name="Google Shape;15;p11"/>
          <p:cNvPicPr/>
          <p:nvPr/>
        </p:nvPicPr>
        <p:blipFill>
          <a:blip r:embed="rId16"/>
          <a:stretch/>
        </p:blipFill>
        <p:spPr>
          <a:xfrm>
            <a:off x="828720" y="6434280"/>
            <a:ext cx="739080" cy="258480"/>
          </a:xfrm>
          <a:prstGeom prst="rect">
            <a:avLst/>
          </a:prstGeom>
          <a:ln>
            <a:noFill/>
          </a:ln>
        </p:spPr>
      </p:pic>
      <p:sp>
        <p:nvSpPr>
          <p:cNvPr id="50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B5C3F61-4B98-409F-B44B-08C9E717BC05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" name="CustomShape 4"/>
          <p:cNvSpPr/>
          <p:nvPr/>
        </p:nvSpPr>
        <p:spPr>
          <a:xfrm>
            <a:off x="838080" y="360000"/>
            <a:ext cx="8802360" cy="61164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838080" y="1518120"/>
            <a:ext cx="10515240" cy="4649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3427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  <a:ea typeface="Calibri"/>
              </a:rPr>
              <a:t>Образец текста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title"/>
          </p:nvPr>
        </p:nvSpPr>
        <p:spPr>
          <a:xfrm>
            <a:off x="838080" y="376920"/>
            <a:ext cx="8802720" cy="6116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12;p11"/>
          <p:cNvPicPr/>
          <p:nvPr/>
        </p:nvPicPr>
        <p:blipFill>
          <a:blip r:embed="rId14"/>
          <a:srcRect l="6973" t="36964" r="7355" b="36960"/>
          <a:stretch/>
        </p:blipFill>
        <p:spPr>
          <a:xfrm>
            <a:off x="9945360" y="396000"/>
            <a:ext cx="1781640" cy="53964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1581120" y="6314760"/>
            <a:ext cx="24285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595959"/>
                </a:solidFill>
                <a:latin typeface="Calibri"/>
                <a:ea typeface="Calibri"/>
              </a:rPr>
              <a:t>Распространяется по лицензии </a:t>
            </a:r>
            <a:r>
              <a:rPr lang="ru-RU" sz="1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5"/>
              </a:rPr>
              <a:t>Creative Commons BY-NC-SA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4162320" y="6314760"/>
            <a:ext cx="391428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ООО «</a:t>
            </a:r>
            <a:r>
              <a:rPr lang="ru-RU" sz="1200" b="0" strike="noStrike" spc="-1" dirty="0" err="1">
                <a:solidFill>
                  <a:srgbClr val="595959"/>
                </a:solidFill>
                <a:latin typeface="Calibri"/>
                <a:ea typeface="Calibri"/>
              </a:rPr>
              <a:t>КиберТех</a:t>
            </a: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»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Санкт-Петербург, 202</a:t>
            </a:r>
            <a:r>
              <a:rPr lang="ru-MD" sz="1200" b="0" strike="noStrike" spc="-1" dirty="0">
                <a:solidFill>
                  <a:srgbClr val="595959"/>
                </a:solidFill>
                <a:latin typeface="Calibri"/>
                <a:ea typeface="Calibri"/>
              </a:rPr>
              <a:t>5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93" name="Google Shape;15;p11"/>
          <p:cNvPicPr/>
          <p:nvPr/>
        </p:nvPicPr>
        <p:blipFill>
          <a:blip r:embed="rId16"/>
          <a:stretch/>
        </p:blipFill>
        <p:spPr>
          <a:xfrm>
            <a:off x="828720" y="6434280"/>
            <a:ext cx="739080" cy="25848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838080" y="360000"/>
            <a:ext cx="8802360" cy="611640"/>
          </a:xfrm>
          <a:prstGeom prst="roundRect">
            <a:avLst>
              <a:gd name="adj" fmla="val 16667"/>
            </a:avLst>
          </a:prstGeom>
          <a:solidFill>
            <a:srgbClr val="0012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0A00BBB-9F29-4E52-AFF0-77F6846F28F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4785840" y="1648440"/>
            <a:ext cx="6032520" cy="25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Поддержка ТРИК: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7"/>
              </a:rPr>
              <a:t>support@trikset.com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Calibri"/>
              </a:rPr>
              <a:t>Справочный центр ТРИК: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18"/>
              </a:rPr>
              <a:t>help.trikset.com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 flipH="1">
            <a:off x="838080" y="322560"/>
            <a:ext cx="8802720" cy="64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Информация и контакты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98" name="Google Shape;33;p14"/>
          <p:cNvPicPr/>
          <p:nvPr/>
        </p:nvPicPr>
        <p:blipFill>
          <a:blip r:embed="rId19"/>
          <a:stretch/>
        </p:blipFill>
        <p:spPr>
          <a:xfrm>
            <a:off x="375480" y="2214720"/>
            <a:ext cx="3592440" cy="3592440"/>
          </a:xfrm>
          <a:prstGeom prst="rect">
            <a:avLst/>
          </a:prstGeom>
          <a:ln>
            <a:noFill/>
          </a:ln>
        </p:spPr>
      </p:pic>
      <p:pic>
        <p:nvPicPr>
          <p:cNvPr id="99" name="Google Shape;34;p14"/>
          <p:cNvPicPr/>
          <p:nvPr/>
        </p:nvPicPr>
        <p:blipFill>
          <a:blip r:embed="rId20"/>
          <a:stretch/>
        </p:blipFill>
        <p:spPr>
          <a:xfrm>
            <a:off x="4814280" y="5054040"/>
            <a:ext cx="2580840" cy="399600"/>
          </a:xfrm>
          <a:prstGeom prst="rect">
            <a:avLst/>
          </a:prstGeom>
          <a:ln>
            <a:noFill/>
          </a:ln>
        </p:spPr>
      </p:pic>
      <p:sp>
        <p:nvSpPr>
          <p:cNvPr id="100" name="CustomShape 7"/>
          <p:cNvSpPr/>
          <p:nvPr/>
        </p:nvSpPr>
        <p:spPr>
          <a:xfrm>
            <a:off x="7485120" y="5025960"/>
            <a:ext cx="10051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trikset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01" name="CustomShape 8"/>
          <p:cNvSpPr/>
          <p:nvPr/>
        </p:nvSpPr>
        <p:spPr>
          <a:xfrm>
            <a:off x="965520" y="1581120"/>
            <a:ext cx="2563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21"/>
              </a:rPr>
              <a:t>trikset.com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02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3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874160" y="1846440"/>
            <a:ext cx="8265600" cy="1006496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Алгоритмические структуры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C48C269-0604-4DF3-B2DA-7D41A7AF242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651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7044DFC-A9F0-4FD8-AD44-5F4FFB9B2B2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00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Условный оператор с 2 ветвями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7023240" y="1929960"/>
            <a:ext cx="4248000" cy="21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if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(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encoder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3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read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() &lt; 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10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00)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    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3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(100)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else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	</a:t>
            </a:r>
            <a:endParaRPr lang="en-US" sz="2000" b="0" strike="noStrike" spc="-1" dirty="0">
              <a:solidFill>
                <a:srgbClr val="000000"/>
              </a:solidFill>
              <a:latin typeface="Calibri"/>
              <a:ea typeface="Trebuchet MS"/>
            </a:endParaRP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    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3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-4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0)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02" name="CustomShape 4"/>
          <p:cNvSpPr/>
          <p:nvPr/>
        </p:nvSpPr>
        <p:spPr>
          <a:xfrm>
            <a:off x="7321936" y="3356992"/>
            <a:ext cx="3525872" cy="3240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ysClr val="windowText" lastClr="000000"/>
                </a:solidFill>
                <a:latin typeface="Calibri"/>
                <a:ea typeface="Arial"/>
              </a:rPr>
              <a:t>Пример в TRIK Studio</a:t>
            </a:r>
            <a:endParaRPr lang="ru-RU" sz="2000" b="0" strike="noStrike" spc="-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16" name="CustomShape 17"/>
          <p:cNvSpPr/>
          <p:nvPr/>
        </p:nvSpPr>
        <p:spPr>
          <a:xfrm>
            <a:off x="2471399" y="1487520"/>
            <a:ext cx="16030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Блок-схема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17" name="CustomShape 18"/>
          <p:cNvSpPr/>
          <p:nvPr/>
        </p:nvSpPr>
        <p:spPr>
          <a:xfrm>
            <a:off x="8259480" y="1487520"/>
            <a:ext cx="20106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23AB0E-5DBE-162A-AE5B-E5086DF4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700" y="3803107"/>
            <a:ext cx="3026344" cy="26647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DC1B8C-7D18-DCE9-31AF-1277BBF5A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1" y="2295360"/>
            <a:ext cx="5273377" cy="35434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8895420" y="6281055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ECA5527-A970-450B-AF6A-759C4BE70B92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11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Несколько условий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CustomShape 13"/>
          <p:cNvSpPr/>
          <p:nvPr/>
        </p:nvSpPr>
        <p:spPr>
          <a:xfrm>
            <a:off x="2468160" y="1226893"/>
            <a:ext cx="16030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Блок-схема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31" name="CustomShape 14"/>
          <p:cNvSpPr/>
          <p:nvPr/>
        </p:nvSpPr>
        <p:spPr>
          <a:xfrm>
            <a:off x="8256240" y="1244893"/>
            <a:ext cx="20106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43" name="CustomShape 26"/>
          <p:cNvSpPr/>
          <p:nvPr/>
        </p:nvSpPr>
        <p:spPr>
          <a:xfrm>
            <a:off x="7440300" y="1602893"/>
            <a:ext cx="5076720" cy="179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if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(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encoder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(E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2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read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() &lt; 500)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    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motor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M2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setPower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10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0)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elif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(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encoder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E2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read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() &lt; 1000)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	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    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motor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M2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setPower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7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0)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else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br>
              <a:rPr dirty="0"/>
            </a:b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   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motor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M1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setPower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5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0)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Calibri"/>
                <a:ea typeface="Trebuchet MS"/>
              </a:rPr>
              <a:t>script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wait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(2000)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44" name="CustomShape 27"/>
          <p:cNvSpPr/>
          <p:nvPr/>
        </p:nvSpPr>
        <p:spPr>
          <a:xfrm>
            <a:off x="7228440" y="3471852"/>
            <a:ext cx="3855480" cy="32695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560"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ysClr val="windowText" lastClr="000000"/>
                </a:solidFill>
                <a:latin typeface="Calibri"/>
                <a:ea typeface="Trebuchet MS"/>
              </a:rPr>
              <a:t>Пример в TRIK Studio</a:t>
            </a:r>
            <a:endParaRPr lang="ru-RU" sz="1800" b="0" strike="noStrike" spc="-1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711BE2-70FC-26AE-D60D-4A69F5EE4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037718"/>
            <a:ext cx="5638800" cy="40671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0DD8C8-905F-4C96-B75B-26A387946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58" y="3916107"/>
            <a:ext cx="3552244" cy="267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577FC4F-955F-4CC6-83F4-9CCDBC354E0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Операторы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2" name="Table 3"/>
          <p:cNvGraphicFramePr/>
          <p:nvPr>
            <p:extLst>
              <p:ext uri="{D42A27DB-BD31-4B8C-83A1-F6EECF244321}">
                <p14:modId xmlns:p14="http://schemas.microsoft.com/office/powerpoint/2010/main" val="2564140480"/>
              </p:ext>
            </p:extLst>
          </p:nvPr>
        </p:nvGraphicFramePr>
        <p:xfrm>
          <a:off x="2033100" y="2924944"/>
          <a:ext cx="8125200" cy="3200400"/>
        </p:xfrm>
        <a:graphic>
          <a:graphicData uri="http://schemas.openxmlformats.org/drawingml/2006/table">
            <a:tbl>
              <a:tblPr/>
              <a:tblGrid>
                <a:gridCol w="3163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Оператор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Синтаксис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Пример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равенство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==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enterButton == 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неравенство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!=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rightButton != 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больше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&gt;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sensorA1 &gt; 50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меньше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&lt;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sensorA2 &lt; 30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больше или равно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&gt;=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sensorA3 &gt;= 50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меньше или равно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&lt;=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sensorA4 &lt;= 50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3" name="CustomShape 4"/>
          <p:cNvSpPr/>
          <p:nvPr/>
        </p:nvSpPr>
        <p:spPr>
          <a:xfrm>
            <a:off x="4405500" y="2323620"/>
            <a:ext cx="338040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Операторы сравнения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374" name="CustomShape 5"/>
          <p:cNvSpPr/>
          <p:nvPr/>
        </p:nvSpPr>
        <p:spPr>
          <a:xfrm>
            <a:off x="838080" y="1354514"/>
            <a:ext cx="10515240" cy="36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задания различных условий роботу необходимы операторы сравнения и логические операторы.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DC2DD41-58EB-41EC-A114-3EB42EC7322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76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Операторы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77" name="Table 3"/>
          <p:cNvGraphicFramePr/>
          <p:nvPr>
            <p:extLst>
              <p:ext uri="{D42A27DB-BD31-4B8C-83A1-F6EECF244321}">
                <p14:modId xmlns:p14="http://schemas.microsoft.com/office/powerpoint/2010/main" val="857161513"/>
              </p:ext>
            </p:extLst>
          </p:nvPr>
        </p:nvGraphicFramePr>
        <p:xfrm>
          <a:off x="832191" y="3427543"/>
          <a:ext cx="10946551" cy="1828800"/>
        </p:xfrm>
        <a:graphic>
          <a:graphicData uri="http://schemas.openxmlformats.org/drawingml/2006/table">
            <a:tbl>
              <a:tblPr/>
              <a:tblGrid>
                <a:gridCol w="4262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3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Оператор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Синтаксис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FFFF"/>
                          </a:solidFill>
                          <a:latin typeface="Calibri"/>
                          <a:ea typeface="Arial"/>
                        </a:rPr>
                        <a:t>Пример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логическое отрицание, НЕ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!</a:t>
                      </a:r>
                      <a:endParaRPr lang="ru-RU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!flag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логическое умножение, 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&amp;&amp;</a:t>
                      </a: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или </a:t>
                      </a: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and</a:t>
                      </a:r>
                      <a:endParaRPr lang="ru-RU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(sensorA1&gt;20) </a:t>
                      </a: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and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(sensorA1&lt;60)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логическое сложение, ИЛИ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||</a:t>
                      </a: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или </a:t>
                      </a:r>
                      <a:r>
                        <a:rPr lang="en-US" sz="2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or</a:t>
                      </a:r>
                      <a:endParaRPr lang="ru-RU" sz="2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(sensorA1&lt;30) </a:t>
                      </a:r>
                      <a:r>
                        <a:rPr lang="en-US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or</a:t>
                      </a: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Arial"/>
                        </a:rPr>
                        <a:t> (sensorA1&gt;70)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" name="CustomShape 5"/>
          <p:cNvSpPr/>
          <p:nvPr/>
        </p:nvSpPr>
        <p:spPr>
          <a:xfrm>
            <a:off x="4621155" y="2510460"/>
            <a:ext cx="338040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Логические операторы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48708E90-E9A9-A503-2BE2-F3C6EA176402}"/>
              </a:ext>
            </a:extLst>
          </p:cNvPr>
          <p:cNvSpPr/>
          <p:nvPr/>
        </p:nvSpPr>
        <p:spPr>
          <a:xfrm>
            <a:off x="838080" y="1354514"/>
            <a:ext cx="10515240" cy="36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задания различных условий роботу необходимы операторы сравнения и логические операторы.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Рисунок 25"/>
          <p:cNvPicPr/>
          <p:nvPr/>
        </p:nvPicPr>
        <p:blipFill>
          <a:blip r:embed="rId2"/>
          <a:srcRect l="8593" t="25987" r="5011" b="30340"/>
          <a:stretch/>
        </p:blipFill>
        <p:spPr>
          <a:xfrm>
            <a:off x="5519936" y="2504832"/>
            <a:ext cx="2999160" cy="1515960"/>
          </a:xfrm>
          <a:prstGeom prst="rect">
            <a:avLst/>
          </a:prstGeom>
          <a:ln>
            <a:noFill/>
          </a:ln>
        </p:spPr>
      </p:pic>
      <p:sp>
        <p:nvSpPr>
          <p:cNvPr id="346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09FD5AF-D58D-4811-B7D8-73216FFC6CD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47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760104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2.2.2.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вывести 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нфракрасного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датчика расстояния.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760104" y="2409974"/>
            <a:ext cx="5251680" cy="1671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Инфракрасный датчик расстояния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аналоговый датчик для измерения расстояния.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Рабочий диапазон: 10–80 см.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51" name="CustomShape 5"/>
          <p:cNvSpPr/>
          <p:nvPr/>
        </p:nvSpPr>
        <p:spPr>
          <a:xfrm>
            <a:off x="760104" y="4195473"/>
            <a:ext cx="6127984" cy="3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 TRIK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Studio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все датчики подключаются на панели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«Настройка сенсоров».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27BD5C-ACB4-6794-3EDF-B3A1EEB87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230" y="1985185"/>
            <a:ext cx="2527584" cy="43713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3D68BBD-6E92-403D-9C45-FA297DABB24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5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1269360" y="3297600"/>
            <a:ext cx="3616200" cy="3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 TRIK Studio все датчики подключаются на панели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«Настройка сенсоров».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56" name="Picture 2"/>
          <p:cNvPicPr/>
          <p:nvPr/>
        </p:nvPicPr>
        <p:blipFill>
          <a:blip r:embed="rId2"/>
          <a:stretch/>
        </p:blipFill>
        <p:spPr>
          <a:xfrm>
            <a:off x="5753520" y="2608560"/>
            <a:ext cx="5599800" cy="2622960"/>
          </a:xfrm>
          <a:prstGeom prst="rect">
            <a:avLst/>
          </a:prstGeom>
          <a:ln>
            <a:noFill/>
          </a:ln>
        </p:spPr>
      </p:pic>
      <p:sp>
        <p:nvSpPr>
          <p:cNvPr id="7" name="CustomShape 3">
            <a:extLst>
              <a:ext uri="{FF2B5EF4-FFF2-40B4-BE49-F238E27FC236}">
                <a16:creationId xmlns:a16="http://schemas.microsoft.com/office/drawing/2014/main" id="{B8738435-C2F8-4393-A695-C7D318CFD455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2.2.2.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вывести 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инфракрасного датчика расстояния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9FC2D51-84FB-4363-9F5B-A9248A06103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CustomShape 4"/>
          <p:cNvSpPr/>
          <p:nvPr/>
        </p:nvSpPr>
        <p:spPr>
          <a:xfrm>
            <a:off x="1269360" y="3297600"/>
            <a:ext cx="2888280" cy="3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Или в режиме 2D-модели на панели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«Порты».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61" name="Picture 5"/>
          <p:cNvPicPr/>
          <p:nvPr/>
        </p:nvPicPr>
        <p:blipFill>
          <a:blip r:embed="rId2"/>
          <a:stretch/>
        </p:blipFill>
        <p:spPr>
          <a:xfrm>
            <a:off x="4502880" y="2192040"/>
            <a:ext cx="6850440" cy="4164120"/>
          </a:xfrm>
          <a:prstGeom prst="rect">
            <a:avLst/>
          </a:prstGeom>
          <a:ln>
            <a:noFill/>
          </a:ln>
        </p:spPr>
      </p:pic>
      <p:sp>
        <p:nvSpPr>
          <p:cNvPr id="362" name="CustomShape 5"/>
          <p:cNvSpPr/>
          <p:nvPr/>
        </p:nvSpPr>
        <p:spPr>
          <a:xfrm>
            <a:off x="7737840" y="4658400"/>
            <a:ext cx="1526400" cy="1345320"/>
          </a:xfrm>
          <a:prstGeom prst="rect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0430F443-AC65-4BE1-8E33-DB48D9003EFE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2.2.2.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вывести 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инфракрасного датчика расстояния.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C67A497-5F74-4DBD-8734-A0BFBAD7D72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CustomShape 4"/>
          <p:cNvSpPr/>
          <p:nvPr/>
        </p:nvSpPr>
        <p:spPr>
          <a:xfrm>
            <a:off x="838080" y="2399400"/>
            <a:ext cx="867960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ветвления в TRIK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Studio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используется блок </a:t>
            </a:r>
            <a:r>
              <a:rPr lang="ru-RU" sz="2400" b="1" spc="-1" dirty="0">
                <a:solidFill>
                  <a:srgbClr val="009933"/>
                </a:solidFill>
                <a:latin typeface="Calibri"/>
              </a:rPr>
              <a:t>«Условие»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,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у которого имеется только одно свойство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само условие.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67" name="CustomShape 5"/>
          <p:cNvSpPr/>
          <p:nvPr/>
        </p:nvSpPr>
        <p:spPr>
          <a:xfrm>
            <a:off x="838080" y="3435480"/>
            <a:ext cx="8591760" cy="85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Использование значений датчика осуществляется в TRIK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Studio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через </a:t>
            </a:r>
            <a:r>
              <a:rPr lang="ru-RU" sz="2400" b="1" strike="noStrike" spc="-1" dirty="0">
                <a:solidFill>
                  <a:srgbClr val="009933"/>
                </a:solidFill>
                <a:latin typeface="Calibri"/>
                <a:ea typeface="Trebuchet MS"/>
              </a:rPr>
              <a:t>сенсорные переменные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68" name="CustomShape 6"/>
          <p:cNvSpPr/>
          <p:nvPr/>
        </p:nvSpPr>
        <p:spPr>
          <a:xfrm>
            <a:off x="838080" y="4452480"/>
            <a:ext cx="8066232" cy="15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При подключении датчика: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к порту A1 используется сенсорная переменная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sensorA1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к порту A2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sensorA2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и т.д.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8C3B9-51F0-4201-BAFB-FFE0AF9E7FED}"/>
              </a:ext>
            </a:extLst>
          </p:cNvPr>
          <p:cNvSpPr txBox="1"/>
          <p:nvPr/>
        </p:nvSpPr>
        <p:spPr>
          <a:xfrm>
            <a:off x="5445438" y="5301291"/>
            <a:ext cx="604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Сенсорной переменной нельзя присвоить значение. В нее записывается регулярно показание с датчика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583FCDF-5787-4BA1-B039-475C902B6382}"/>
              </a:ext>
            </a:extLst>
          </p:cNvPr>
          <p:cNvSpPr/>
          <p:nvPr/>
        </p:nvSpPr>
        <p:spPr>
          <a:xfrm>
            <a:off x="5303912" y="5229200"/>
            <a:ext cx="6328808" cy="75705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1440A0A7-497B-4867-8236-E769199A479F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2.2.2.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вывести 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инфракрасного датчика расстояния.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 descr="Изображение выглядит как текст, снимок экрана, Прямоугольник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994FF6E3-7F69-2502-5F55-9EE191445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399400"/>
            <a:ext cx="2766300" cy="15317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12D929-6246-C940-81EC-70FA86EED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073275"/>
            <a:ext cx="4026558" cy="4400909"/>
          </a:xfrm>
          <a:prstGeom prst="rect">
            <a:avLst/>
          </a:prstGeom>
        </p:spPr>
      </p:pic>
      <p:sp>
        <p:nvSpPr>
          <p:cNvPr id="38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37F1186-728C-4E77-B969-8D757D80AE9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CustomShape 4"/>
          <p:cNvSpPr/>
          <p:nvPr/>
        </p:nvSpPr>
        <p:spPr>
          <a:xfrm>
            <a:off x="838080" y="2405160"/>
            <a:ext cx="4822560" cy="92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Инфракрасный датчик расстояния 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 аналоговый датчик для измерения расстояния.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>
                <a:solidFill>
                  <a:srgbClr val="000000"/>
                </a:solidFill>
                <a:latin typeface="Calibri"/>
                <a:ea typeface="Trebuchet MS"/>
              </a:rPr>
              <a:t>Рабочий диапазон: 10–80 см.</a:t>
            </a:r>
            <a:endParaRPr lang="ru-RU" sz="2200" b="0" strike="noStrike" spc="-1">
              <a:latin typeface="Arial"/>
            </a:endParaRPr>
          </a:p>
        </p:txBody>
      </p:sp>
      <p:pic>
        <p:nvPicPr>
          <p:cNvPr id="400" name="Рисунок 25"/>
          <p:cNvPicPr/>
          <p:nvPr/>
        </p:nvPicPr>
        <p:blipFill>
          <a:blip r:embed="rId3"/>
          <a:srcRect l="8593" t="25987" r="5011" b="30340"/>
          <a:stretch/>
        </p:blipFill>
        <p:spPr>
          <a:xfrm>
            <a:off x="1024560" y="4203360"/>
            <a:ext cx="2999160" cy="1515960"/>
          </a:xfrm>
          <a:prstGeom prst="rect">
            <a:avLst/>
          </a:prstGeom>
          <a:ln>
            <a:noFill/>
          </a:ln>
        </p:spPr>
      </p:pic>
      <p:sp>
        <p:nvSpPr>
          <p:cNvPr id="23" name="CustomShape 3">
            <a:extLst>
              <a:ext uri="{FF2B5EF4-FFF2-40B4-BE49-F238E27FC236}">
                <a16:creationId xmlns:a16="http://schemas.microsoft.com/office/drawing/2014/main" id="{95830769-C1F7-4847-A95A-89F0ECA1A30E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2.2.2.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вывести 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2F32C70-591E-4EEE-9002-481D55B03D2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CustomShape 3"/>
          <p:cNvSpPr/>
          <p:nvPr/>
        </p:nvSpPr>
        <p:spPr>
          <a:xfrm>
            <a:off x="2109240" y="2317320"/>
            <a:ext cx="1800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05" name="CustomShape 4"/>
          <p:cNvSpPr/>
          <p:nvPr/>
        </p:nvSpPr>
        <p:spPr>
          <a:xfrm>
            <a:off x="1303920" y="2988360"/>
            <a:ext cx="4533480" cy="14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if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(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sensor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A1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read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() &gt; 50)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  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sadSmile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else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  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smile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script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wait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(3000)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06" name="CustomShape 5"/>
          <p:cNvSpPr/>
          <p:nvPr/>
        </p:nvSpPr>
        <p:spPr>
          <a:xfrm>
            <a:off x="6846120" y="2317320"/>
            <a:ext cx="3024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Решение в TRIK Studio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07" name="CustomShape 6"/>
          <p:cNvSpPr/>
          <p:nvPr/>
        </p:nvSpPr>
        <p:spPr>
          <a:xfrm>
            <a:off x="838080" y="5293440"/>
            <a:ext cx="10515240" cy="64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На связях, идущих от условия, указывается в свойствах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истина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и </a:t>
            </a: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ложь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определения дальнейших действий, когда условие верно, и когда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—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нет.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C6B4EB4F-1E7A-4882-83BA-CE357F8EA8FE}"/>
              </a:ext>
            </a:extLst>
          </p:cNvPr>
          <p:cNvSpPr/>
          <p:nvPr/>
        </p:nvSpPr>
        <p:spPr>
          <a:xfrm>
            <a:off x="838080" y="1099852"/>
            <a:ext cx="10154464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2.2.2.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вывести на экран грустный смайлик, если робот далеко от стены, и веселый, если близко, на 3 секунды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Trebuchet MS"/>
              </a:rPr>
              <a:t>или дольше.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50 ИК датчика.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B23A5B-453A-D1A1-1526-DDC268F11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989" y="2780928"/>
            <a:ext cx="5136091" cy="23572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DBDA722-1C4F-401F-9DD5-9A2D2CEB6C9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839416" y="369088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" dirty="0">
                <a:solidFill>
                  <a:srgbClr val="99CC00"/>
                </a:solidFill>
                <a:latin typeface="Verdana"/>
                <a:ea typeface="Verdana"/>
              </a:rPr>
              <a:t>Цели урока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838080" y="1340768"/>
            <a:ext cx="10515240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spc="-1" dirty="0">
                <a:solidFill>
                  <a:srgbClr val="000000"/>
                </a:solidFill>
                <a:latin typeface="Calibri"/>
                <a:ea typeface="Arial"/>
              </a:rPr>
              <a:t>Познакомиться с базовыми алгоритмическими структурами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spc="-1" dirty="0">
                <a:solidFill>
                  <a:srgbClr val="000000"/>
                </a:solidFill>
                <a:latin typeface="Calibri"/>
                <a:ea typeface="Arial"/>
              </a:rPr>
              <a:t>Научиться использовать алгоритмические структуры для решения задач робототехники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3600" spc="-1" dirty="0">
                <a:solidFill>
                  <a:srgbClr val="000000"/>
                </a:solidFill>
                <a:latin typeface="Calibri"/>
                <a:ea typeface="Arial"/>
              </a:rPr>
              <a:t>Научиться решать задачи с использованием датчиков на роботе</a:t>
            </a:r>
          </a:p>
        </p:txBody>
      </p:sp>
    </p:spTree>
    <p:extLst>
      <p:ext uri="{BB962C8B-B14F-4D97-AF65-F5344CB8AC3E}">
        <p14:creationId xmlns:p14="http://schemas.microsoft.com/office/powerpoint/2010/main" val="904415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A1B3E1-90FA-4100-BEE3-F947B45B807B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CustomShape 4"/>
          <p:cNvSpPr/>
          <p:nvPr/>
        </p:nvSpPr>
        <p:spPr>
          <a:xfrm>
            <a:off x="838080" y="1228680"/>
            <a:ext cx="10515240" cy="70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Для проверки задачи используйте 2 разных поля: на одном стена близко к роботу, на другом - далеко.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33EABE04-D399-4B7D-AA8F-7AB5E521E1F0}"/>
              </a:ext>
            </a:extLst>
          </p:cNvPr>
          <p:cNvSpPr/>
          <p:nvPr/>
        </p:nvSpPr>
        <p:spPr>
          <a:xfrm>
            <a:off x="933840" y="5191200"/>
            <a:ext cx="10518480" cy="78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Для проверки можно использовать поля 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2.1.6 – </a:t>
            </a:r>
            <a:r>
              <a:rPr lang="en-US" sz="2400" b="1" spc="-1" dirty="0">
                <a:solidFill>
                  <a:srgbClr val="000000"/>
                </a:solidFill>
                <a:latin typeface="Calibri"/>
                <a:ea typeface="DejaVu Sans"/>
              </a:rPr>
              <a:t>field1.xml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400" b="1" spc="-1" dirty="0">
                <a:solidFill>
                  <a:srgbClr val="000000"/>
                </a:solidFill>
                <a:latin typeface="Calibri"/>
              </a:rPr>
              <a:t>2.1.6 – field2.xml</a:t>
            </a:r>
            <a:endParaRPr lang="ru-RU" sz="2400" b="1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A56E7B-73A8-4D8F-9C9B-28FDA9848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694224"/>
            <a:ext cx="5552453" cy="20770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681093-FE45-424B-9332-8B618CFB9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3" y="2698792"/>
            <a:ext cx="5473944" cy="20888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A1B3E1-90FA-4100-BEE3-F947B45B807B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838080" y="1164960"/>
            <a:ext cx="10515240" cy="136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Задача 2.2.3 (самостоятельно)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Вывести на экран: 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Веселый смайлик, если ИК датчик выдает до 40.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Слово «неопределенность», если ИК датчик выдает от 40 до 60.</a:t>
            </a:r>
            <a:endParaRPr lang="ru-RU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Грустный смайлик — в противном случае.</a:t>
            </a:r>
            <a:endParaRPr lang="ru-RU" sz="2000" b="0" strike="noStrike" spc="-1" dirty="0">
              <a:latin typeface="Arial"/>
            </a:endParaRPr>
          </a:p>
          <a:p>
            <a:pPr marL="343080" indent="-21564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413" name="Рисунок 6"/>
          <p:cNvPicPr/>
          <p:nvPr/>
        </p:nvPicPr>
        <p:blipFill>
          <a:blip r:embed="rId2"/>
          <a:stretch/>
        </p:blipFill>
        <p:spPr>
          <a:xfrm>
            <a:off x="1494713" y="2634693"/>
            <a:ext cx="9201974" cy="33871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506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8556FC3-0756-44EF-AAEC-D03B394EB85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838080" y="2982240"/>
            <a:ext cx="703944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Существует 4 основных вида циклов: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Безусловные циклы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Цикл с предусловием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Цикл с постусловием</a:t>
            </a:r>
            <a:endParaRPr lang="ru-RU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Цикл со счетчиком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36" name="CustomShape 4"/>
          <p:cNvSpPr/>
          <p:nvPr/>
        </p:nvSpPr>
        <p:spPr>
          <a:xfrm>
            <a:off x="838080" y="1432440"/>
            <a:ext cx="10515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Цикл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— управляющая конструкция в языках программирования для организации многократного выполнения набора инструкций.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37" name="Picture 4"/>
          <p:cNvPicPr/>
          <p:nvPr/>
        </p:nvPicPr>
        <p:blipFill>
          <a:blip r:embed="rId2"/>
          <a:stretch/>
        </p:blipFill>
        <p:spPr>
          <a:xfrm>
            <a:off x="6086160" y="2657160"/>
            <a:ext cx="5267160" cy="258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1199456" y="5256540"/>
            <a:ext cx="3692880" cy="780840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  <a:round/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ru-RU"/>
          </a:p>
        </p:txBody>
      </p:sp>
      <p:sp>
        <p:nvSpPr>
          <p:cNvPr id="439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52B190-0799-45C4-8E0A-89CD7FE1BD70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0" name="TextShape 3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 безусловный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CustomShape 4"/>
          <p:cNvSpPr/>
          <p:nvPr/>
        </p:nvSpPr>
        <p:spPr>
          <a:xfrm>
            <a:off x="6168827" y="1957946"/>
            <a:ext cx="424800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while True: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     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  <a:ea typeface="Arial"/>
              </a:rPr>
              <a:t>brick.motor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("M3").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(100)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     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  <a:ea typeface="Arial"/>
              </a:rPr>
              <a:t>script.wait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(1000)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42" name="CustomShape 5"/>
          <p:cNvSpPr/>
          <p:nvPr/>
        </p:nvSpPr>
        <p:spPr>
          <a:xfrm>
            <a:off x="6237000" y="3478320"/>
            <a:ext cx="4075920" cy="2354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ysClr val="windowText" lastClr="000000"/>
                </a:solidFill>
                <a:latin typeface="Calibri"/>
                <a:ea typeface="Arial"/>
              </a:rPr>
              <a:t>Пример в TRIK Studio</a:t>
            </a:r>
            <a:endParaRPr lang="ru-RU" sz="2000" b="0" strike="noStrike" spc="-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443" name="CustomShape 6"/>
          <p:cNvSpPr/>
          <p:nvPr/>
        </p:nvSpPr>
        <p:spPr>
          <a:xfrm>
            <a:off x="1510856" y="5282460"/>
            <a:ext cx="322884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В этом случае у программы может не быть конца!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1" name="CustomShape 13"/>
          <p:cNvSpPr/>
          <p:nvPr/>
        </p:nvSpPr>
        <p:spPr>
          <a:xfrm>
            <a:off x="2254320" y="137034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52" name="CustomShape 14"/>
          <p:cNvSpPr/>
          <p:nvPr/>
        </p:nvSpPr>
        <p:spPr>
          <a:xfrm>
            <a:off x="7404840" y="1370340"/>
            <a:ext cx="138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89EDB2-B986-2632-0DD6-7E136C56C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56" y="1949833"/>
            <a:ext cx="2388319" cy="31241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A31D70-6D7A-6D42-E19C-C7B13B07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3933056"/>
            <a:ext cx="3681019" cy="16535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66BB7B3-B7A5-4F2E-99D9-C7311235E954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 с предусловием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CustomShape 3"/>
          <p:cNvSpPr/>
          <p:nvPr/>
        </p:nvSpPr>
        <p:spPr>
          <a:xfrm>
            <a:off x="2279576" y="1173375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56" name="CustomShape 4"/>
          <p:cNvSpPr/>
          <p:nvPr/>
        </p:nvSpPr>
        <p:spPr>
          <a:xfrm>
            <a:off x="7430096" y="1170135"/>
            <a:ext cx="138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Псевдокод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69" name="CustomShape 17"/>
          <p:cNvSpPr/>
          <p:nvPr/>
        </p:nvSpPr>
        <p:spPr>
          <a:xfrm>
            <a:off x="5909603" y="1572178"/>
            <a:ext cx="4928712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while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  <a:ea typeface="Arial"/>
              </a:rPr>
              <a:t>brick.encoder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("E2").read() &lt; 1000: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     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  <a:ea typeface="Arial"/>
              </a:rPr>
              <a:t>brick.motor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("M3").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(100)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     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  <a:ea typeface="Arial"/>
              </a:rPr>
              <a:t>script.wait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(10)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      </a:t>
            </a:r>
          </a:p>
          <a:p>
            <a:pPr>
              <a:lnSpc>
                <a:spcPct val="100000"/>
              </a:lnSpc>
            </a:pPr>
            <a:r>
              <a:rPr lang="en-US" sz="2000" spc="-1" dirty="0" err="1">
                <a:solidFill>
                  <a:srgbClr val="000000"/>
                </a:solidFill>
                <a:latin typeface="Calibri"/>
                <a:ea typeface="Arial"/>
              </a:rPr>
              <a:t>brick.playTone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(440, 1000)</a:t>
            </a:r>
          </a:p>
          <a:p>
            <a:pPr>
              <a:lnSpc>
                <a:spcPct val="100000"/>
              </a:lnSpc>
            </a:pPr>
            <a:r>
              <a:rPr lang="en-US" sz="2000" spc="-1" dirty="0" err="1">
                <a:solidFill>
                  <a:srgbClr val="000000"/>
                </a:solidFill>
                <a:latin typeface="Calibri"/>
                <a:ea typeface="Arial"/>
              </a:rPr>
              <a:t>brick.stop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70" name="CustomShape 18"/>
          <p:cNvSpPr/>
          <p:nvPr/>
        </p:nvSpPr>
        <p:spPr>
          <a:xfrm>
            <a:off x="6135840" y="3516480"/>
            <a:ext cx="4476240" cy="284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ysClr val="windowText" lastClr="000000"/>
                </a:solidFill>
                <a:latin typeface="Calibri"/>
                <a:ea typeface="Arial"/>
              </a:rPr>
              <a:t>Пример в TRIK Studio</a:t>
            </a:r>
            <a:endParaRPr lang="ru-RU" sz="2000" b="0" strike="noStrike" spc="-1" dirty="0">
              <a:solidFill>
                <a:sysClr val="windowText" lastClr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55A5A3-6123-0F00-578C-CBC172727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808621"/>
            <a:ext cx="3550460" cy="38760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25499C-4C72-5B6A-481A-24FD6D91C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664" y="4005064"/>
            <a:ext cx="3854590" cy="226651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259C84B-4100-4DA5-89D6-6B3CC9214EE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7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 с постусловием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5093381" y="4079036"/>
            <a:ext cx="6482708" cy="2028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ysClr val="windowText" lastClr="000000"/>
                </a:solidFill>
                <a:latin typeface="Calibri"/>
                <a:ea typeface="Arial"/>
              </a:rPr>
              <a:t>Пример в TRIK Studio</a:t>
            </a:r>
            <a:endParaRPr lang="ru-RU" sz="2000" b="0" strike="noStrike" spc="-1" dirty="0">
              <a:solidFill>
                <a:sysClr val="windowText" lastClr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485" name="CustomShape 14"/>
          <p:cNvSpPr/>
          <p:nvPr/>
        </p:nvSpPr>
        <p:spPr>
          <a:xfrm>
            <a:off x="5738030" y="1449351"/>
            <a:ext cx="5523816" cy="2553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while True: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</a:rPr>
              <a:t>brick.motor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("M3").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</a:rPr>
              <a:t>setPower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(100)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</a:rPr>
              <a:t>script.wait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(10)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      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      if not (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</a:rPr>
              <a:t>brick.encoder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("E3").read() &lt; 1000):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       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</a:rPr>
              <a:t>brick.motor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("M3").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</a:rPr>
              <a:t>powerOff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()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       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</a:rPr>
              <a:t>brick.playTone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(440, 1000)</a:t>
            </a: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Calibri"/>
              </a:rPr>
              <a:t>        </a:t>
            </a:r>
            <a:r>
              <a:rPr lang="en-US" sz="2000" spc="-1" dirty="0" err="1">
                <a:solidFill>
                  <a:srgbClr val="000000"/>
                </a:solidFill>
                <a:latin typeface="Calibri"/>
              </a:rPr>
              <a:t>brick.stop</a:t>
            </a:r>
            <a:r>
              <a:rPr lang="en-US" sz="2000" spc="-1" dirty="0">
                <a:solidFill>
                  <a:srgbClr val="000000"/>
                </a:solidFill>
                <a:latin typeface="Calibri"/>
              </a:rPr>
              <a:t>()</a:t>
            </a:r>
          </a:p>
        </p:txBody>
      </p:sp>
      <p:sp>
        <p:nvSpPr>
          <p:cNvPr id="486" name="CustomShape 15"/>
          <p:cNvSpPr/>
          <p:nvPr/>
        </p:nvSpPr>
        <p:spPr>
          <a:xfrm>
            <a:off x="2241624" y="108936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89" name="CustomShape 18"/>
          <p:cNvSpPr/>
          <p:nvPr/>
        </p:nvSpPr>
        <p:spPr>
          <a:xfrm>
            <a:off x="7392144" y="1086120"/>
            <a:ext cx="138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1D7980-7307-8BD2-DC30-4FB8214C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10" y="1732837"/>
            <a:ext cx="2209800" cy="4010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003448-A9AC-5B07-089A-509EF88C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37"/>
          <a:stretch>
            <a:fillRect/>
          </a:stretch>
        </p:blipFill>
        <p:spPr>
          <a:xfrm>
            <a:off x="5447927" y="4525200"/>
            <a:ext cx="5773617" cy="143739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1B43B5-E1AD-104F-FC5B-53E5164FA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787116"/>
            <a:ext cx="3548487" cy="3998590"/>
          </a:xfrm>
          <a:prstGeom prst="rect">
            <a:avLst/>
          </a:prstGeom>
        </p:spPr>
      </p:pic>
      <p:sp>
        <p:nvSpPr>
          <p:cNvPr id="491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CC103F7-AA83-4797-8093-5CFD0371BAF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92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 с итерациями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CustomShape 4"/>
          <p:cNvSpPr/>
          <p:nvPr/>
        </p:nvSpPr>
        <p:spPr>
          <a:xfrm>
            <a:off x="6312024" y="3429000"/>
            <a:ext cx="4746248" cy="29275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ysClr val="windowText" lastClr="000000"/>
                </a:solidFill>
                <a:latin typeface="Calibri"/>
                <a:ea typeface="Arial"/>
              </a:rPr>
              <a:t>Пример в TRIK Studio</a:t>
            </a:r>
            <a:endParaRPr lang="ru-RU" sz="2000" b="0" strike="noStrike" spc="-1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508" name="CustomShape 17"/>
          <p:cNvSpPr/>
          <p:nvPr/>
        </p:nvSpPr>
        <p:spPr>
          <a:xfrm>
            <a:off x="2241624" y="114983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09" name="CustomShape 18"/>
          <p:cNvSpPr/>
          <p:nvPr/>
        </p:nvSpPr>
        <p:spPr>
          <a:xfrm>
            <a:off x="7392144" y="1146590"/>
            <a:ext cx="138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3EB5E-B7CF-0CA8-E134-8AF228156D7B}"/>
              </a:ext>
            </a:extLst>
          </p:cNvPr>
          <p:cNvSpPr txBox="1"/>
          <p:nvPr/>
        </p:nvSpPr>
        <p:spPr>
          <a:xfrm>
            <a:off x="6744072" y="1516260"/>
            <a:ext cx="486390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/>
              <a:t>for</a:t>
            </a:r>
            <a:r>
              <a:rPr lang="ru-RU" sz="1600" dirty="0"/>
              <a:t> __iter__1 </a:t>
            </a:r>
            <a:r>
              <a:rPr lang="ru-RU" sz="1600" dirty="0" err="1"/>
              <a:t>in</a:t>
            </a:r>
            <a:r>
              <a:rPr lang="ru-RU" sz="1600" dirty="0"/>
              <a:t> </a:t>
            </a:r>
            <a:r>
              <a:rPr lang="ru-RU" sz="1600" dirty="0" err="1"/>
              <a:t>range</a:t>
            </a:r>
            <a:r>
              <a:rPr lang="ru-RU" sz="1600" dirty="0"/>
              <a:t>(0, 1000):</a:t>
            </a:r>
          </a:p>
          <a:p>
            <a:r>
              <a:rPr lang="ru-RU" sz="1600" dirty="0"/>
              <a:t>    </a:t>
            </a:r>
            <a:r>
              <a:rPr lang="ru-RU" sz="1600" dirty="0" err="1"/>
              <a:t>brick.motor</a:t>
            </a:r>
            <a:r>
              <a:rPr lang="ru-RU" sz="1600" dirty="0"/>
              <a:t>("M3").</a:t>
            </a:r>
            <a:r>
              <a:rPr lang="ru-RU" sz="1600" dirty="0" err="1"/>
              <a:t>setPower</a:t>
            </a:r>
            <a:r>
              <a:rPr lang="ru-RU" sz="1600" dirty="0"/>
              <a:t>(100)</a:t>
            </a:r>
          </a:p>
          <a:p>
            <a:r>
              <a:rPr lang="ru-RU" sz="1600" dirty="0"/>
              <a:t>    </a:t>
            </a:r>
            <a:r>
              <a:rPr lang="ru-RU" sz="1600" dirty="0" err="1"/>
              <a:t>script.wait</a:t>
            </a:r>
            <a:r>
              <a:rPr lang="ru-RU" sz="1600" dirty="0"/>
              <a:t>(1)</a:t>
            </a:r>
          </a:p>
          <a:p>
            <a:r>
              <a:rPr lang="ru-RU" sz="1600" dirty="0"/>
              <a:t>      </a:t>
            </a:r>
          </a:p>
          <a:p>
            <a:r>
              <a:rPr lang="ru-RU" sz="1600" dirty="0" err="1"/>
              <a:t>brick.motor</a:t>
            </a:r>
            <a:r>
              <a:rPr lang="ru-RU" sz="1600" dirty="0"/>
              <a:t>("M3").</a:t>
            </a:r>
            <a:r>
              <a:rPr lang="ru-RU" sz="1600" dirty="0" err="1"/>
              <a:t>powerOff</a:t>
            </a:r>
            <a:r>
              <a:rPr lang="ru-RU" sz="1600" dirty="0"/>
              <a:t>()</a:t>
            </a:r>
          </a:p>
          <a:p>
            <a:r>
              <a:rPr lang="ru-RU" sz="1600" dirty="0" err="1"/>
              <a:t>brick.playTone</a:t>
            </a:r>
            <a:r>
              <a:rPr lang="ru-RU" sz="1600" dirty="0"/>
              <a:t>(440, 1000)</a:t>
            </a:r>
          </a:p>
          <a:p>
            <a:r>
              <a:rPr lang="ru-RU" sz="1600" dirty="0" err="1"/>
              <a:t>brick.stop</a:t>
            </a:r>
            <a:r>
              <a:rPr lang="ru-RU" sz="1600" dirty="0"/>
              <a:t>()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504854-4669-E019-1C54-3DB21426C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266" y="3786411"/>
            <a:ext cx="4285764" cy="249628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A2AE9D7-BD50-4B57-ACD0-D77F770640C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838080" y="1134378"/>
            <a:ext cx="9832320" cy="152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2.2.4. «Настроение робота» 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Робот двигается прямо через черные и белые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поля. Непрерывно 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ыводить на экран веселый смайлик, если робот на черном поле, и грустный, если на белом.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50 датчика освещенности.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513" name="CustomShape 4"/>
          <p:cNvSpPr/>
          <p:nvPr/>
        </p:nvSpPr>
        <p:spPr>
          <a:xfrm>
            <a:off x="889153" y="2985480"/>
            <a:ext cx="4606931" cy="15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Датчик освещенности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– аналоговый датчик для измерения освещенности.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Выдает значение от 0 до 100.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526" name="Рисунок 52"/>
          <p:cNvPicPr/>
          <p:nvPr/>
        </p:nvPicPr>
        <p:blipFill>
          <a:blip r:embed="rId2"/>
          <a:srcRect l="19072" t="15644" r="18481" b="19592"/>
          <a:stretch/>
        </p:blipFill>
        <p:spPr>
          <a:xfrm>
            <a:off x="1991544" y="4527066"/>
            <a:ext cx="1698480" cy="17611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E74F73-72F3-5B07-71B0-7A5980235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80" y="2437804"/>
            <a:ext cx="5505450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A2AE9D7-BD50-4B57-ACD0-D77F770640C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 dirty="0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CustomShape 3"/>
          <p:cNvSpPr/>
          <p:nvPr/>
        </p:nvSpPr>
        <p:spPr>
          <a:xfrm>
            <a:off x="838080" y="1134378"/>
            <a:ext cx="9832320" cy="152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2.2.4. «Настроение робота» 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Робот двигается прямо через черные и белые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поля. Непрерывно 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ыводить на экран веселый смайлик, если робот на черном поле, и грустный, если на белом.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50 датчика </a:t>
            </a:r>
            <a:r>
              <a:rPr lang="ru-MD" sz="2400" spc="-1" dirty="0">
                <a:solidFill>
                  <a:srgbClr val="000000"/>
                </a:solidFill>
                <a:latin typeface="Calibri"/>
                <a:ea typeface="Arial"/>
              </a:rPr>
              <a:t>освещенности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7A35C3-459A-97FB-FE0F-13246FA7F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15" y="3489284"/>
            <a:ext cx="8202170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8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7315AF2-E59B-4737-9FE9-AFEEC0DC2D7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2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CustomShape 4"/>
          <p:cNvSpPr/>
          <p:nvPr/>
        </p:nvSpPr>
        <p:spPr>
          <a:xfrm>
            <a:off x="838080" y="5368680"/>
            <a:ext cx="10515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Бесконечные циклы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реализуются путем соединения одного из блоков с каким-либо предыдущим.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532" name="Picture 2"/>
          <p:cNvPicPr/>
          <p:nvPr/>
        </p:nvPicPr>
        <p:blipFill>
          <a:blip r:embed="rId2"/>
          <a:stretch/>
        </p:blipFill>
        <p:spPr>
          <a:xfrm>
            <a:off x="2347200" y="3872520"/>
            <a:ext cx="1638000" cy="1399680"/>
          </a:xfrm>
          <a:prstGeom prst="rect">
            <a:avLst/>
          </a:prstGeom>
          <a:ln>
            <a:noFill/>
          </a:ln>
        </p:spPr>
      </p:pic>
      <p:sp>
        <p:nvSpPr>
          <p:cNvPr id="533" name="CustomShape 5"/>
          <p:cNvSpPr/>
          <p:nvPr/>
        </p:nvSpPr>
        <p:spPr>
          <a:xfrm>
            <a:off x="1510920" y="2687040"/>
            <a:ext cx="44496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Для циклов с условиями в TRIK Studio используется блок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B050"/>
                </a:solidFill>
                <a:latin typeface="Calibri"/>
                <a:ea typeface="Arial"/>
              </a:rPr>
              <a:t>«Цикл с предусловием»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534" name="Picture 18"/>
          <p:cNvPicPr/>
          <p:nvPr/>
        </p:nvPicPr>
        <p:blipFill>
          <a:blip r:embed="rId3"/>
          <a:stretch/>
        </p:blipFill>
        <p:spPr>
          <a:xfrm>
            <a:off x="7223040" y="3872520"/>
            <a:ext cx="1618920" cy="1390320"/>
          </a:xfrm>
          <a:prstGeom prst="rect">
            <a:avLst/>
          </a:prstGeom>
          <a:ln>
            <a:noFill/>
          </a:ln>
        </p:spPr>
      </p:pic>
      <p:sp>
        <p:nvSpPr>
          <p:cNvPr id="535" name="CustomShape 6"/>
          <p:cNvSpPr/>
          <p:nvPr/>
        </p:nvSpPr>
        <p:spPr>
          <a:xfrm>
            <a:off x="6881040" y="2826000"/>
            <a:ext cx="28753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А с итерациями — блок </a:t>
            </a:r>
            <a:r>
              <a:rPr lang="ru-RU" sz="2400" b="1" strike="noStrike" spc="-1">
                <a:solidFill>
                  <a:srgbClr val="00B050"/>
                </a:solidFill>
                <a:latin typeface="Calibri"/>
                <a:ea typeface="Arial"/>
              </a:rPr>
              <a:t>«Цикл»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6B1DC225-DA34-4F92-811C-2DFD60B8A8E2}"/>
              </a:ext>
            </a:extLst>
          </p:cNvPr>
          <p:cNvSpPr/>
          <p:nvPr/>
        </p:nvSpPr>
        <p:spPr>
          <a:xfrm>
            <a:off x="838080" y="1134378"/>
            <a:ext cx="9832320" cy="152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2.2.4. «Настроение робота» 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Робот двигается прямо через черные и белые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поля. Непрерывно 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ыводить на экран веселый смайлик, если робот на черном поле, и грустный, если на белом.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50 датчика освещенности.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752B91D-D86D-414C-8B00-4BB87D0328E2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Алгоритм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838080" y="1396800"/>
            <a:ext cx="103759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Алгоритм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 — набор инструкций, описывающих порядок действий исполнителя для достижения результата решения задачи за конечное число действий, при любом наборе исходных данных.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838080" y="2613960"/>
            <a:ext cx="705456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Исполнитель: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робот или любое другое устройство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Инструкции: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включить мотор, ждать 3 секунды, повернуть серводвигатель на 80 градусов, включить диод и т.д.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838080" y="4179240"/>
            <a:ext cx="823644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-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схема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 — распространенный тип 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схем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(графических моделей), описывающих алгоритмы или процессы, в которых отдельные шаги изображаются в виде 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блоков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Arial"/>
              </a:rPr>
              <a:t> различной формы, соединенных между собой линиями, указывающими направление последовательности.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701296-2EE4-AA2B-81E6-41CAA24A5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800" y="2276872"/>
            <a:ext cx="1224136" cy="40336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085A681-4609-4CD4-ACCF-A2BE020A0DE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37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CustomShape 4"/>
          <p:cNvSpPr/>
          <p:nvPr/>
        </p:nvSpPr>
        <p:spPr>
          <a:xfrm>
            <a:off x="2193840" y="2878200"/>
            <a:ext cx="1800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40" name="CustomShape 5"/>
          <p:cNvSpPr/>
          <p:nvPr/>
        </p:nvSpPr>
        <p:spPr>
          <a:xfrm>
            <a:off x="1055440" y="3490381"/>
            <a:ext cx="3898080" cy="2553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motor(M3).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Arial"/>
              </a:rPr>
              <a:t>(100)</a:t>
            </a:r>
            <a:endParaRPr lang="ru-RU" sz="2000" spc="-1" dirty="0"/>
          </a:p>
          <a:p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motor(M4).</a:t>
            </a:r>
            <a:r>
              <a:rPr lang="ru-RU" sz="2000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ru-RU" sz="2000" spc="-1" dirty="0">
                <a:solidFill>
                  <a:srgbClr val="000000"/>
                </a:solidFill>
                <a:latin typeface="Calibri"/>
                <a:ea typeface="Arial"/>
              </a:rPr>
              <a:t>(100)</a:t>
            </a:r>
            <a:endParaRPr lang="ru-RU" sz="2000" spc="-1" dirty="0"/>
          </a:p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while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T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rue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:</a:t>
            </a:r>
            <a:b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</a:b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if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(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sensor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read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() &gt; 50)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: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  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smile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else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   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sadSmile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   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script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wait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(30)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541" name="CustomShape 6"/>
          <p:cNvSpPr/>
          <p:nvPr/>
        </p:nvSpPr>
        <p:spPr>
          <a:xfrm>
            <a:off x="6788520" y="2878200"/>
            <a:ext cx="42145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Решение в TRIK Studio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0" name="CustomShape 3">
            <a:extLst>
              <a:ext uri="{FF2B5EF4-FFF2-40B4-BE49-F238E27FC236}">
                <a16:creationId xmlns:a16="http://schemas.microsoft.com/office/drawing/2014/main" id="{7D0A974A-273B-4F97-8DAB-8466430A6EA0}"/>
              </a:ext>
            </a:extLst>
          </p:cNvPr>
          <p:cNvSpPr/>
          <p:nvPr/>
        </p:nvSpPr>
        <p:spPr>
          <a:xfrm>
            <a:off x="838080" y="1134378"/>
            <a:ext cx="9832320" cy="152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2.2.4. «Настроение робота» 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Робот двигается прямо через черные и белые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поля. Непрерывно 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ыводить на экран веселый смайлик, если робот на черном поле, и грустный, если на белом.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За границу считать значение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50 датчика освещенности.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4" name="Рисунок 3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FAA128A7-9B20-E1C8-A2CA-7443F1AEB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16" y="3285369"/>
            <a:ext cx="6606376" cy="305926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8FCF2BF-D41D-4C08-B75D-5464D37670FF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48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CustomShape 3"/>
          <p:cNvSpPr/>
          <p:nvPr/>
        </p:nvSpPr>
        <p:spPr>
          <a:xfrm>
            <a:off x="838080" y="1210320"/>
            <a:ext cx="105152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2.2.5: «Кентервильское привидение».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50" name="CustomShape 4"/>
          <p:cNvSpPr/>
          <p:nvPr/>
        </p:nvSpPr>
        <p:spPr>
          <a:xfrm>
            <a:off x="838080" y="4465080"/>
            <a:ext cx="10515240" cy="191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Кентервильский робот: привидение рисует каждую ночь лужи красной краской. Убедившись, что лужа красная, он довольный скрывается из виду. Когда красная краска заканчивается, он рисует лужи зеленым и расстроенный отключается.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br>
              <a:rPr dirty="0"/>
            </a:b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Научите робота определять цвет лужи и выключаться, если лужа зеленая. В первый раз робот всегда в приподнятом настроении.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551" name="Picture 2" descr="J:\TRIK\study\presentations_of_lessons\screen\02\kentervilskoe_prividenie.jpg"/>
          <p:cNvPicPr/>
          <p:nvPr/>
        </p:nvPicPr>
        <p:blipFill>
          <a:blip r:embed="rId2"/>
          <a:stretch/>
        </p:blipFill>
        <p:spPr>
          <a:xfrm>
            <a:off x="1752840" y="1691640"/>
            <a:ext cx="3797640" cy="2803320"/>
          </a:xfrm>
          <a:prstGeom prst="rect">
            <a:avLst/>
          </a:prstGeom>
          <a:ln>
            <a:noFill/>
          </a:ln>
        </p:spPr>
      </p:pic>
      <p:pic>
        <p:nvPicPr>
          <p:cNvPr id="552" name="Picture 3" descr="J:\TRIK\study\presentations_of_lessons\screen\02\kentervilskoe_prividenie 1.jpg"/>
          <p:cNvPicPr/>
          <p:nvPr/>
        </p:nvPicPr>
        <p:blipFill>
          <a:blip r:embed="rId3"/>
          <a:stretch/>
        </p:blipFill>
        <p:spPr>
          <a:xfrm>
            <a:off x="6296760" y="1695600"/>
            <a:ext cx="3739320" cy="280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B5629B-2F9D-42C7-BF5C-2940374E255A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407368" y="1823040"/>
            <a:ext cx="7200800" cy="3784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Пояснение.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Выводить на экран: 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Веселый смайлик, если робот видит красную лужу или пустой пол </a:t>
            </a:r>
            <a:endParaRPr lang="ru-RU" sz="24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Грустный смайлик (в течение 3 секунд) в противном случае (зеленая лужа). И закончить выполнение программы.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Считывать новое значение с датчика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каждую секунду.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Использовать блок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Arial"/>
              </a:rPr>
              <a:t> «Цикл с предусловием»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9B8FEFA8-ADEE-421F-B661-D4C5331546D9}"/>
              </a:ext>
            </a:extLst>
          </p:cNvPr>
          <p:cNvSpPr/>
          <p:nvPr/>
        </p:nvSpPr>
        <p:spPr>
          <a:xfrm>
            <a:off x="838080" y="1210320"/>
            <a:ext cx="105152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2.2.5: «Кентервильское привидение»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4" name="Рисунок 3" descr="Изображение выглядит как круг, График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EEEB125-57BC-F393-C9EC-2FF4EADDB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823040"/>
            <a:ext cx="2377000" cy="473435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B5629B-2F9D-42C7-BF5C-2940374E255A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335360" y="1871152"/>
            <a:ext cx="8136904" cy="4153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Как узнать значения цветов?</a:t>
            </a:r>
          </a:p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Подключить нужный датчик, запустить программу и посмотреть, что выдает датчик в </a:t>
            </a:r>
            <a:r>
              <a:rPr lang="en-US" sz="2400" spc="-1" dirty="0">
                <a:solidFill>
                  <a:srgbClr val="000000"/>
                </a:solidFill>
                <a:latin typeface="Calibri"/>
                <a:ea typeface="Arial"/>
              </a:rPr>
              <a:t>2D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 на панели 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Arial"/>
              </a:rPr>
              <a:t>Переменные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br>
              <a:rPr lang="en-US" sz="2400" spc="-1" dirty="0">
                <a:solidFill>
                  <a:srgbClr val="000000"/>
                </a:solidFill>
                <a:latin typeface="Calibri"/>
                <a:ea typeface="Arial"/>
              </a:rPr>
            </a:br>
            <a:endParaRPr lang="ru-RU" sz="2400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endParaRPr lang="en-US" sz="2400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Красн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ый – 78,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пустой пол – 0,</a:t>
            </a:r>
            <a:r>
              <a:rPr lang="ru-RU" sz="2400" b="0" strike="noStrike" spc="-1" dirty="0"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Зелёный – 37.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 descr="Изображение выглядит как текст, снимок экрана, число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D0345550-ACDA-2230-3C0A-B7C7519D3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912459"/>
            <a:ext cx="4816425" cy="2339407"/>
          </a:xfrm>
          <a:prstGeom prst="rect">
            <a:avLst/>
          </a:prstGeom>
        </p:spPr>
      </p:pic>
      <p:sp>
        <p:nvSpPr>
          <p:cNvPr id="5" name="CustomShape 3">
            <a:extLst>
              <a:ext uri="{FF2B5EF4-FFF2-40B4-BE49-F238E27FC236}">
                <a16:creationId xmlns:a16="http://schemas.microsoft.com/office/drawing/2014/main" id="{54548E35-F7B3-A7BC-3A17-5E10205DCB77}"/>
              </a:ext>
            </a:extLst>
          </p:cNvPr>
          <p:cNvSpPr/>
          <p:nvPr/>
        </p:nvSpPr>
        <p:spPr>
          <a:xfrm>
            <a:off x="838080" y="1210320"/>
            <a:ext cx="105152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2.2.5: «Кентервильское привидение»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8" name="Рисунок 7" descr="Изображение выглядит как круг, зеленый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28A141E-D7BE-802F-7732-3AE34D15B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34" y="1210320"/>
            <a:ext cx="2363109" cy="2388302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16B9CDB-D7BD-2A9F-CC4A-56FA5F24537E}"/>
              </a:ext>
            </a:extLst>
          </p:cNvPr>
          <p:cNvCxnSpPr>
            <a:cxnSpLocks/>
          </p:cNvCxnSpPr>
          <p:nvPr/>
        </p:nvCxnSpPr>
        <p:spPr>
          <a:xfrm flipH="1">
            <a:off x="6888088" y="5877272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 descr="Изображение выглядит как снимок экрана, диаграмма, линия, круг&#10;&#10;Автоматически созданное описание">
            <a:extLst>
              <a:ext uri="{FF2B5EF4-FFF2-40B4-BE49-F238E27FC236}">
                <a16:creationId xmlns:a16="http://schemas.microsoft.com/office/drawing/2014/main" id="{9CD05166-E82A-A698-8994-54CA018CF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91" y="3071541"/>
            <a:ext cx="4229467" cy="17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76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B5629B-2F9D-42C7-BF5C-2940374E255A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335360" y="1871152"/>
            <a:ext cx="11377264" cy="3784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В виртуальном мире показания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всегда точные и одинаковые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на одном цвете. При составлении алгоритма нужно учитывать, что потом он будет запущен на реальном устройстве. и там показания при наведении на поверхность могут отличаться при разных запусках. В этом случае лучше сразу проверку делать в диапазоне. Например:</a:t>
            </a:r>
            <a:br>
              <a:rPr lang="en-US" sz="2400" spc="-1" dirty="0">
                <a:solidFill>
                  <a:srgbClr val="000000"/>
                </a:solidFill>
                <a:latin typeface="Calibri"/>
                <a:ea typeface="Arial"/>
              </a:rPr>
            </a:br>
            <a:endParaRPr lang="en-US" sz="2400" spc="-1" dirty="0">
              <a:solidFill>
                <a:srgbClr val="000000"/>
              </a:solidFill>
              <a:latin typeface="Calibri"/>
              <a:ea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Красн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ый – больше 75,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пустой пол – меньше 5,</a:t>
            </a:r>
            <a:r>
              <a:rPr lang="ru-RU" sz="2400" b="0" strike="noStrike" spc="-1" dirty="0"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Зелёный – 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Arial"/>
              </a:rPr>
              <a:t>больше 35 и меньше 39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24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Решите задачу до конца, используя циклы.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54548E35-F7B3-A7BC-3A17-5E10205DCB77}"/>
              </a:ext>
            </a:extLst>
          </p:cNvPr>
          <p:cNvSpPr/>
          <p:nvPr/>
        </p:nvSpPr>
        <p:spPr>
          <a:xfrm>
            <a:off x="838080" y="1210320"/>
            <a:ext cx="105152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2.2.5: «Кентервильское привидение»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414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B5629B-2F9D-42C7-BF5C-2940374E255A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4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335360" y="1871152"/>
            <a:ext cx="11377264" cy="3784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Закрепите на роботе датчик освещенности таким образом, чтобы он был на фиксированном расстоянии от поверхности (8-20 мм). Выберите 2 поверхности с разной освещенностью (цвета отражают по-разному). Например, цвет парты и цвет листа тетради.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Решите задачу.</a:t>
            </a:r>
            <a:br>
              <a:rPr lang="ru-RU" sz="2400" spc="-1" dirty="0">
                <a:solidFill>
                  <a:srgbClr val="000000"/>
                </a:solidFill>
                <a:latin typeface="Calibri"/>
              </a:rPr>
            </a:br>
            <a:r>
              <a:rPr lang="ru-RU" sz="2400" spc="-1" dirty="0">
                <a:solidFill>
                  <a:srgbClr val="000000"/>
                </a:solidFill>
                <a:latin typeface="Calibri"/>
              </a:rPr>
              <a:t>Когда робот находится в руках (датчик освещенности ничего не отражает) или стоит на белом листе на экран непрерывно выводится весёлый смайлик. Когда робота ставим на парту на экран выводится грустный смайлик на 3 секунды и работа программы завершается.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54548E35-F7B3-A7BC-3A17-5E10205DCB77}"/>
              </a:ext>
            </a:extLst>
          </p:cNvPr>
          <p:cNvSpPr/>
          <p:nvPr/>
        </p:nvSpPr>
        <p:spPr>
          <a:xfrm>
            <a:off x="335360" y="1226463"/>
            <a:ext cx="105152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на реальном роботе: Определение цветов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629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7B5F9EC-77CD-4898-8976-5C205E5654A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CustomShape 3"/>
          <p:cNvSpPr/>
          <p:nvPr/>
        </p:nvSpPr>
        <p:spPr>
          <a:xfrm>
            <a:off x="838080" y="1767240"/>
            <a:ext cx="1051524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Напишите программу: плавный разгон робота от 0 до 100 в течение 2 секунд, а затем плавное торможение от 100 до 0 в течение 3 секунд.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Используйте блок «Цикл»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62" name="CustomShape 4"/>
          <p:cNvSpPr/>
          <p:nvPr/>
        </p:nvSpPr>
        <p:spPr>
          <a:xfrm>
            <a:off x="838080" y="1210320"/>
            <a:ext cx="10515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2.2.6 (самостоятельно) «Разгон и торможение»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55D224-07E3-66B8-C000-287F64B2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778" y="2966115"/>
            <a:ext cx="6397843" cy="307728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7B5F9EC-77CD-4898-8976-5C205E5654A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59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Цикл.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CustomShape 3"/>
          <p:cNvSpPr/>
          <p:nvPr/>
        </p:nvSpPr>
        <p:spPr>
          <a:xfrm>
            <a:off x="838080" y="1767240"/>
            <a:ext cx="1051524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Напишите программу: плавный разгон робота от 0 до 100 в течение 2 секунд, а затем плавное торможение от 100 до 0 в течение 3 секунд.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Используйте блок «Цикл»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561" name="Picture 2" descr="J:\TRIK\study\presentations_of_lessons\screen\08\08 разгон_торможение.png"/>
          <p:cNvPicPr/>
          <p:nvPr/>
        </p:nvPicPr>
        <p:blipFill>
          <a:blip r:embed="rId2"/>
          <a:stretch/>
        </p:blipFill>
        <p:spPr>
          <a:xfrm>
            <a:off x="2944536" y="2571840"/>
            <a:ext cx="6175800" cy="3790440"/>
          </a:xfrm>
          <a:prstGeom prst="rect">
            <a:avLst/>
          </a:prstGeom>
          <a:ln>
            <a:noFill/>
          </a:ln>
        </p:spPr>
      </p:pic>
      <p:sp>
        <p:nvSpPr>
          <p:cNvPr id="562" name="CustomShape 4"/>
          <p:cNvSpPr/>
          <p:nvPr/>
        </p:nvSpPr>
        <p:spPr>
          <a:xfrm>
            <a:off x="838080" y="1210320"/>
            <a:ext cx="10515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2.2.6 (самостоятельно) «Разгон и торможение»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767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2AA8489-127C-4806-8DEE-05C2E3ACC22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Switch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CustomShape 3"/>
          <p:cNvSpPr/>
          <p:nvPr/>
        </p:nvSpPr>
        <p:spPr>
          <a:xfrm>
            <a:off x="835200" y="1320120"/>
            <a:ext cx="10518480" cy="78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SWITH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-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представляет собой структуру, построенную по принципу меню, и содержит все возможные варианты условий и инструкции, которые следует выполнить в каждом конкретном случае.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17" name="CustomShape 4"/>
          <p:cNvSpPr/>
          <p:nvPr/>
        </p:nvSpPr>
        <p:spPr>
          <a:xfrm>
            <a:off x="835200" y="2902112"/>
            <a:ext cx="4771800" cy="34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TRIK Studio реализуется с помощью одноименного блока: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418" name="Picture 3" descr="J:\TRIK\study\presentations_of_lessons\screen\09\09 swich.png"/>
          <p:cNvPicPr/>
          <p:nvPr/>
        </p:nvPicPr>
        <p:blipFill>
          <a:blip r:embed="rId2"/>
          <a:stretch/>
        </p:blipFill>
        <p:spPr>
          <a:xfrm>
            <a:off x="6816080" y="2236860"/>
            <a:ext cx="2642760" cy="2022120"/>
          </a:xfrm>
          <a:prstGeom prst="rect">
            <a:avLst/>
          </a:prstGeom>
          <a:ln>
            <a:noFill/>
          </a:ln>
        </p:spPr>
      </p:pic>
      <p:sp>
        <p:nvSpPr>
          <p:cNvPr id="419" name="CustomShape 5"/>
          <p:cNvSpPr/>
          <p:nvPr/>
        </p:nvSpPr>
        <p:spPr>
          <a:xfrm>
            <a:off x="775080" y="4386240"/>
            <a:ext cx="105152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Блок проверяет выражение. От блока отводятся связи, на которых указываются возможные значения этого выражения (например, переменной).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Одна связь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обязательно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должна быть пустая (“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default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”) - по ней алгоритм будет двигаться, если не выполнено ни одно из условий.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DAA3FCC-7824-4AA9-AA64-40ABA8CA94F1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2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Switch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CustomShape 3"/>
          <p:cNvSpPr/>
          <p:nvPr/>
        </p:nvSpPr>
        <p:spPr>
          <a:xfrm>
            <a:off x="838080" y="1102432"/>
            <a:ext cx="10515240" cy="81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Данный пример демонстрирует случайный выбор одного из четырех состояний робота: «Я готов к роботе», «Улыбаюсь», «Грущу», «Отдыхаю…»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" name="Рисунок 2" descr="Изображение выглядит как текст, диаграмма, План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03BE9706-413F-BB0F-BC2C-96B430CCA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05" y="1917832"/>
            <a:ext cx="5795183" cy="43526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3CD7CF0-F068-45FD-85E6-A5B8C8F6EDB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Алгоритмические структуры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838080" y="1935360"/>
            <a:ext cx="1051524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Следование (последовательность)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— однократное выполнение операций в том порядке, в котором они записаны в тексте программы.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Ветвление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— однократное выполнение одной из двух или более операций, в зависимости от выполнения заданного условия.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Цикл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— многократное исполнение одной и той же операции до тех пор, пока выполняется заданное условие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D2724D4-304E-4AED-AADF-7675C5768B8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2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Switch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6" name="Picture 2" descr="J:\TRIK\study\presentations_of_lessons\screen\09\09 swich_01_312.png"/>
          <p:cNvPicPr/>
          <p:nvPr/>
        </p:nvPicPr>
        <p:blipFill>
          <a:blip r:embed="rId2"/>
          <a:stretch/>
        </p:blipFill>
        <p:spPr>
          <a:xfrm>
            <a:off x="4067280" y="2117520"/>
            <a:ext cx="4383000" cy="2325240"/>
          </a:xfrm>
          <a:prstGeom prst="rect">
            <a:avLst/>
          </a:prstGeom>
          <a:ln>
            <a:noFill/>
          </a:ln>
        </p:spPr>
      </p:pic>
      <p:sp>
        <p:nvSpPr>
          <p:cNvPr id="427" name="CustomShape 3"/>
          <p:cNvSpPr/>
          <p:nvPr/>
        </p:nvSpPr>
        <p:spPr>
          <a:xfrm>
            <a:off x="838080" y="4576320"/>
            <a:ext cx="10515240" cy="103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 TRIK </a:t>
            </a:r>
            <a:r>
              <a:rPr lang="ru-RU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Studio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имеется блок </a:t>
            </a:r>
            <a:r>
              <a:rPr lang="ru-RU" sz="2200" b="1" strike="noStrike" spc="-1" dirty="0">
                <a:solidFill>
                  <a:srgbClr val="00B050"/>
                </a:solidFill>
                <a:latin typeface="Calibri"/>
                <a:ea typeface="DejaVu Sans"/>
              </a:rPr>
              <a:t>«Получить код кнопки»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который записывает код нажатой кнопки в переменную. Все коды кнопок представлены в кодировке ASCII.</a:t>
            </a: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Зная коды кнопок, с помощью </a:t>
            </a:r>
            <a:r>
              <a:rPr lang="ru-RU" sz="2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switch</a:t>
            </a:r>
            <a:r>
              <a:rPr lang="ru-RU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можно написать своё меню.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428" name="CustomShape 4"/>
          <p:cNvSpPr/>
          <p:nvPr/>
        </p:nvSpPr>
        <p:spPr>
          <a:xfrm>
            <a:off x="838080" y="1210320"/>
            <a:ext cx="105152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Задача 2.2.7.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Выводить 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в цикле с задержкой минимум в 100 </a:t>
            </a:r>
            <a:r>
              <a:rPr lang="ru-RU" sz="2400" spc="-1" dirty="0" err="1">
                <a:solidFill>
                  <a:srgbClr val="000000"/>
                </a:solidFill>
                <a:latin typeface="Calibri"/>
              </a:rPr>
              <a:t>мс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на экран робота в 2D модели коды кнопок контроллера ТРИК, по нажатию на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 них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05F9646-4167-4809-8326-EF428B5E5F19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0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Switch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838080" y="2232000"/>
            <a:ext cx="1051524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Выполнять в цикле действия по нажатию клавиш:</a:t>
            </a:r>
            <a:br>
              <a:rPr dirty="0"/>
            </a:b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«вверх» (103)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— крутить моторами вперед</a:t>
            </a:r>
            <a:br>
              <a:rPr dirty="0"/>
            </a:b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«вниз» (108)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крутить моторами назад</a:t>
            </a:r>
            <a:br>
              <a:rPr dirty="0"/>
            </a:b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«влево» (105)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поворачивать влево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«вправо» (106)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поворачивать вправо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«ввод» (28)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улыбаться и говорить «Привет»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«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Esc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» (1)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—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выход из программы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838080" y="1210320"/>
            <a:ext cx="10515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2.2.8. (самостоятельно)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05F9646-4167-4809-8326-EF428B5E5F19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0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Switch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CustomShape 3"/>
          <p:cNvSpPr/>
          <p:nvPr/>
        </p:nvSpPr>
        <p:spPr>
          <a:xfrm>
            <a:off x="838080" y="1888200"/>
            <a:ext cx="7994224" cy="3045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Реализуйте меню из 3х элементов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смайл, сказать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DejaVu Sans"/>
              </a:rPr>
              <a:t>, выход.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Текущий элем</a:t>
            </a:r>
            <a:r>
              <a:rPr lang="ru-RU" sz="2400" spc="-1" dirty="0">
                <a:solidFill>
                  <a:srgbClr val="000000"/>
                </a:solidFill>
                <a:latin typeface="Calibri"/>
              </a:rPr>
              <a:t>ент обведен прямоугольником. С помощью стрелок на контроллер реализовать переход между элементами меню. Выбор реализовать с помощью нажатия на галочку: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Вывести смайл на 3 секунды, вернуться в меню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Сказать «Привет», вернуться в меню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3авершить выполнение программы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432" name="CustomShape 4"/>
          <p:cNvSpPr/>
          <p:nvPr/>
        </p:nvSpPr>
        <p:spPr>
          <a:xfrm>
            <a:off x="838080" y="1210320"/>
            <a:ext cx="105152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2.2.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Arial"/>
              </a:rPr>
              <a:t>9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. (самостоятельно)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E4242E-1F64-0D7B-046A-A13259C04E38}"/>
              </a:ext>
            </a:extLst>
          </p:cNvPr>
          <p:cNvSpPr/>
          <p:nvPr/>
        </p:nvSpPr>
        <p:spPr>
          <a:xfrm>
            <a:off x="8977056" y="1673814"/>
            <a:ext cx="2376264" cy="32238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2A5D05-8D14-C81F-01DE-9DE1FD4CD475}"/>
              </a:ext>
            </a:extLst>
          </p:cNvPr>
          <p:cNvSpPr/>
          <p:nvPr/>
        </p:nvSpPr>
        <p:spPr>
          <a:xfrm>
            <a:off x="9408368" y="2272813"/>
            <a:ext cx="1656184" cy="506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смайл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1ABB1E-0267-ADE6-A289-5452544B4857}"/>
              </a:ext>
            </a:extLst>
          </p:cNvPr>
          <p:cNvSpPr/>
          <p:nvPr/>
        </p:nvSpPr>
        <p:spPr>
          <a:xfrm>
            <a:off x="9408368" y="2789940"/>
            <a:ext cx="1656184" cy="506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сказать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A84281-CFD7-DC5C-B77C-B6BA31C46A09}"/>
              </a:ext>
            </a:extLst>
          </p:cNvPr>
          <p:cNvSpPr/>
          <p:nvPr/>
        </p:nvSpPr>
        <p:spPr>
          <a:xfrm>
            <a:off x="9409019" y="3308904"/>
            <a:ext cx="1656184" cy="506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821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F970E4B-EE40-41A6-9713-23DEC29D8E6C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838080" y="1343520"/>
            <a:ext cx="105152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Следование (последовательность)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— однократное выполнение операций в том порядке, в котором они записаны в тексте программы.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430C673-0060-4F1C-87E4-181C3B2DAC03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57" name="TextShape 3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Следование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CustomShape 11"/>
          <p:cNvSpPr/>
          <p:nvPr/>
        </p:nvSpPr>
        <p:spPr>
          <a:xfrm>
            <a:off x="1824120" y="2321280"/>
            <a:ext cx="1450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Блок-схема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66" name="CustomShape 12"/>
          <p:cNvSpPr/>
          <p:nvPr/>
        </p:nvSpPr>
        <p:spPr>
          <a:xfrm>
            <a:off x="7835040" y="2321280"/>
            <a:ext cx="138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67" name="CustomShape 13"/>
          <p:cNvSpPr/>
          <p:nvPr/>
        </p:nvSpPr>
        <p:spPr>
          <a:xfrm>
            <a:off x="6743520" y="2778120"/>
            <a:ext cx="439200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speed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=-100;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M2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(100)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motor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M3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speed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script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wait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(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20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00)	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68" name="CustomShape 14"/>
          <p:cNvSpPr/>
          <p:nvPr/>
        </p:nvSpPr>
        <p:spPr>
          <a:xfrm>
            <a:off x="6743520" y="4398840"/>
            <a:ext cx="4145040" cy="16383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ysClr val="windowText" lastClr="000000"/>
                </a:solidFill>
                <a:latin typeface="montserrat"/>
                <a:ea typeface="Arial"/>
              </a:rPr>
              <a:t>Пример в TRIK Studio</a:t>
            </a:r>
            <a:endParaRPr lang="ru-RU" sz="1400" b="0" strike="noStrike" spc="-1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269" name="Рисунок 18"/>
          <p:cNvPicPr/>
          <p:nvPr/>
        </p:nvPicPr>
        <p:blipFill>
          <a:blip r:embed="rId2"/>
          <a:stretch/>
        </p:blipFill>
        <p:spPr>
          <a:xfrm>
            <a:off x="6954480" y="4925160"/>
            <a:ext cx="3722400" cy="986400"/>
          </a:xfrm>
          <a:prstGeom prst="rect">
            <a:avLst/>
          </a:prstGeom>
          <a:ln>
            <a:noFill/>
          </a:ln>
        </p:spPr>
      </p:pic>
      <p:sp>
        <p:nvSpPr>
          <p:cNvPr id="270" name="CustomShape 15"/>
          <p:cNvSpPr/>
          <p:nvPr/>
        </p:nvSpPr>
        <p:spPr>
          <a:xfrm>
            <a:off x="7929720" y="4491360"/>
            <a:ext cx="1772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ysClr val="windowText" lastClr="000000"/>
                </a:solidFill>
                <a:latin typeface="Calibri"/>
                <a:ea typeface="Arial"/>
              </a:rPr>
              <a:t>Пример в TRIK Studio</a:t>
            </a:r>
            <a:endParaRPr lang="ru-RU" sz="1400" b="0" strike="noStrike" spc="-1" dirty="0">
              <a:solidFill>
                <a:sysClr val="windowText" lastClr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5CC8C6-ADDC-DAF8-D353-E872CD6D4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15" y="2944425"/>
            <a:ext cx="116205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810358" y="1227548"/>
            <a:ext cx="105152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  <a:ea typeface="Arial"/>
              </a:rPr>
              <a:t>Задача 2.2.1. </a:t>
            </a:r>
            <a:r>
              <a:rPr lang="ru-RU" sz="2400" b="1" spc="-1" dirty="0">
                <a:solidFill>
                  <a:srgbClr val="000000"/>
                </a:solidFill>
                <a:latin typeface="Calibri"/>
                <a:ea typeface="Arial"/>
              </a:rPr>
              <a:t>(самостоятельно)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Написать алгоритм движения модели «змейкой». Использовать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  <a:ea typeface="Arial"/>
              </a:rPr>
              <a:t>энкодерную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Arial"/>
              </a:rPr>
              <a:t> модель.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C468EE1-D35D-40C9-8279-B1BC4BD086B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73" name="TextShape 3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Следование. Задача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4BFBF2-3582-CFCD-36A5-70E2CD859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296079"/>
            <a:ext cx="6659089" cy="3906953"/>
          </a:xfrm>
          <a:prstGeom prst="rect">
            <a:avLst/>
          </a:prstGeom>
        </p:spPr>
      </p:pic>
      <p:sp>
        <p:nvSpPr>
          <p:cNvPr id="4" name="Стрелка: изогнутая вниз 3">
            <a:extLst>
              <a:ext uri="{FF2B5EF4-FFF2-40B4-BE49-F238E27FC236}">
                <a16:creationId xmlns:a16="http://schemas.microsoft.com/office/drawing/2014/main" id="{8722D062-3F68-206B-191F-6C061D99AC57}"/>
              </a:ext>
            </a:extLst>
          </p:cNvPr>
          <p:cNvSpPr/>
          <p:nvPr/>
        </p:nvSpPr>
        <p:spPr>
          <a:xfrm rot="776055">
            <a:off x="3700801" y="3309326"/>
            <a:ext cx="2151111" cy="648072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: изогнутая вниз 4">
            <a:extLst>
              <a:ext uri="{FF2B5EF4-FFF2-40B4-BE49-F238E27FC236}">
                <a16:creationId xmlns:a16="http://schemas.microsoft.com/office/drawing/2014/main" id="{01F13475-D1F4-3AAC-299C-9D297974C235}"/>
              </a:ext>
            </a:extLst>
          </p:cNvPr>
          <p:cNvSpPr/>
          <p:nvPr/>
        </p:nvSpPr>
        <p:spPr>
          <a:xfrm rot="228756" flipV="1">
            <a:off x="5538166" y="4579134"/>
            <a:ext cx="2205131" cy="621750"/>
          </a:xfrm>
          <a:prstGeom prst="curvedDownArrow">
            <a:avLst>
              <a:gd name="adj1" fmla="val 2591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Финишный флаг – Бесплатные иконки: флаги">
            <a:extLst>
              <a:ext uri="{FF2B5EF4-FFF2-40B4-BE49-F238E27FC236}">
                <a16:creationId xmlns:a16="http://schemas.microsoft.com/office/drawing/2014/main" id="{92D4C21F-04B8-7D5F-A103-7D3F0121B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249">
            <a:off x="7941146" y="3401937"/>
            <a:ext cx="854224" cy="8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CBCACD7-F750-4A68-823C-1BC1CB512928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7" name="Рисунок 6"/>
          <p:cNvPicPr/>
          <p:nvPr/>
        </p:nvPicPr>
        <p:blipFill>
          <a:blip r:embed="rId2"/>
          <a:srcRect l="18161" t="7279" r="21566" b="7269"/>
          <a:stretch/>
        </p:blipFill>
        <p:spPr>
          <a:xfrm>
            <a:off x="8184232" y="2868873"/>
            <a:ext cx="3385112" cy="2887856"/>
          </a:xfrm>
          <a:prstGeom prst="rect">
            <a:avLst/>
          </a:prstGeom>
          <a:ln>
            <a:noFill/>
          </a:ln>
        </p:spPr>
      </p:pic>
      <p:sp>
        <p:nvSpPr>
          <p:cNvPr id="278" name="CustomShape 3"/>
          <p:cNvSpPr/>
          <p:nvPr/>
        </p:nvSpPr>
        <p:spPr>
          <a:xfrm>
            <a:off x="838080" y="1357560"/>
            <a:ext cx="105152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Выполнение программы идет по одной из двух, нескольких или множества ветвей. Выбор ветви зависит от условия на входе ветвления и поступивших сюда данных.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79" name="CustomShape 4"/>
          <p:cNvSpPr/>
          <p:nvPr/>
        </p:nvSpPr>
        <p:spPr>
          <a:xfrm>
            <a:off x="838080" y="3177360"/>
            <a:ext cx="810000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Существует две основные формы условной инструкции, встречающиеся в реальных языках программирования: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 (оператор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if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) 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оператор многозначного выбора (оператор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switch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)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8E4D4CB-B359-43FE-9051-C976DA4D5ACD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Ветвление. Условный оператор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838080" y="3672000"/>
            <a:ext cx="736488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Встречаются следующие формы условного оператора: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 с одной ветвью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 с двумя ветвями</a:t>
            </a:r>
            <a:endParaRPr lang="ru-RU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 с несколькими условиями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838080" y="1363320"/>
            <a:ext cx="1051524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Arial"/>
              </a:rPr>
              <a:t>Условный оператор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  <a:ea typeface="Arial"/>
              </a:rPr>
              <a:t> реализует выполнение одной последовательности (ветви) команд при условии, что некоторое логическое выражение (условие) принимает значение «истина», и другой  последовательности (ветви), если выражение "ложно". Любая из этих последовательностей может быть "пустой", т.е. не выполнять никаких действий.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D8A0D0A-4BB1-47A9-A319-5E716A3F43DE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838080" y="376920"/>
            <a:ext cx="8802720" cy="611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9CC00"/>
                </a:solidFill>
                <a:latin typeface="Verdana"/>
                <a:ea typeface="Verdana"/>
              </a:rPr>
              <a:t>Условный оператор с 1 ветвью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7320136" y="3176640"/>
            <a:ext cx="4175024" cy="298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ysClr val="windowText" lastClr="000000"/>
                </a:solidFill>
                <a:latin typeface="Calibri"/>
                <a:ea typeface="Arial"/>
              </a:rPr>
              <a:t>Пример в TRIK Studio</a:t>
            </a:r>
            <a:endParaRPr lang="ru-RU" sz="2000" b="0" strike="noStrike" spc="-1" dirty="0">
              <a:solidFill>
                <a:sysClr val="windowText" lastClr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7084823" y="1960167"/>
            <a:ext cx="4635360" cy="92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if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 (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brick.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encoder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3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read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() &lt;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10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00)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	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brick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motor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(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M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3</a:t>
            </a:r>
            <a:r>
              <a:rPr lang="en-US" sz="2000" spc="-1" dirty="0">
                <a:solidFill>
                  <a:srgbClr val="000000"/>
                </a:solidFill>
                <a:latin typeface="Calibri"/>
                <a:ea typeface="Trebuchet MS"/>
              </a:rPr>
              <a:t>)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.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  <a:ea typeface="Trebuchet MS"/>
              </a:rPr>
              <a:t>setPower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(100)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89" name="CustomShape 5"/>
          <p:cNvSpPr/>
          <p:nvPr/>
        </p:nvSpPr>
        <p:spPr>
          <a:xfrm>
            <a:off x="8259480" y="1496520"/>
            <a:ext cx="20106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Trebuchet MS"/>
              </a:rPr>
              <a:t>Псевдокод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0" name="CustomShape 6"/>
          <p:cNvSpPr/>
          <p:nvPr/>
        </p:nvSpPr>
        <p:spPr>
          <a:xfrm>
            <a:off x="1775520" y="1496520"/>
            <a:ext cx="160308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Calibri"/>
                <a:ea typeface="Trebuchet MS"/>
              </a:rPr>
              <a:t>Блок-схема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5C2FC6-4984-B18E-F57C-07F40DAF9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946774"/>
            <a:ext cx="4175024" cy="41056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712650-3C72-8D39-F10F-FE43E03C4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132" y="3717032"/>
            <a:ext cx="3640742" cy="22065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TRIKtheme2019 (1) — копия</Template>
  <TotalTime>33311</TotalTime>
  <Words>2568</Words>
  <Application>Microsoft Office PowerPoint</Application>
  <PresentationFormat>Широкоэкранный</PresentationFormat>
  <Paragraphs>329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Calibri</vt:lpstr>
      <vt:lpstr>montserrat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Элементарные действия Алгоритмические структуры</dc:title>
  <dc:subject/>
  <dc:creator>Анастасия Мерецкая</dc:creator>
  <dc:description/>
  <cp:lastModifiedBy>Ilya Shirokolobov</cp:lastModifiedBy>
  <cp:revision>164</cp:revision>
  <dcterms:created xsi:type="dcterms:W3CDTF">2019-08-14T07:24:59Z</dcterms:created>
  <dcterms:modified xsi:type="dcterms:W3CDTF">2026-03-20T08:44:05Z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55</vt:i4>
  </property>
</Properties>
</file>