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0" r:id="rId25"/>
    <p:sldId id="281" r:id="rId26"/>
    <p:sldId id="282" r:id="rId27"/>
    <p:sldId id="276" r:id="rId28"/>
    <p:sldId id="277" r:id="rId29"/>
  </p:sldIdLst>
  <p:sldSz cx="12193588" cy="6858000"/>
  <p:notesSz cx="7559675" cy="106918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2389" y="1336437"/>
            <a:ext cx="6414897" cy="360838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968" y="5145282"/>
            <a:ext cx="6047740" cy="4209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hyperlink" Target="https://help.trikset.com/" TargetMode="External"/><Relationship Id="rId3" Type="http://schemas.openxmlformats.org/officeDocument/2006/relationships/slideLayout" Target="../slideLayouts/slideLayout27.xml"/><Relationship Id="rId21" Type="http://schemas.openxmlformats.org/officeDocument/2006/relationships/hyperlink" Target="https://trikset.com/" TargetMode="Externa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hyperlink" Target="mailto:support@trikset.com" TargetMode="Externa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4162680" y="6314760"/>
            <a:ext cx="39135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»</a:t>
            </a:r>
            <a:endParaRPr lang="ru-RU" sz="12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202</a:t>
            </a:r>
            <a:r>
              <a:rPr lang="ru-MD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5</a:t>
            </a:r>
            <a:endParaRPr lang="ru-RU" sz="1200" b="0" strike="noStrike" spc="-1" dirty="0">
              <a:latin typeface="Arial" panose="020B0604020202020204"/>
            </a:endParaRPr>
          </a:p>
        </p:txBody>
      </p:sp>
      <p:pic>
        <p:nvPicPr>
          <p:cNvPr id="4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71720" y="1646640"/>
            <a:ext cx="8265240" cy="1726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6" name="Google Shape;20;p12"/>
          <p:cNvPicPr/>
          <p:nvPr/>
        </p:nvPicPr>
        <p:blipFill>
          <a:blip r:embed="rId17"/>
          <a:srcRect l="3021" t="11552" r="3074" b="11236"/>
          <a:stretch>
            <a:fillRect/>
          </a:stretch>
        </p:blipFill>
        <p:spPr>
          <a:xfrm>
            <a:off x="838080" y="480960"/>
            <a:ext cx="2926440" cy="560160"/>
          </a:xfrm>
          <a:prstGeom prst="rect">
            <a:avLst/>
          </a:prstGeom>
          <a:ln>
            <a:noFill/>
          </a:ln>
        </p:spPr>
      </p:pic>
      <p:pic>
        <p:nvPicPr>
          <p:cNvPr id="7" name="Google Shape;21;p12"/>
          <p:cNvPicPr/>
          <p:nvPr/>
        </p:nvPicPr>
        <p:blipFill>
          <a:blip r:embed="rId18"/>
          <a:stretch>
            <a:fillRect/>
          </a:stretch>
        </p:blipFill>
        <p:spPr>
          <a:xfrm>
            <a:off x="4534200" y="3158280"/>
            <a:ext cx="3123000" cy="3122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4162680" y="6314760"/>
            <a:ext cx="39135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»</a:t>
            </a:r>
            <a:endParaRPr lang="ru-RU" sz="12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202</a:t>
            </a:r>
            <a:r>
              <a:rPr lang="ru-MD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5</a:t>
            </a:r>
            <a:endParaRPr lang="ru-RU" sz="1200" b="0" strike="noStrike" spc="-1" dirty="0">
              <a:latin typeface="Arial" panose="020B0604020202020204"/>
            </a:endParaRPr>
          </a:p>
        </p:txBody>
      </p:sp>
      <p:pic>
        <p:nvPicPr>
          <p:cNvPr id="48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838080" y="360000"/>
            <a:ext cx="8802000" cy="610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162680" y="6314760"/>
            <a:ext cx="39135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»</a:t>
            </a:r>
            <a:endParaRPr lang="ru-RU" sz="12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2025</a:t>
            </a:r>
            <a:endParaRPr lang="ru-RU" sz="1200" b="0" strike="noStrike" spc="-1" dirty="0">
              <a:latin typeface="Arial" panose="020B0604020202020204"/>
            </a:endParaRPr>
          </a:p>
        </p:txBody>
      </p:sp>
      <p:pic>
        <p:nvPicPr>
          <p:cNvPr id="91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838080" y="360000"/>
            <a:ext cx="8802000" cy="610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4786200" y="1648440"/>
            <a:ext cx="603180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Поддержка ТРИК: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7"/>
              </a:rPr>
              <a:t>support@trikset.com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Справочный центр ТРИК: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8"/>
              </a:rPr>
              <a:t>help.trikset.com</a:t>
            </a:r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4" name="CustomShape 5"/>
          <p:cNvSpPr/>
          <p:nvPr/>
        </p:nvSpPr>
        <p:spPr>
          <a:xfrm flipH="1">
            <a:off x="836640" y="322560"/>
            <a:ext cx="8802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Информация и контакты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95" name="Google Shape;33;p14"/>
          <p:cNvPicPr/>
          <p:nvPr/>
        </p:nvPicPr>
        <p:blipFill>
          <a:blip r:embed="rId19"/>
          <a:stretch>
            <a:fillRect/>
          </a:stretch>
        </p:blipFill>
        <p:spPr>
          <a:xfrm>
            <a:off x="375480" y="2214720"/>
            <a:ext cx="3591720" cy="3591360"/>
          </a:xfrm>
          <a:prstGeom prst="rect">
            <a:avLst/>
          </a:prstGeom>
          <a:ln>
            <a:noFill/>
          </a:ln>
        </p:spPr>
      </p:pic>
      <p:pic>
        <p:nvPicPr>
          <p:cNvPr id="96" name="Google Shape;34;p14"/>
          <p:cNvPicPr/>
          <p:nvPr/>
        </p:nvPicPr>
        <p:blipFill>
          <a:blip r:embed="rId20"/>
          <a:stretch>
            <a:fillRect/>
          </a:stretch>
        </p:blipFill>
        <p:spPr>
          <a:xfrm>
            <a:off x="4814640" y="5054040"/>
            <a:ext cx="2580120" cy="398520"/>
          </a:xfrm>
          <a:prstGeom prst="rect">
            <a:avLst/>
          </a:prstGeom>
          <a:ln>
            <a:noFill/>
          </a:ln>
        </p:spPr>
      </p:pic>
      <p:sp>
        <p:nvSpPr>
          <p:cNvPr id="97" name="CustomShape 6"/>
          <p:cNvSpPr/>
          <p:nvPr/>
        </p:nvSpPr>
        <p:spPr>
          <a:xfrm>
            <a:off x="7485480" y="5025960"/>
            <a:ext cx="1004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trikset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965520" y="1581120"/>
            <a:ext cx="2562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21"/>
              </a:rPr>
              <a:t>trikset.com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99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10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963440" y="1539720"/>
            <a:ext cx="8265240" cy="1400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 2.3. Подпрограммы</a:t>
            </a:r>
            <a:endParaRPr lang="ru-RU" sz="4800" b="0" strike="noStrike" spc="-1" dirty="0">
              <a:latin typeface="Arial" panose="020B0604020202020204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C106DD2-D65B-4033-974E-84BB5589BFB1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</a:t>
            </a:fld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7C2129-1077-400C-93D9-A01A16F97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1412801"/>
            <a:ext cx="10626045" cy="4679909"/>
          </a:xfrm>
          <a:prstGeom prst="rect">
            <a:avLst/>
          </a:prstGeom>
        </p:spPr>
      </p:pic>
      <p:sp>
        <p:nvSpPr>
          <p:cNvPr id="175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0A63C53-9964-4C56-A192-A6F0D707944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10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r>
              <a:rPr lang="en-US" sz="36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 </a:t>
            </a:r>
            <a:r>
              <a:rPr lang="ru-RU" sz="28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- создание подпрограммы</a:t>
            </a:r>
            <a:endParaRPr lang="ru-RU" sz="3600" b="0" strike="noStrike" spc="-1" dirty="0">
              <a:latin typeface="Arial" panose="020B0604020202020204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838079" y="2321588"/>
            <a:ext cx="7835657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1270">
              <a:lnSpc>
                <a:spcPct val="100000"/>
              </a:lnSpc>
              <a:buClr>
                <a:srgbClr val="000000"/>
              </a:buClr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Две вкладки: «Диаграмма поведения робота» и «Вперед»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 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588703" y="1331287"/>
            <a:ext cx="1664640" cy="39301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0046ECB-DD4B-40B9-A33D-8DB01FC983F1}"/>
              </a:ext>
            </a:extLst>
          </p:cNvPr>
          <p:cNvCxnSpPr>
            <a:cxnSpLocks/>
            <a:endCxn id="180" idx="2"/>
          </p:cNvCxnSpPr>
          <p:nvPr/>
        </p:nvCxnSpPr>
        <p:spPr>
          <a:xfrm flipH="1" flipV="1">
            <a:off x="1421023" y="1724297"/>
            <a:ext cx="290211" cy="6531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0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7CB9816-175A-46AD-9026-1390E47FFDC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11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838080" y="1421640"/>
            <a:ext cx="1077696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 startAt="4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Составьте алгоритм для движения вперед из поля в поле (поле лабиринта в 2D-модели 3 на 3 клетки). 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852736" y="4217760"/>
            <a:ext cx="107769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При запуски с вкладки подпрограммы, запускается только она. Это правило работает и для 2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D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и для реального робота</a:t>
            </a: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185" name="Picture 2" descr="C:\TRIK\presentations_of_lessons\screen\02\subproj_a14 0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64840" y="5091480"/>
            <a:ext cx="2324160" cy="116424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926000" y="2382480"/>
            <a:ext cx="8152560" cy="170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51357A3-CD46-45A2-8C1F-39B3E0D0F315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12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308960" y="3234231"/>
            <a:ext cx="6099546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Алгоритм движения из квадрата в квадрат: </a:t>
            </a:r>
            <a:endParaRPr lang="ru-RU" sz="2400" b="0" strike="noStrike" spc="-1" dirty="0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Подъехать вперед (чтобы колеса оказались на центре клетки).</a:t>
            </a:r>
            <a:endParaRPr lang="ru-RU" sz="2400" b="0" strike="noStrike" spc="-1" dirty="0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Повернуть направо на месте.</a:t>
            </a:r>
            <a:endParaRPr lang="ru-RU" sz="2400" b="0" strike="noStrike" spc="-1" dirty="0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Отъехать назад.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190" name="Picture 2" descr="C:\TRIK\presentations_of_lessons\screen\02\subproj_a14 0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674120" y="3303720"/>
            <a:ext cx="2307240" cy="2291760"/>
          </a:xfrm>
          <a:prstGeom prst="rect">
            <a:avLst/>
          </a:prstGeom>
          <a:ln>
            <a:noFill/>
          </a:ln>
        </p:spPr>
      </p:pic>
      <p:sp>
        <p:nvSpPr>
          <p:cNvPr id="191" name="CustomShape 4"/>
          <p:cNvSpPr/>
          <p:nvPr/>
        </p:nvSpPr>
        <p:spPr>
          <a:xfrm>
            <a:off x="839174" y="1428480"/>
            <a:ext cx="1051524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 startAt="5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Вернитесь на вкладку «Диаграммы поведения робота».</a:t>
            </a:r>
            <a:endParaRPr lang="ru-RU" sz="2400" b="0" strike="noStrike" spc="-1" dirty="0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 startAt="5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Следующий элемент движения — поворот направо. Создайте новую подпрограмму «Направо».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214E2C0-7DBC-4411-8C16-A1D09426FBE0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13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Подпрограмма «Направо»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17AF7C-4E55-48F7-E567-A502D8DFB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8" y="2355981"/>
            <a:ext cx="11976272" cy="2146037"/>
          </a:xfrm>
          <a:prstGeom prst="rect">
            <a:avLst/>
          </a:prstGeom>
        </p:spPr>
      </p:pic>
      <p:sp>
        <p:nvSpPr>
          <p:cNvPr id="5" name="CustomShape 4">
            <a:extLst>
              <a:ext uri="{FF2B5EF4-FFF2-40B4-BE49-F238E27FC236}">
                <a16:creationId xmlns:a16="http://schemas.microsoft.com/office/drawing/2014/main" id="{2E518015-24B5-495C-ABAA-DA922CF8DED3}"/>
              </a:ext>
            </a:extLst>
          </p:cNvPr>
          <p:cNvSpPr/>
          <p:nvPr/>
        </p:nvSpPr>
        <p:spPr>
          <a:xfrm>
            <a:off x="839174" y="1428480"/>
            <a:ext cx="1051524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270">
              <a:lnSpc>
                <a:spcPct val="100000"/>
              </a:lnSpc>
              <a:buClr>
                <a:srgbClr val="000000"/>
              </a:buClr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Пример реализации подпрограммы «Направо». Можно также использовать формулы для расчета необходимого количества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энкодеров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из презентации 2.1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2B053CC-CD0C-447F-B6C3-08C4DED2B540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14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197" name="Picture 2" descr="J:\TRIK\study\main\screen\02\subproj_a8 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51160" y="2509200"/>
            <a:ext cx="7630560" cy="3351240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840960" y="1428480"/>
            <a:ext cx="105152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 startAt="5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Аналогично составьте алгоритм подпрограммы «Налево».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 startAt="5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 помощью подпрограмм постройте движение в конечную точку.</a:t>
            </a:r>
            <a:endParaRPr lang="ru-RU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14E4C65-FCE9-4AEB-AEEB-D0D2A4714471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15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Правило правой руки (ППР)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202" name="Picture 2" descr="C:\TRIK\presentations_of_lessons\screen\02\labir_PP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45480" y="2182680"/>
            <a:ext cx="4407840" cy="3625920"/>
          </a:xfrm>
          <a:prstGeom prst="rect">
            <a:avLst/>
          </a:prstGeom>
          <a:ln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838080" y="2016405"/>
            <a:ext cx="6338160" cy="30435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Задача 2.3.2: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есть лабиринт с единственным выходом.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Необходимо выйти из него, используя «Правило Правой Руки»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Робот: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базовая тележка с двумя ИК-датчиками расстояния.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BCCE4B4D-9F48-8626-8DC4-8FBA15076F86}"/>
              </a:ext>
            </a:extLst>
          </p:cNvPr>
          <p:cNvSpPr/>
          <p:nvPr/>
        </p:nvSpPr>
        <p:spPr>
          <a:xfrm>
            <a:off x="7453080" y="1559725"/>
            <a:ext cx="3743280" cy="51943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Образец лабиринта</a:t>
            </a:r>
            <a:endParaRPr lang="ru-RU" sz="2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BBC3135-8544-417B-A260-9DCFCF4F3089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16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838515" y="381755"/>
            <a:ext cx="921564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Правило правой руки. Лабиринт</a:t>
            </a:r>
            <a:endParaRPr lang="ru-RU" sz="3600" b="0" strike="noStrike" spc="-1" dirty="0">
              <a:latin typeface="Arial" panose="020B0604020202020204"/>
            </a:endParaRPr>
          </a:p>
        </p:txBody>
      </p:sp>
      <p:pic>
        <p:nvPicPr>
          <p:cNvPr id="207" name="Picture 2" descr="C:\TRIK\presentations_of_lessons\screen\02\labir_PP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45480" y="2182680"/>
            <a:ext cx="4407840" cy="3625920"/>
          </a:xfrm>
          <a:prstGeom prst="rect">
            <a:avLst/>
          </a:prstGeom>
          <a:ln>
            <a:noFill/>
          </a:ln>
        </p:spPr>
      </p:pic>
      <p:sp>
        <p:nvSpPr>
          <p:cNvPr id="208" name="CustomShape 4"/>
          <p:cNvSpPr/>
          <p:nvPr/>
        </p:nvSpPr>
        <p:spPr>
          <a:xfrm>
            <a:off x="838080" y="2719080"/>
            <a:ext cx="5553389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Нарисуйте лабиринт в 2D-модели, аналогичный использованному в предыдущей задаче, но с одним выходом.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169632FF-6CBB-F503-2493-094FAA325BA2}"/>
              </a:ext>
            </a:extLst>
          </p:cNvPr>
          <p:cNvSpPr/>
          <p:nvPr/>
        </p:nvSpPr>
        <p:spPr>
          <a:xfrm>
            <a:off x="7453080" y="1559725"/>
            <a:ext cx="3743280" cy="51943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Образец лабиринта</a:t>
            </a:r>
            <a:endParaRPr lang="ru-RU" sz="2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68000CC-BAAE-49FA-8057-B3C41A491823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17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Правило правой руки (ППР)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791845" y="1080135"/>
            <a:ext cx="10752455" cy="156591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«Подключите» к контроллеру необходимые датчики.</a:t>
            </a:r>
            <a:br>
              <a:rPr sz="2400" dirty="0"/>
            </a:b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Подключение датчиков и моторов находится на консоли контроллера в окне отладки.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И на панели настройки сенсоров в режиме редактирования. </a:t>
            </a: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42235"/>
            <a:ext cx="4993640" cy="3326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20" y="2657475"/>
            <a:ext cx="4692015" cy="330263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047365" y="4888230"/>
            <a:ext cx="1331595" cy="94551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9255760" y="2810510"/>
            <a:ext cx="1567815" cy="94551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2051050" y="5962650"/>
            <a:ext cx="25679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i="1">
                <a:solidFill>
                  <a:schemeClr val="tx1"/>
                </a:solidFill>
                <a:latin typeface="Arial Italic" panose="020B0604020202020204" charset="0"/>
                <a:cs typeface="Arial Italic" panose="020B0604020202020204" charset="0"/>
              </a:rPr>
              <a:t>Консоль контроллера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837680" y="5967095"/>
            <a:ext cx="32594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i="1">
                <a:latin typeface="Arial Italic" panose="020B0604020202020204" charset="0"/>
                <a:cs typeface="Arial Italic" panose="020B0604020202020204" charset="0"/>
              </a:rPr>
              <a:t>Панель настройки сенсоров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B3280B0-519E-4579-9DA5-F6C95FD029C5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18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Правило правой руки (ППР)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7266305" y="1729740"/>
            <a:ext cx="3999230" cy="82740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Датчики можно вращать и перетаскивать.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1004060" y="4781500"/>
            <a:ext cx="5183280" cy="11963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Выступающие за габариты тележки датчики, могут «цепляться» за препятствия.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218" name="Изображение 217"/>
          <p:cNvPicPr/>
          <p:nvPr/>
        </p:nvPicPr>
        <p:blipFill>
          <a:blip r:embed="rId2"/>
          <a:stretch>
            <a:fillRect/>
          </a:stretch>
        </p:blipFill>
        <p:spPr>
          <a:xfrm>
            <a:off x="864000" y="1080000"/>
            <a:ext cx="5114160" cy="3485520"/>
          </a:xfrm>
          <a:prstGeom prst="rect">
            <a:avLst/>
          </a:prstGeom>
          <a:ln>
            <a:noFill/>
          </a:ln>
        </p:spPr>
      </p:pic>
      <p:pic>
        <p:nvPicPr>
          <p:cNvPr id="219" name="Изображение 218"/>
          <p:cNvPicPr/>
          <p:nvPr/>
        </p:nvPicPr>
        <p:blipFill>
          <a:blip r:embed="rId3"/>
          <a:stretch>
            <a:fillRect/>
          </a:stretch>
        </p:blipFill>
        <p:spPr>
          <a:xfrm>
            <a:off x="7128000" y="2825000"/>
            <a:ext cx="4276080" cy="303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48A0258-B2D6-4170-B948-BBA82C29C3F2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19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Алгоритм ППР</a:t>
            </a:r>
            <a:endParaRPr lang="ru-RU" sz="3600" b="0" strike="noStrike" spc="-1" dirty="0">
              <a:latin typeface="Arial" panose="020B060402020202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354F34-BDB4-C268-CED3-0B533083B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06" y="1290750"/>
            <a:ext cx="551497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3852AE2-F2A9-497C-8F31-E281FF1F6F2B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Подпрограмма (функция)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63200" y="1492200"/>
            <a:ext cx="5190120" cy="3684600"/>
          </a:xfrm>
          <a:prstGeom prst="rect">
            <a:avLst/>
          </a:prstGeom>
          <a:ln>
            <a:noFill/>
          </a:ln>
        </p:spPr>
      </p:pic>
      <p:grpSp>
        <p:nvGrpSpPr>
          <p:cNvPr id="142" name="Group 3"/>
          <p:cNvGrpSpPr/>
          <p:nvPr/>
        </p:nvGrpSpPr>
        <p:grpSpPr>
          <a:xfrm>
            <a:off x="838080" y="4242960"/>
            <a:ext cx="4923360" cy="1437480"/>
            <a:chOff x="838080" y="4242960"/>
            <a:chExt cx="4923360" cy="1437480"/>
          </a:xfrm>
        </p:grpSpPr>
        <p:sp>
          <p:nvSpPr>
            <p:cNvPr id="143" name="CustomShape 4"/>
            <p:cNvSpPr/>
            <p:nvPr/>
          </p:nvSpPr>
          <p:spPr>
            <a:xfrm>
              <a:off x="838080" y="4242960"/>
              <a:ext cx="4923360" cy="143748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4" name="CustomShape 5"/>
            <p:cNvSpPr/>
            <p:nvPr/>
          </p:nvSpPr>
          <p:spPr>
            <a:xfrm>
              <a:off x="900000" y="4313160"/>
              <a:ext cx="4799160" cy="1297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106560" tIns="106560" rIns="106560" bIns="10656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Подпрограмма</a:t>
              </a:r>
              <a:r>
                <a:rPr lang="ru-RU" sz="2400" b="0" strike="noStrike" spc="-1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 может быть многократно вызвана из разных частей программы.</a:t>
              </a:r>
              <a:endParaRPr lang="ru-RU" sz="2400" b="0" strike="noStrike" spc="-1">
                <a:latin typeface="Arial" panose="020B0604020202020204"/>
              </a:endParaRPr>
            </a:p>
          </p:txBody>
        </p:sp>
      </p:grpSp>
      <p:sp>
        <p:nvSpPr>
          <p:cNvPr id="145" name="CustomShape 6"/>
          <p:cNvSpPr/>
          <p:nvPr/>
        </p:nvSpPr>
        <p:spPr>
          <a:xfrm>
            <a:off x="838200" y="1492250"/>
            <a:ext cx="5189855" cy="249999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106560" tIns="106560" rIns="106560" bIns="10656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Подпрограмма —</a:t>
            </a: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часть компьютерной программы, содержащая описание определённого набора действий.</a:t>
            </a:r>
            <a:endParaRPr lang="ru-RU" sz="2400" b="0" strike="noStrike" spc="-1">
              <a:latin typeface="Arial" panose="020B0604020202020204"/>
            </a:endParaRPr>
          </a:p>
          <a:p>
            <a:pPr algn="l">
              <a:lnSpc>
                <a:spcPct val="100000"/>
              </a:lnSpc>
            </a:pPr>
            <a:endParaRPr lang="ru-RU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B912F4-F423-E460-C842-3B6DB8EB8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06" y="2011680"/>
            <a:ext cx="8103270" cy="3782630"/>
          </a:xfrm>
          <a:prstGeom prst="rect">
            <a:avLst/>
          </a:prstGeom>
        </p:spPr>
      </p:pic>
      <p:sp>
        <p:nvSpPr>
          <p:cNvPr id="245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13A5253-00B5-4A91-A3FA-49ECB29199CC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20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Алгоритм ППР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1224000" y="1121531"/>
            <a:ext cx="51767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sensor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А1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– </a:t>
            </a:r>
            <a:r>
              <a:rPr lang="ru-MD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проверяет стену с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права </a:t>
            </a:r>
            <a:br>
              <a:rPr lang="en-US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</a:b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sensor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А2 – проверяет стену впереди </a:t>
            </a:r>
            <a:endParaRPr lang="ru-RU" sz="2400" b="0" strike="noStrike" spc="-1" dirty="0">
              <a:latin typeface="Arial" panose="020B0604020202020204"/>
            </a:endParaRPr>
          </a:p>
        </p:txBody>
      </p:sp>
      <p:grpSp>
        <p:nvGrpSpPr>
          <p:cNvPr id="249" name="Group 4"/>
          <p:cNvGrpSpPr/>
          <p:nvPr/>
        </p:nvGrpSpPr>
        <p:grpSpPr>
          <a:xfrm>
            <a:off x="7609382" y="4203486"/>
            <a:ext cx="3897000" cy="1267920"/>
            <a:chOff x="7609382" y="4203486"/>
            <a:chExt cx="3897000" cy="1267920"/>
          </a:xfrm>
        </p:grpSpPr>
        <p:sp>
          <p:nvSpPr>
            <p:cNvPr id="250" name="CustomShape 5"/>
            <p:cNvSpPr/>
            <p:nvPr/>
          </p:nvSpPr>
          <p:spPr>
            <a:xfrm>
              <a:off x="7609382" y="4203486"/>
              <a:ext cx="3897000" cy="126792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51" name="CustomShape 6"/>
            <p:cNvSpPr/>
            <p:nvPr/>
          </p:nvSpPr>
          <p:spPr>
            <a:xfrm>
              <a:off x="7800542" y="4203486"/>
              <a:ext cx="3705840" cy="1259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106560" tIns="106560" rIns="106560" bIns="1065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30"/>
                </a:spcAft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C</a:t>
              </a:r>
              <a:r>
                <a:rPr lang="ru-RU" sz="1800" b="0" strike="noStrike" spc="-1" dirty="0" err="1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ледует</a:t>
              </a:r>
              <a:r>
                <a:rPr lang="ru-RU" sz="18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 останавливать моторы в конце каждой подпрограммы.</a:t>
              </a:r>
              <a:endParaRPr lang="ru-RU" sz="1800" b="0" strike="noStrike" spc="-1" dirty="0">
                <a:latin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2C19C8-E4A0-4000-A5D2-4E7CC0C49D0B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21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Свойства подпрограмм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59" name="CustomShape 6"/>
          <p:cNvSpPr/>
          <p:nvPr/>
        </p:nvSpPr>
        <p:spPr>
          <a:xfrm>
            <a:off x="838200" y="1067435"/>
            <a:ext cx="7577455" cy="267398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В подпрограммах можно указывать аргументы, которые будут задавать параметры выполнения подпрограммы.</a:t>
            </a:r>
          </a:p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Изменение свойств подпрограммы:</a:t>
            </a:r>
          </a:p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1. Нажмите на блок подпрограммы правой кнопкой мыши.</a:t>
            </a:r>
          </a:p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2. Выберите в списке </a:t>
            </a:r>
            <a:r>
              <a:rPr lang="ru-RU" sz="24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400" b="1" i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Изменить свойства»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3751580"/>
            <a:ext cx="3220085" cy="2465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5" y="1116965"/>
            <a:ext cx="2915285" cy="52393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2C19C8-E4A0-4000-A5D2-4E7CC0C49D0B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22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Свойства подпрограмм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254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632440" y="1348920"/>
            <a:ext cx="2740680" cy="5006160"/>
          </a:xfrm>
          <a:prstGeom prst="rect">
            <a:avLst/>
          </a:prstGeom>
          <a:ln>
            <a:noFill/>
          </a:ln>
        </p:spPr>
      </p:pic>
      <p:pic>
        <p:nvPicPr>
          <p:cNvPr id="255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972247" y="3429000"/>
            <a:ext cx="1855512" cy="2743514"/>
          </a:xfrm>
          <a:prstGeom prst="rect">
            <a:avLst/>
          </a:prstGeom>
          <a:ln>
            <a:noFill/>
          </a:ln>
        </p:spPr>
      </p:pic>
      <p:grpSp>
        <p:nvGrpSpPr>
          <p:cNvPr id="256" name="Group 3"/>
          <p:cNvGrpSpPr/>
          <p:nvPr/>
        </p:nvGrpSpPr>
        <p:grpSpPr>
          <a:xfrm>
            <a:off x="820468" y="3614232"/>
            <a:ext cx="4629819" cy="2373050"/>
            <a:chOff x="1515600" y="4012560"/>
            <a:chExt cx="2642040" cy="1267920"/>
          </a:xfrm>
        </p:grpSpPr>
        <p:sp>
          <p:nvSpPr>
            <p:cNvPr id="257" name="CustomShape 4"/>
            <p:cNvSpPr/>
            <p:nvPr/>
          </p:nvSpPr>
          <p:spPr>
            <a:xfrm>
              <a:off x="1515600" y="4012560"/>
              <a:ext cx="2642040" cy="126792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58" name="CustomShape 5"/>
            <p:cNvSpPr/>
            <p:nvPr/>
          </p:nvSpPr>
          <p:spPr>
            <a:xfrm>
              <a:off x="1668560" y="4251114"/>
              <a:ext cx="2336120" cy="79081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106560" tIns="106560" rIns="106560" bIns="10656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Типы параметров аргумента</a:t>
              </a:r>
              <a:r>
                <a:rPr lang="ru-RU" sz="2400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:</a:t>
              </a:r>
            </a:p>
            <a:p>
              <a:pPr algn="just">
                <a:lnSpc>
                  <a:spcPct val="100000"/>
                </a:lnSpc>
              </a:pPr>
              <a:r>
                <a:rPr lang="ru-RU" sz="2400" b="1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	</a:t>
              </a:r>
              <a:r>
                <a:rPr lang="ru-RU" sz="2400" b="1" strike="noStrike" spc="-1" dirty="0" err="1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int</a:t>
              </a:r>
              <a:r>
                <a:rPr lang="ru-RU" sz="24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 – целый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;</a:t>
              </a:r>
              <a:endPara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endParaRPr>
            </a:p>
            <a:p>
              <a:pPr algn="just"/>
              <a:r>
                <a:rPr lang="ru-MD" sz="2400" b="1" spc="-1" dirty="0">
                  <a:solidFill>
                    <a:srgbClr val="000000"/>
                  </a:solidFill>
                  <a:latin typeface="Calibri" panose="020F0502020204030204"/>
                </a:rPr>
                <a:t>	</a:t>
              </a:r>
              <a:r>
                <a:rPr lang="en-US" sz="2400" b="1" spc="-1" dirty="0">
                  <a:solidFill>
                    <a:srgbClr val="000000"/>
                  </a:solidFill>
                  <a:latin typeface="Calibri" panose="020F0502020204030204"/>
                </a:rPr>
                <a:t>float</a:t>
              </a:r>
              <a:r>
                <a:rPr lang="en-US" sz="2400" spc="-1" dirty="0">
                  <a:solidFill>
                    <a:srgbClr val="000000"/>
                  </a:solidFill>
                  <a:latin typeface="Calibri" panose="020F0502020204030204"/>
                </a:rPr>
                <a:t> - </a:t>
              </a:r>
              <a:r>
                <a:rPr lang="ru-RU" sz="2400" spc="-1" dirty="0">
                  <a:solidFill>
                    <a:srgbClr val="000000"/>
                  </a:solidFill>
                  <a:latin typeface="Calibri" panose="020F0502020204030204"/>
                </a:rPr>
                <a:t>вещественный</a:t>
              </a:r>
              <a:r>
                <a:rPr lang="en-US" sz="2400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;</a:t>
              </a:r>
              <a:endParaRPr lang="ru-RU" sz="2400" b="0" strike="noStrike" spc="-1" dirty="0">
                <a:latin typeface="Arial" panose="020B0604020202020204"/>
              </a:endParaRPr>
            </a:p>
            <a:p>
              <a:pPr algn="just">
                <a:lnSpc>
                  <a:spcPct val="100000"/>
                </a:lnSpc>
              </a:pPr>
              <a:r>
                <a:rPr lang="ru-RU" sz="2400" b="1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	</a:t>
              </a:r>
              <a:r>
                <a:rPr lang="ru-RU" sz="2400" b="1" strike="noStrike" spc="-1" dirty="0" err="1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bool</a:t>
              </a:r>
              <a:r>
                <a:rPr lang="ru-RU" sz="24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 – логический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;</a:t>
              </a:r>
            </a:p>
            <a:p>
              <a:pPr algn="just">
                <a:lnSpc>
                  <a:spcPct val="100000"/>
                </a:lnSpc>
              </a:pPr>
              <a:r>
                <a:rPr lang="ru-RU" sz="2400" b="1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	</a:t>
              </a:r>
              <a:r>
                <a:rPr lang="ru-RU" sz="2400" b="1" strike="noStrike" spc="-1" dirty="0" err="1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string</a:t>
              </a:r>
              <a:r>
                <a:rPr lang="ru-RU" sz="2400" b="0" strike="noStrike" spc="-1" dirty="0">
                  <a:solidFill>
                    <a:srgbClr val="000000"/>
                  </a:solidFill>
                  <a:latin typeface="Calibri" panose="020F0502020204030204"/>
                  <a:ea typeface="Arial" panose="020B0604020202020204"/>
                </a:rPr>
                <a:t> – строковый</a:t>
              </a:r>
              <a:endParaRPr lang="ru-RU" sz="2400" b="0" strike="noStrike" spc="-1" dirty="0">
                <a:latin typeface="Arial" panose="020B0604020202020204"/>
              </a:endParaRPr>
            </a:p>
          </p:txBody>
        </p:sp>
      </p:grpSp>
      <p:sp>
        <p:nvSpPr>
          <p:cNvPr id="259" name="CustomShape 6"/>
          <p:cNvSpPr/>
          <p:nvPr/>
        </p:nvSpPr>
        <p:spPr>
          <a:xfrm>
            <a:off x="820468" y="1240500"/>
            <a:ext cx="7772400" cy="19354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5715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Задайте в подпрограмме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«Вперед» </a:t>
            </a:r>
            <a:b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</a:b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параметры пути -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s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и скорости перемещения -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v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.</a:t>
            </a:r>
            <a:endParaRPr lang="ru-RU" sz="2400" b="0" strike="noStrike" spc="-1" dirty="0">
              <a:latin typeface="Arial" panose="020B0604020202020204"/>
            </a:endParaRPr>
          </a:p>
          <a:p>
            <a:pPr marL="5715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Теперь каждый раз при использовании подпрограммы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«Вперед»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мы можем передавать разные значения в аргументах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s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и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v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.</a:t>
            </a:r>
            <a:endParaRPr lang="ru-RU" sz="24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2C19C8-E4A0-4000-A5D2-4E7CC0C49D0B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23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Свойства подпрограмм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255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8802327" y="1763123"/>
            <a:ext cx="1855512" cy="2743514"/>
          </a:xfrm>
          <a:prstGeom prst="rect">
            <a:avLst/>
          </a:prstGeom>
          <a:ln>
            <a:noFill/>
          </a:ln>
        </p:spPr>
      </p:pic>
      <p:sp>
        <p:nvSpPr>
          <p:cNvPr id="259" name="CustomShape 6"/>
          <p:cNvSpPr/>
          <p:nvPr/>
        </p:nvSpPr>
        <p:spPr>
          <a:xfrm>
            <a:off x="838080" y="1763123"/>
            <a:ext cx="777240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8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ru-RU" sz="2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: переписать подпрограмму </a:t>
            </a:r>
            <a:r>
              <a:rPr lang="ru-RU" sz="2800" b="1" i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Вперед</a:t>
            </a:r>
            <a:r>
              <a:rPr lang="ru-RU" sz="2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таким образом, чтобы робот выполнял перемещение с заданной скоростью и на заданное расстояние.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2C19C8-E4A0-4000-A5D2-4E7CC0C49D0B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24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Свойства подпрограмм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59" name="CustomShape 6"/>
          <p:cNvSpPr/>
          <p:nvPr/>
        </p:nvSpPr>
        <p:spPr>
          <a:xfrm>
            <a:off x="838200" y="1083310"/>
            <a:ext cx="9805035" cy="156591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sz="24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: переписать подпрограмму </a:t>
            </a:r>
            <a:r>
              <a:rPr lang="ru-RU" sz="2400" b="1" i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Вперед</a:t>
            </a:r>
            <a:r>
              <a:rPr lang="ru-RU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таким образом, чтобы робот выполнял перемещение с заданной скоростью и на заданное расстояние.</a:t>
            </a:r>
          </a:p>
          <a:p>
            <a:pPr marL="115570" indent="0">
              <a:lnSpc>
                <a:spcPct val="10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ru-RU" altLang="de-DE" sz="24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Решение: </a:t>
            </a:r>
            <a:r>
              <a:rPr lang="en-US" altLang="de-DE" sz="2400" b="1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400" spc="-1" dirty="0">
                <a:latin typeface="Calibri" panose="020F0502020204030204" pitchFamily="34" charset="0"/>
                <a:cs typeface="Calibri" panose="020F0502020204030204" pitchFamily="34" charset="0"/>
              </a:rPr>
              <a:t>здесь в формулах используются наши аргументы </a:t>
            </a:r>
            <a:r>
              <a:rPr lang="en-US" altLang="de-DE" sz="2400" b="1" spc="-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de-DE" sz="24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400" spc="-1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altLang="de-DE" sz="2400" b="1" spc="-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ru-RU" altLang="de-DE" sz="2400" b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0" y="2745105"/>
            <a:ext cx="82931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F54E66C-2608-48D1-9820-7E958C151A4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25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Задачи (самостоятельно)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838080" y="3031020"/>
            <a:ext cx="709740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Задача 2.3.4: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реализуйте разгон в течение 3 секунд и торможение в течение 2. Каждое действия оформите в виде подпрограмм.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838080" y="4501800"/>
            <a:ext cx="709740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Задача 2.3.5: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реализуйте движение по «бублику» с разгоном и торможением в 2D модели и на реальном роботе. Используйте ИК датчик.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838080" y="1560240"/>
            <a:ext cx="724428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Задача 2.3.3: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реализуйте ППР с помощью 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точных перемещений - используя подпрограммы с аргументом.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0" y="1793990"/>
            <a:ext cx="4113055" cy="38236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84E170A-ACE8-400B-BC36-7400EDF135C6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26</a:t>
            </a:fld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3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838080" y="2187087"/>
            <a:ext cx="6338160" cy="267398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Задача 2.3.1.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Необходимо запрограммировать робота на перемещение по лабиринту по заранее заданной траектории с помощью набора элементарных действий: перемещений и поворотов. Робот должен доехать до зоны отмеченной красным кругом.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149" name="Picture 2" descr="C:\TRIK\presentations_of_lessons\screen\02\labi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6120" y="2187000"/>
            <a:ext cx="4057200" cy="3337560"/>
          </a:xfrm>
          <a:prstGeom prst="rect">
            <a:avLst/>
          </a:prstGeom>
          <a:ln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7453080" y="1559725"/>
            <a:ext cx="3743280" cy="51943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Образец лабиринта</a:t>
            </a:r>
            <a:endParaRPr lang="ru-RU" sz="2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CF105D4-098B-4953-815B-A319E7BC8883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4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153" name="Picture 2" descr="C:\TRIK\presentations_of_lessons\screen\02\labi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6120" y="2187000"/>
            <a:ext cx="4057200" cy="3337560"/>
          </a:xfrm>
          <a:prstGeom prst="rect">
            <a:avLst/>
          </a:prstGeom>
          <a:ln>
            <a:noFill/>
          </a:ln>
        </p:spPr>
      </p:pic>
      <p:sp>
        <p:nvSpPr>
          <p:cNvPr id="155" name="CustomShape 4"/>
          <p:cNvSpPr/>
          <p:nvPr/>
        </p:nvSpPr>
        <p:spPr>
          <a:xfrm>
            <a:off x="838080" y="1478880"/>
            <a:ext cx="645660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Нарисуйте лабиринт в 2D модели.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Включите сетку, чтобы рисовать стены под прямым углом. Размер сетки минимальный.</a:t>
            </a:r>
            <a:endParaRPr lang="ru-RU" sz="2400" b="0" strike="noStrike" spc="-1">
              <a:latin typeface="Arial" panose="020B0604020202020204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38080" y="3279960"/>
            <a:ext cx="6094800" cy="2379960"/>
          </a:xfrm>
          <a:prstGeom prst="rect">
            <a:avLst/>
          </a:prstGeom>
          <a:ln>
            <a:noFill/>
          </a:ln>
        </p:spPr>
      </p:pic>
      <p:sp>
        <p:nvSpPr>
          <p:cNvPr id="2" name="CustomShape 4">
            <a:extLst>
              <a:ext uri="{FF2B5EF4-FFF2-40B4-BE49-F238E27FC236}">
                <a16:creationId xmlns:a16="http://schemas.microsoft.com/office/drawing/2014/main" id="{18F890A2-12EA-A0A7-D691-9E3742AB5F3D}"/>
              </a:ext>
            </a:extLst>
          </p:cNvPr>
          <p:cNvSpPr/>
          <p:nvPr/>
        </p:nvSpPr>
        <p:spPr>
          <a:xfrm>
            <a:off x="7453080" y="1559725"/>
            <a:ext cx="3743280" cy="51943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Образец лабиринта</a:t>
            </a:r>
            <a:endParaRPr lang="ru-RU" sz="2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AA219EE-E6B6-4045-B8F7-A8CD75CDB4E9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5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159" name="Picture 2" descr="C:\TRIK\presentations_of_lessons\screen\02\labi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6120" y="2187000"/>
            <a:ext cx="4057200" cy="3337560"/>
          </a:xfrm>
          <a:prstGeom prst="rect">
            <a:avLst/>
          </a:prstGeom>
          <a:ln>
            <a:noFill/>
          </a:ln>
        </p:spPr>
      </p:pic>
      <p:sp>
        <p:nvSpPr>
          <p:cNvPr id="161" name="CustomShape 4"/>
          <p:cNvSpPr/>
          <p:nvPr/>
        </p:nvSpPr>
        <p:spPr>
          <a:xfrm>
            <a:off x="838080" y="1473480"/>
            <a:ext cx="6278040" cy="366108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Характеристики лабиринта:</a:t>
            </a:r>
            <a:br>
              <a:rPr lang="ru-RU" sz="32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</a:br>
            <a:endParaRPr lang="ru-RU" sz="3200" b="0" strike="noStrike" spc="-1" dirty="0">
              <a:latin typeface="Arial" panose="020B0604020202020204"/>
            </a:endParaRPr>
          </a:p>
          <a:p>
            <a:pPr marL="344170" indent="-3429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Лабиринт не должен иметь замкнутых пространств.</a:t>
            </a:r>
            <a:endParaRPr lang="ru-RU" sz="2400" b="0" strike="noStrike" spc="-1" dirty="0">
              <a:latin typeface="Arial" panose="020B0604020202020204"/>
            </a:endParaRPr>
          </a:p>
          <a:p>
            <a:pPr marL="344170" indent="-3429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Один квадрат лабиринта — 3х3 клетки.</a:t>
            </a:r>
            <a:endParaRPr lang="ru-RU" sz="2400" b="0" strike="noStrike" spc="-1" dirty="0">
              <a:latin typeface="Arial" panose="020B0604020202020204"/>
            </a:endParaRPr>
          </a:p>
          <a:p>
            <a:pPr marL="344170" indent="-3429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Высота лабиринта — 4 квадрата.</a:t>
            </a:r>
            <a:endParaRPr lang="ru-RU" sz="2400" b="0" strike="noStrike" spc="-1" dirty="0">
              <a:latin typeface="Arial" panose="020B0604020202020204"/>
            </a:endParaRPr>
          </a:p>
          <a:p>
            <a:pPr marL="344170" indent="-3429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Ширина лабиринта — 5 квадратов.</a:t>
            </a:r>
            <a:endParaRPr lang="ru-RU" sz="2400" b="0" strike="noStrike" spc="-1" dirty="0">
              <a:latin typeface="Arial" panose="020B0604020202020204"/>
            </a:endParaRPr>
          </a:p>
          <a:p>
            <a:pPr marL="344170" indent="-3429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Старт отмечен синим маркером.</a:t>
            </a:r>
            <a:endParaRPr lang="ru-RU" sz="2400" b="0" strike="noStrike" spc="-1" dirty="0">
              <a:latin typeface="Arial" panose="020B0604020202020204"/>
            </a:endParaRPr>
          </a:p>
          <a:p>
            <a:pPr marL="344170" indent="-3429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Финиш отмечен красным маркером.</a:t>
            </a: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42D94CC0-12E0-B8D5-71C3-FFD8D526D37B}"/>
              </a:ext>
            </a:extLst>
          </p:cNvPr>
          <p:cNvSpPr/>
          <p:nvPr/>
        </p:nvSpPr>
        <p:spPr>
          <a:xfrm>
            <a:off x="7453080" y="1473480"/>
            <a:ext cx="3743280" cy="51943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Образец лабиринта</a:t>
            </a:r>
            <a:endParaRPr lang="ru-RU" sz="2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B1A624C-BEA6-4E6E-8BFD-AF4A69150638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6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Принцип решения задачи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838080" y="2976480"/>
            <a:ext cx="9144360" cy="15530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Декомпозиция задачи: разбить движение на элементарные действия (движение вперед, плавные повороты 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т.д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)</a:t>
            </a:r>
            <a:endParaRPr lang="ru-RU" sz="2400" b="0" strike="noStrike" spc="-1" dirty="0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Составление программы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700200" y="2120400"/>
            <a:ext cx="8568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Как обычно решают задачи?</a:t>
            </a:r>
            <a:endParaRPr lang="ru-RU" sz="36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FEB6385-EC04-409C-90AF-CF3CC984A125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7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Принцип решения задачи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837360" y="2976480"/>
            <a:ext cx="9144360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Декомпозиция задачи: разбить движение на элементарные действия (движение вперед, плавные повороты и т.д)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B050"/>
                </a:solidFill>
                <a:latin typeface="Calibri" panose="020F0502020204030204"/>
                <a:ea typeface="Arial" panose="020B0604020202020204"/>
              </a:rPr>
              <a:t>Выделение повторяющихся действий и составление </a:t>
            </a:r>
            <a:r>
              <a:rPr lang="ru-RU" sz="2400" b="1" strike="noStrike" spc="-1">
                <a:solidFill>
                  <a:srgbClr val="00B050"/>
                </a:solidFill>
                <a:latin typeface="Calibri" panose="020F0502020204030204"/>
                <a:ea typeface="Arial" panose="020B0604020202020204"/>
              </a:rPr>
              <a:t>подпрограмм</a:t>
            </a:r>
            <a:endParaRPr lang="ru-RU" sz="24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Составление программы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700200" y="2120400"/>
            <a:ext cx="8568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 Как будем решать мы:</a:t>
            </a:r>
            <a:endParaRPr lang="ru-R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C0AA7EE-381E-43DF-94AA-CBCB811C31C5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8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Принцип решения задачи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172" name="Picture 3" descr="J:\TRIK\study\main\screen\subproj_a8 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907600" y="2484720"/>
            <a:ext cx="5405400" cy="2374560"/>
          </a:xfrm>
          <a:prstGeom prst="rect">
            <a:avLst/>
          </a:prstGeom>
          <a:ln>
            <a:noFill/>
          </a:ln>
        </p:spPr>
      </p:pic>
      <p:pic>
        <p:nvPicPr>
          <p:cNvPr id="17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38080" y="1714320"/>
            <a:ext cx="3698640" cy="391536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4895280" y="3538080"/>
            <a:ext cx="65412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0A63C53-9964-4C56-A192-A6F0D707944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9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838080" y="376920"/>
            <a:ext cx="880236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Лабиринт</a:t>
            </a:r>
            <a:r>
              <a:rPr lang="en-US" sz="36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 </a:t>
            </a:r>
            <a:r>
              <a:rPr lang="ru-RU" sz="28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- создание подпрограммы</a:t>
            </a:r>
            <a:endParaRPr lang="ru-RU" sz="3600" b="0" strike="noStrike" spc="-1" dirty="0">
              <a:latin typeface="Arial" panose="020B0604020202020204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838080" y="1527120"/>
            <a:ext cx="5183640" cy="4113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Вытащите первый блок «Подпрограмма» на сцену.</a:t>
            </a:r>
            <a:b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</a:b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 </a:t>
            </a:r>
            <a:endParaRPr lang="ru-RU" sz="2400" b="0" strike="noStrike" spc="-1" dirty="0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Назовите её «Вперед».</a:t>
            </a:r>
            <a:b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</a:b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Блок подпрограммы появится в палитре.</a:t>
            </a:r>
            <a:b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</a:b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DejaVu Sans" panose="020B0603030804020204"/>
              </a:rPr>
              <a:t> </a:t>
            </a:r>
            <a:endParaRPr lang="ru-RU" sz="2400" b="0" strike="noStrike" spc="-1" dirty="0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panose="020B0604020202020204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 panose="020F0502020204030204"/>
                <a:ea typeface="Arial" panose="020B0604020202020204"/>
              </a:rPr>
              <a:t>Двойным щелчком по подпрограмме перейдите к диаграмме её алгоритма.</a:t>
            </a:r>
            <a:endParaRPr lang="ru-RU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 panose="020B0604020202020204"/>
            </a:endParaRPr>
          </a:p>
        </p:txBody>
      </p:sp>
      <p:pic>
        <p:nvPicPr>
          <p:cNvPr id="178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163200" y="1627560"/>
            <a:ext cx="5190120" cy="3684600"/>
          </a:xfrm>
          <a:prstGeom prst="rect">
            <a:avLst/>
          </a:prstGeom>
          <a:ln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5618520" y="3367440"/>
            <a:ext cx="3093840" cy="533880"/>
          </a:xfrm>
          <a:custGeom>
            <a:avLst/>
            <a:gdLst/>
            <a:ahLst/>
            <a:cxnLst/>
            <a:rect l="l" t="t" r="r" b="b"/>
            <a:pathLst>
              <a:path w="3333597" h="535152">
                <a:moveTo>
                  <a:pt x="0" y="0"/>
                </a:moveTo>
                <a:cubicBezTo>
                  <a:pt x="359751" y="180242"/>
                  <a:pt x="719503" y="360485"/>
                  <a:pt x="1239715" y="448408"/>
                </a:cubicBezTo>
                <a:cubicBezTo>
                  <a:pt x="1759927" y="536331"/>
                  <a:pt x="2793023" y="514350"/>
                  <a:pt x="3121269" y="527538"/>
                </a:cubicBezTo>
                <a:cubicBezTo>
                  <a:pt x="3449515" y="540726"/>
                  <a:pt x="3329353" y="534132"/>
                  <a:pt x="3209192" y="527538"/>
                </a:cubicBezTo>
              </a:path>
            </a:pathLst>
          </a:cu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5"/>
          <p:cNvSpPr/>
          <p:nvPr/>
        </p:nvSpPr>
        <p:spPr>
          <a:xfrm>
            <a:off x="8713800" y="3552120"/>
            <a:ext cx="2639520" cy="145800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</Template>
  <TotalTime>21113</TotalTime>
  <Words>787</Words>
  <Application>Microsoft Office PowerPoint</Application>
  <PresentationFormat>Произвольный</PresentationFormat>
  <Paragraphs>124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Italic</vt:lpstr>
      <vt:lpstr>Calibri</vt:lpstr>
      <vt:lpstr>Symbol</vt:lpstr>
      <vt:lpstr>Verdana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Мерецкая</dc:creator>
  <cp:lastModifiedBy>Ilya Shirokolobov</cp:lastModifiedBy>
  <cp:revision>54</cp:revision>
  <dcterms:created xsi:type="dcterms:W3CDTF">2023-06-13T07:54:05Z</dcterms:created>
  <dcterms:modified xsi:type="dcterms:W3CDTF">2026-04-16T12:17:17Z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KSOProductBuildVer">
    <vt:lpwstr>1033-5.2.0.7913</vt:lpwstr>
  </property>
</Properties>
</file>