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7" r:id="rId1"/>
  </p:sldMasterIdLst>
  <p:sldIdLst>
    <p:sldId id="288" r:id="rId2"/>
    <p:sldId id="257" r:id="rId3"/>
    <p:sldId id="258" r:id="rId4"/>
    <p:sldId id="284" r:id="rId5"/>
    <p:sldId id="259" r:id="rId6"/>
    <p:sldId id="260" r:id="rId7"/>
    <p:sldId id="261" r:id="rId8"/>
    <p:sldId id="262" r:id="rId9"/>
    <p:sldId id="263" r:id="rId10"/>
    <p:sldId id="286" r:id="rId11"/>
    <p:sldId id="264" r:id="rId12"/>
    <p:sldId id="265" r:id="rId13"/>
    <p:sldId id="266" r:id="rId14"/>
    <p:sldId id="285" r:id="rId15"/>
    <p:sldId id="289" r:id="rId16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trikset.com/" TargetMode="External"/><Relationship Id="rId2" Type="http://schemas.openxmlformats.org/officeDocument/2006/relationships/hyperlink" Target="mailto:support@trikset.com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rikset.com/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к" preserve="1">
  <p:cSld name="Титульник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/>
          <p:nvPr/>
        </p:nvSpPr>
        <p:spPr>
          <a:xfrm>
            <a:off x="1971675" y="1646664"/>
            <a:ext cx="8266043" cy="1728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2"/>
          <p:cNvSpPr txBox="1">
            <a:spLocks noGrp="1"/>
          </p:cNvSpPr>
          <p:nvPr>
            <p:ph type="ctrTitle"/>
          </p:nvPr>
        </p:nvSpPr>
        <p:spPr>
          <a:xfrm>
            <a:off x="1963392" y="1539747"/>
            <a:ext cx="8266043" cy="1644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6000"/>
              <a:buFont typeface="Verdana"/>
              <a:buNone/>
              <a:defRPr sz="48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 l="3016" t="11569" r="3069" b="11220"/>
          <a:stretch/>
        </p:blipFill>
        <p:spPr>
          <a:xfrm>
            <a:off x="838200" y="480894"/>
            <a:ext cx="2927437" cy="5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1;p12"/>
          <p:cNvPicPr/>
          <p:nvPr userDrawn="1"/>
        </p:nvPicPr>
        <p:blipFill>
          <a:blip r:embed="rId3"/>
          <a:stretch/>
        </p:blipFill>
        <p:spPr>
          <a:xfrm>
            <a:off x="4533840" y="3158280"/>
            <a:ext cx="3122640" cy="3122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372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" name="Google Shape;24;p13"/>
          <p:cNvSpPr/>
          <p:nvPr userDrawn="1"/>
        </p:nvSpPr>
        <p:spPr>
          <a:xfrm>
            <a:off x="838199" y="360000"/>
            <a:ext cx="8802757" cy="612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" name="Google Shape;26;p13"/>
          <p:cNvSpPr txBox="1">
            <a:spLocks noGrp="1"/>
          </p:cNvSpPr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  <a:defRPr sz="36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 marL="0" marR="0" lvl="0" indent="0" rtl="0">
              <a:spcBef>
                <a:spcPts val="0"/>
              </a:spcBef>
              <a:spcAft>
                <a:spcPts val="0"/>
              </a:spcAft>
            </a:pPr>
            <a:endParaRPr lang="ru-RU" sz="3600" b="1" dirty="0">
              <a:solidFill>
                <a:srgbClr val="99CC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904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олько заголовок" preserve="1">
  <p:cSld name="1_Только заголовок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/>
          <p:nvPr/>
        </p:nvSpPr>
        <p:spPr>
          <a:xfrm>
            <a:off x="838199" y="360000"/>
            <a:ext cx="8802757" cy="612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1" name="Google Shape;31;p14"/>
          <p:cNvSpPr txBox="1"/>
          <p:nvPr/>
        </p:nvSpPr>
        <p:spPr>
          <a:xfrm>
            <a:off x="4786004" y="1648440"/>
            <a:ext cx="6032975" cy="255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Поддержка ТРИК: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support@trikset.com</a:t>
            </a:r>
            <a:endParaRPr lang="ru-RU" sz="3200" u="sng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Справочный центр ТРИК: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help.trikset.com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4"/>
          <p:cNvSpPr txBox="1"/>
          <p:nvPr/>
        </p:nvSpPr>
        <p:spPr>
          <a:xfrm flipH="1">
            <a:off x="838125" y="322646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rPr>
              <a:t>Информация и контакты</a:t>
            </a:r>
            <a:endParaRPr sz="3600" b="1" dirty="0">
              <a:solidFill>
                <a:srgbClr val="99CC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33" name="Google Shape;33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5307" y="2214584"/>
            <a:ext cx="3592786" cy="3592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814126" y="5054082"/>
            <a:ext cx="2581275" cy="40005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4"/>
          <p:cNvSpPr txBox="1"/>
          <p:nvPr/>
        </p:nvSpPr>
        <p:spPr>
          <a:xfrm>
            <a:off x="7484958" y="5026123"/>
            <a:ext cx="100553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trikset</a:t>
            </a: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965680" y="1580971"/>
            <a:ext cx="2563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3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trikset.com</a:t>
            </a:r>
            <a:endParaRPr lang="ru-RU" sz="3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172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reativecommons.org/licenses/by-nc-sa/3.0" TargetMode="Externa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1" name="Google Shape;1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12" name="Google Shape;12;p11"/>
          <p:cNvPicPr preferRelativeResize="0"/>
          <p:nvPr/>
        </p:nvPicPr>
        <p:blipFill rotWithShape="1">
          <a:blip r:embed="rId5">
            <a:alphaModFix/>
          </a:blip>
          <a:srcRect l="6972" t="36957" r="7355" b="36954"/>
          <a:stretch/>
        </p:blipFill>
        <p:spPr>
          <a:xfrm>
            <a:off x="9945279" y="396000"/>
            <a:ext cx="1782001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 txBox="1"/>
          <p:nvPr/>
        </p:nvSpPr>
        <p:spPr>
          <a:xfrm>
            <a:off x="1581150" y="6314626"/>
            <a:ext cx="242887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Распространяется по лицензии </a:t>
            </a:r>
            <a:r>
              <a:rPr lang="ru-RU" sz="1200" b="0" i="0" u="sng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Creative Commons BY-NC-SA</a:t>
            </a:r>
            <a:endParaRPr sz="1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1"/>
          <p:cNvSpPr txBox="1"/>
          <p:nvPr/>
        </p:nvSpPr>
        <p:spPr>
          <a:xfrm>
            <a:off x="4162425" y="6314626"/>
            <a:ext cx="391477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ООО «</a:t>
            </a:r>
            <a:r>
              <a:rPr lang="ru-RU" sz="1200" b="0" i="0" u="none" strike="noStrike" cap="none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КиберТех</a:t>
            </a: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Санкт-Петербург, 2020</a:t>
            </a:r>
            <a:endParaRPr sz="1200" b="0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28675" y="6434126"/>
            <a:ext cx="739617" cy="2587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120543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91" r:id="rId2"/>
    <p:sldLayoutId id="2147483690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8000" spc="-1" dirty="0"/>
              <a:t>Массивы</a:t>
            </a:r>
            <a:endParaRPr lang="ru-RU" sz="8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180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201529D9-A395-4C55-B53C-367796D8ED67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10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Массивы. </a:t>
            </a: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Задача</a:t>
            </a:r>
            <a:endParaRPr lang="ru-RU" sz="3600" b="0" strike="noStrike" spc="-1" dirty="0">
              <a:latin typeface="Arial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8FED602-9D2F-4251-98C6-85D06AA50A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185" y="2831907"/>
            <a:ext cx="3055950" cy="2478061"/>
          </a:xfrm>
          <a:prstGeom prst="rect">
            <a:avLst/>
          </a:prstGeom>
        </p:spPr>
      </p:pic>
      <p:sp>
        <p:nvSpPr>
          <p:cNvPr id="7" name="CustomShape 3"/>
          <p:cNvSpPr/>
          <p:nvPr/>
        </p:nvSpPr>
        <p:spPr>
          <a:xfrm>
            <a:off x="838080" y="1593105"/>
            <a:ext cx="10514160" cy="1872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 marL="1440">
              <a:lnSpc>
                <a:spcPct val="100000"/>
              </a:lnSpc>
              <a:buClr>
                <a:srgbClr val="000000"/>
              </a:buClr>
            </a:pP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Чтобы блок </a:t>
            </a:r>
            <a:r>
              <a:rPr lang="ru-RU" sz="2200" b="1" strike="noStrike" spc="-1" dirty="0">
                <a:solidFill>
                  <a:srgbClr val="00B050"/>
                </a:solidFill>
                <a:latin typeface="Calibri"/>
                <a:ea typeface="Montserrat"/>
              </a:rPr>
              <a:t>«Вывести текст»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вывел значение, а не текст, нужно поставить галочку </a:t>
            </a: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«Вычислять»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в свойствах блока </a:t>
            </a: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«Напечатать текст»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.  </a:t>
            </a:r>
            <a:endParaRPr lang="ru-RU" sz="22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2555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11D5C112-DEA4-4311-8387-06C2AA261C48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11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Массивы. </a:t>
            </a: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Задача</a:t>
            </a:r>
            <a:endParaRPr lang="ru-RU" sz="3600" b="0" strike="noStrike" spc="-1" dirty="0">
              <a:latin typeface="Arial"/>
            </a:endParaRPr>
          </a:p>
        </p:txBody>
      </p:sp>
      <p:sp>
        <p:nvSpPr>
          <p:cNvPr id="178" name="CustomShape 3"/>
          <p:cNvSpPr/>
          <p:nvPr/>
        </p:nvSpPr>
        <p:spPr>
          <a:xfrm>
            <a:off x="792000" y="1052736"/>
            <a:ext cx="10920624" cy="140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 marL="1440">
              <a:lnSpc>
                <a:spcPct val="100000"/>
              </a:lnSpc>
              <a:buClr>
                <a:srgbClr val="000000"/>
              </a:buClr>
            </a:pP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Перед блоком </a:t>
            </a:r>
            <a:r>
              <a:rPr lang="ru-RU" sz="2200" b="1" strike="noStrike" spc="-1" dirty="0">
                <a:solidFill>
                  <a:srgbClr val="00B050"/>
                </a:solidFill>
                <a:latin typeface="Calibri"/>
                <a:ea typeface="Montserrat"/>
              </a:rPr>
              <a:t>«Конец»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можно поставить блок </a:t>
            </a:r>
            <a:r>
              <a:rPr lang="ru-RU" sz="2200" b="1" strike="noStrike" spc="-1" dirty="0">
                <a:solidFill>
                  <a:srgbClr val="00B050"/>
                </a:solidFill>
                <a:latin typeface="Calibri"/>
                <a:ea typeface="Montserrat"/>
              </a:rPr>
              <a:t>«Таймер»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или блок </a:t>
            </a:r>
            <a:r>
              <a:rPr lang="ru-RU" sz="2200" b="1" strike="noStrike" spc="-1" dirty="0">
                <a:solidFill>
                  <a:srgbClr val="00B050"/>
                </a:solidFill>
                <a:latin typeface="Calibri"/>
                <a:ea typeface="Montserrat"/>
              </a:rPr>
              <a:t>«Ждать нажатие кнопки»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, чтобы вывод не пропал с экрана. Второй способ удобнее</a:t>
            </a:r>
            <a:r>
              <a:rPr lang="ru-RU" sz="2200" spc="-1" dirty="0">
                <a:solidFill>
                  <a:srgbClr val="000000"/>
                </a:solidFill>
                <a:latin typeface="Calibri"/>
                <a:ea typeface="Montserrat"/>
              </a:rPr>
              <a:t>,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так как не ограничивает время на просмотр результатов.</a:t>
            </a:r>
            <a:endParaRPr lang="ru-RU" sz="2200" b="0" strike="noStrike" spc="-1" dirty="0">
              <a:latin typeface="Arial"/>
            </a:endParaRPr>
          </a:p>
        </p:txBody>
      </p:sp>
      <p:sp>
        <p:nvSpPr>
          <p:cNvPr id="180" name="CustomShape 4"/>
          <p:cNvSpPr/>
          <p:nvPr/>
        </p:nvSpPr>
        <p:spPr>
          <a:xfrm>
            <a:off x="6312024" y="2371709"/>
            <a:ext cx="5081408" cy="71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 marL="1440">
              <a:lnSpc>
                <a:spcPct val="100000"/>
              </a:lnSpc>
              <a:buClr>
                <a:srgbClr val="000000"/>
              </a:buClr>
            </a:pP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Конец программы с ожиданием нажатия кнопки:</a:t>
            </a:r>
            <a:endParaRPr lang="ru-RU" sz="2200" b="0" strike="noStrike" spc="-1" dirty="0">
              <a:latin typeface="Arial"/>
            </a:endParaRPr>
          </a:p>
        </p:txBody>
      </p:sp>
      <p:sp>
        <p:nvSpPr>
          <p:cNvPr id="8" name="CustomShape 4"/>
          <p:cNvSpPr/>
          <p:nvPr/>
        </p:nvSpPr>
        <p:spPr>
          <a:xfrm>
            <a:off x="838080" y="2371709"/>
            <a:ext cx="5128824" cy="71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 marL="1440">
              <a:lnSpc>
                <a:spcPct val="100000"/>
              </a:lnSpc>
              <a:buClr>
                <a:srgbClr val="000000"/>
              </a:buClr>
            </a:pP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Конец программы с ожиданием таймера:</a:t>
            </a:r>
            <a:endParaRPr lang="ru-RU" sz="2200" b="0" strike="noStrike" spc="-1" dirty="0">
              <a:latin typeface="Arial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35C85ED-7C30-40F3-B442-522A8895F4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3212976"/>
            <a:ext cx="4753638" cy="251495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CE7E5D3-EED9-4513-B526-3117AD6A66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024" y="3212976"/>
            <a:ext cx="4744112" cy="249589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D60D164D-07D9-4936-BE96-CCB28C6A8B02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12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84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Массивы. </a:t>
            </a: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Задача</a:t>
            </a:r>
            <a:endParaRPr lang="ru-RU" sz="3600" b="0" strike="noStrike" spc="-1" dirty="0">
              <a:latin typeface="Arial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615FAF6-3CDC-4E4E-A5D6-2FA02E36E7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077" y="1139257"/>
            <a:ext cx="8207846" cy="515663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E02185EF-DFF3-4384-8A8C-CB3A39E42B46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13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Массивы. </a:t>
            </a: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Задача</a:t>
            </a:r>
            <a:endParaRPr lang="ru-RU" sz="36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663120" y="980728"/>
            <a:ext cx="11159280" cy="71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 marL="1440">
              <a:lnSpc>
                <a:spcPct val="100000"/>
              </a:lnSpc>
              <a:buClr>
                <a:srgbClr val="000000"/>
              </a:buClr>
            </a:pP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Можно реализовать вывод не отдельно в подпрограмме, а в теле основного цикла:</a:t>
            </a:r>
            <a:endParaRPr lang="ru-RU" sz="2200" b="0" strike="noStrike" spc="-1" dirty="0">
              <a:latin typeface="Arial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FB0A2E-5FC6-4EC8-AF67-AD5F1730E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32" y="1397299"/>
            <a:ext cx="10011280" cy="532282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E02185EF-DFF3-4384-8A8C-CB3A39E42B46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14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Массивы. Задача</a:t>
            </a:r>
            <a:endParaRPr lang="ru-RU" sz="36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3EC40F4F-D8E0-4F53-BAFE-5964548B3C1D}"/>
              </a:ext>
            </a:extLst>
          </p:cNvPr>
          <p:cNvSpPr/>
          <p:nvPr/>
        </p:nvSpPr>
        <p:spPr>
          <a:xfrm>
            <a:off x="767408" y="1268760"/>
            <a:ext cx="10154464" cy="201622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15000"/>
              </a:lnSpc>
            </a:pP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Пример массива для Задачи </a:t>
            </a:r>
            <a:r>
              <a:rPr lang="en-US" sz="22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3.1.</a:t>
            </a: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1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:</a:t>
            </a:r>
            <a:endParaRPr lang="ru-RU" sz="2200" b="0" strike="noStrike" spc="-1" dirty="0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Есть массив </a:t>
            </a:r>
            <a:r>
              <a:rPr lang="ru-RU" sz="2200" b="1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old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= </a:t>
            </a:r>
            <a:r>
              <a:rPr lang="ru-RU" sz="2200" spc="-1" dirty="0">
                <a:solidFill>
                  <a:srgbClr val="000000"/>
                </a:solidFill>
                <a:latin typeface="Calibri"/>
              </a:rPr>
              <a:t>{1, 1, 3, 1, 3, 2, 3, 3, 2, 3, 3, 3, 2, 3, 2, 3, 1, 3, 1, 3, 2}. Длина 21.</a:t>
            </a:r>
            <a:br>
              <a:rPr lang="ru-RU" sz="2200" spc="-1" dirty="0">
                <a:solidFill>
                  <a:srgbClr val="000000"/>
                </a:solidFill>
                <a:latin typeface="Calibri"/>
              </a:rPr>
            </a:br>
            <a:r>
              <a:rPr lang="ru-RU" sz="2200" spc="-1" dirty="0">
                <a:solidFill>
                  <a:srgbClr val="000000"/>
                </a:solidFill>
                <a:latin typeface="Calibri"/>
              </a:rPr>
              <a:t>Проверьте данный массив в своем решении.</a:t>
            </a:r>
            <a:br>
              <a:rPr lang="ru-RU" sz="2200" spc="-1" dirty="0">
                <a:solidFill>
                  <a:srgbClr val="000000"/>
                </a:solidFill>
                <a:latin typeface="Calibri"/>
              </a:rPr>
            </a:br>
            <a:br>
              <a:rPr lang="ru-RU" sz="2200" spc="-1" dirty="0">
                <a:solidFill>
                  <a:srgbClr val="000000"/>
                </a:solidFill>
                <a:latin typeface="Calibri"/>
              </a:rPr>
            </a:br>
            <a:r>
              <a:rPr lang="ru-RU" sz="2200" b="1" spc="-1" dirty="0">
                <a:solidFill>
                  <a:srgbClr val="000000"/>
                </a:solidFill>
                <a:latin typeface="Calibri"/>
              </a:rPr>
              <a:t>Поле: </a:t>
            </a:r>
            <a:r>
              <a:rPr lang="ru-RU" sz="2200" spc="-1" dirty="0">
                <a:solidFill>
                  <a:srgbClr val="000000"/>
                </a:solidFill>
                <a:latin typeface="Calibri"/>
              </a:rPr>
              <a:t>3.1.1-2</a:t>
            </a:r>
            <a:br>
              <a:rPr dirty="0"/>
            </a:br>
            <a:br>
              <a:rPr dirty="0"/>
            </a:br>
            <a:endParaRPr lang="ru-RU" sz="22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016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75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54537C1E-C348-40EA-84D0-88673FCA3A24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2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Массивы</a:t>
            </a:r>
            <a:endParaRPr lang="ru-RU" sz="3600" b="0" strike="noStrike" spc="-1" dirty="0">
              <a:latin typeface="Arial"/>
            </a:endParaRPr>
          </a:p>
        </p:txBody>
      </p:sp>
      <p:sp>
        <p:nvSpPr>
          <p:cNvPr id="141" name="CustomShape 3"/>
          <p:cNvSpPr/>
          <p:nvPr/>
        </p:nvSpPr>
        <p:spPr>
          <a:xfrm>
            <a:off x="1045080" y="1221840"/>
            <a:ext cx="10514160" cy="1273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15000"/>
              </a:lnSpc>
            </a:pPr>
            <a:r>
              <a:rPr lang="ru-RU" sz="2400" b="1" strike="noStrike" spc="-1">
                <a:solidFill>
                  <a:srgbClr val="000000"/>
                </a:solidFill>
                <a:latin typeface="Calibri"/>
                <a:ea typeface="Calibri"/>
              </a:rPr>
              <a:t>Массив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— разновидность объекта, которая предназначена для хранения пронумерованных значений и предлагает дополнительные методы для удобного манипулирования такой коллекцией.</a:t>
            </a:r>
            <a:endParaRPr lang="ru-RU" sz="2400" b="0" strike="noStrike" spc="-1">
              <a:latin typeface="Arial"/>
            </a:endParaRPr>
          </a:p>
        </p:txBody>
      </p:sp>
      <p:sp>
        <p:nvSpPr>
          <p:cNvPr id="142" name="CustomShape 4"/>
          <p:cNvSpPr/>
          <p:nvPr/>
        </p:nvSpPr>
        <p:spPr>
          <a:xfrm>
            <a:off x="838080" y="1204560"/>
            <a:ext cx="10514160" cy="1398960"/>
          </a:xfrm>
          <a:prstGeom prst="roundRect">
            <a:avLst>
              <a:gd name="adj" fmla="val 16667"/>
            </a:avLst>
          </a:prstGeom>
          <a:noFill/>
          <a:ln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CustomShape 5"/>
          <p:cNvSpPr/>
          <p:nvPr/>
        </p:nvSpPr>
        <p:spPr>
          <a:xfrm>
            <a:off x="838080" y="2696400"/>
            <a:ext cx="10133280" cy="346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15000"/>
              </a:lnSpc>
              <a:spcBef>
                <a:spcPts val="901"/>
              </a:spcBef>
            </a:pPr>
            <a:r>
              <a:rPr lang="ru-RU" sz="2000" spc="-1" dirty="0">
                <a:solidFill>
                  <a:srgbClr val="000000"/>
                </a:solidFill>
                <a:latin typeface="Calibri"/>
                <a:ea typeface="Calibri"/>
              </a:rPr>
              <a:t>О</a:t>
            </a:r>
            <a:r>
              <a:rPr lang="ru-RU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бычно массивы используются для хранения однотипных пронумерованных данных, например, списка студентов в группе, их оценок, списка товаров, их цен, курса валют за разные дни, и т.п.</a:t>
            </a:r>
            <a:br>
              <a:rPr dirty="0"/>
            </a:br>
            <a:br>
              <a:rPr dirty="0"/>
            </a:br>
            <a:r>
              <a:rPr lang="ru-RU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Массивы задаются в блоке </a:t>
            </a:r>
            <a:r>
              <a:rPr lang="ru-RU" sz="2000" b="1" strike="noStrike" spc="-1" dirty="0">
                <a:solidFill>
                  <a:srgbClr val="00B050"/>
                </a:solidFill>
                <a:latin typeface="Calibri"/>
                <a:ea typeface="Calibri"/>
              </a:rPr>
              <a:t>«Выражение»</a:t>
            </a:r>
            <a:r>
              <a:rPr lang="ru-RU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следующим образом: </a:t>
            </a:r>
            <a:endParaRPr lang="ru-RU" sz="2000" b="0" strike="noStrike" spc="-1" dirty="0">
              <a:latin typeface="Arial"/>
            </a:endParaRPr>
          </a:p>
          <a:p>
            <a:pPr marL="457200" indent="-322560">
              <a:lnSpc>
                <a:spcPct val="115000"/>
              </a:lnSpc>
              <a:spcBef>
                <a:spcPts val="901"/>
              </a:spcBef>
              <a:buClr>
                <a:srgbClr val="333333"/>
              </a:buClr>
              <a:buFont typeface="Arial"/>
              <a:buChar char="●"/>
            </a:pPr>
            <a:r>
              <a:rPr lang="ru-RU" sz="2000" b="1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mas</a:t>
            </a:r>
            <a:r>
              <a:rPr lang="ru-RU" sz="20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 = {}</a:t>
            </a:r>
            <a:r>
              <a:rPr lang="ru-RU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— это пустой массив;  «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mas</a:t>
            </a:r>
            <a:r>
              <a:rPr lang="ru-RU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» - имя массива.</a:t>
            </a:r>
            <a:endParaRPr lang="ru-RU" sz="2000" b="0" strike="noStrike" spc="-1" dirty="0">
              <a:latin typeface="Arial"/>
            </a:endParaRPr>
          </a:p>
          <a:p>
            <a:pPr marL="457200" indent="-322560">
              <a:lnSpc>
                <a:spcPct val="115000"/>
              </a:lnSpc>
              <a:buClr>
                <a:srgbClr val="333333"/>
              </a:buClr>
              <a:buFont typeface="Arial"/>
              <a:buChar char="●"/>
            </a:pPr>
            <a:r>
              <a:rPr lang="ru-RU" sz="2000" b="1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mas</a:t>
            </a:r>
            <a:r>
              <a:rPr lang="ru-RU" sz="20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 = {1, 5, 6, 7, 8}</a:t>
            </a:r>
            <a:r>
              <a:rPr lang="ru-RU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— массив из 5 элементов.</a:t>
            </a:r>
            <a:endParaRPr lang="ru-RU" sz="2000" b="0" strike="noStrike" spc="-1" dirty="0">
              <a:latin typeface="Arial"/>
            </a:endParaRPr>
          </a:p>
          <a:p>
            <a:pPr marL="1080">
              <a:lnSpc>
                <a:spcPct val="115000"/>
              </a:lnSpc>
              <a:spcBef>
                <a:spcPts val="901"/>
              </a:spcBef>
              <a:buClr>
                <a:srgbClr val="000000"/>
              </a:buClr>
              <a:buSzPct val="45000"/>
            </a:pPr>
            <a:r>
              <a:rPr lang="ru-RU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Обращение к элементу массива: </a:t>
            </a:r>
            <a:endParaRPr lang="ru-RU" sz="2000" b="0" strike="noStrike" spc="-1" dirty="0">
              <a:latin typeface="Arial"/>
            </a:endParaRPr>
          </a:p>
          <a:p>
            <a:pPr marL="457200" indent="-322560">
              <a:lnSpc>
                <a:spcPct val="115000"/>
              </a:lnSpc>
              <a:spcBef>
                <a:spcPts val="901"/>
              </a:spcBef>
              <a:buClr>
                <a:srgbClr val="333333"/>
              </a:buClr>
              <a:buFont typeface="Arial"/>
              <a:buChar char="●"/>
            </a:pPr>
            <a:r>
              <a:rPr lang="ru-RU" sz="20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mas</a:t>
            </a:r>
            <a:r>
              <a:rPr lang="ru-RU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[0] , </a:t>
            </a:r>
            <a:r>
              <a:rPr lang="ru-RU" sz="20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mas</a:t>
            </a:r>
            <a:r>
              <a:rPr lang="ru-RU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[2], </a:t>
            </a:r>
            <a:r>
              <a:rPr lang="ru-RU" sz="20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mas</a:t>
            </a:r>
            <a:r>
              <a:rPr lang="ru-RU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[4] — </a:t>
            </a:r>
            <a:r>
              <a:rPr lang="ru-RU" sz="20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mas</a:t>
            </a:r>
            <a:r>
              <a:rPr lang="ru-RU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[i], где i — это номер элемента в массиве, начиная с 0.</a:t>
            </a:r>
            <a:endParaRPr lang="ru-RU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1EFCDF45-643F-4C56-9DE1-81E79EAF7D38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3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45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Массивы. Задача</a:t>
            </a:r>
            <a:endParaRPr lang="ru-RU" sz="3600" b="0" strike="noStrike" spc="-1" dirty="0">
              <a:latin typeface="Arial"/>
            </a:endParaRPr>
          </a:p>
        </p:txBody>
      </p:sp>
      <p:sp>
        <p:nvSpPr>
          <p:cNvPr id="146" name="CustomShape 3"/>
          <p:cNvSpPr/>
          <p:nvPr/>
        </p:nvSpPr>
        <p:spPr>
          <a:xfrm>
            <a:off x="837240" y="1270820"/>
            <a:ext cx="10154464" cy="167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15000"/>
              </a:lnSpc>
            </a:pP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Задача </a:t>
            </a:r>
            <a:r>
              <a:rPr lang="en-US" sz="22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3.1.</a:t>
            </a: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1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:</a:t>
            </a:r>
            <a:endParaRPr lang="ru-RU" sz="2200" b="0" strike="noStrike" spc="-1" dirty="0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Есть массив </a:t>
            </a:r>
            <a:r>
              <a:rPr lang="ru-RU" sz="2200" b="1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old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= {3, 1, 3, 1, 3, 2, 3, 3, 2, 3, 3, 3, 2, 3, 2, 3, 1, 3, 1, 3, 2, 3, 1, 3}. </a:t>
            </a:r>
            <a:br>
              <a:rPr dirty="0"/>
            </a:b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Необходимо убрать из массива все двойки и получить таким образом новый массив </a:t>
            </a:r>
            <a:r>
              <a:rPr lang="ru-RU" sz="2200" b="1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new</a:t>
            </a:r>
            <a:r>
              <a:rPr lang="en-US" sz="2200" b="1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Arr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.</a:t>
            </a:r>
            <a:br>
              <a:rPr dirty="0"/>
            </a:br>
            <a:br>
              <a:rPr dirty="0"/>
            </a:br>
            <a:endParaRPr lang="ru-RU" sz="2200" b="0" strike="noStrike" spc="-1" dirty="0">
              <a:latin typeface="Arial"/>
            </a:endParaRPr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D2DE8877-3AF8-4676-B54E-D956D0123F9F}"/>
              </a:ext>
            </a:extLst>
          </p:cNvPr>
          <p:cNvGrpSpPr/>
          <p:nvPr/>
        </p:nvGrpSpPr>
        <p:grpSpPr>
          <a:xfrm>
            <a:off x="4635920" y="4492043"/>
            <a:ext cx="6355784" cy="963933"/>
            <a:chOff x="767429" y="4971072"/>
            <a:chExt cx="5762160" cy="1536120"/>
          </a:xfrm>
        </p:grpSpPr>
        <p:sp>
          <p:nvSpPr>
            <p:cNvPr id="8" name="CustomShape 5">
              <a:extLst>
                <a:ext uri="{FF2B5EF4-FFF2-40B4-BE49-F238E27FC236}">
                  <a16:creationId xmlns:a16="http://schemas.microsoft.com/office/drawing/2014/main" id="{09C51A87-8D63-47B7-8C94-F5E7A1E70A56}"/>
                </a:ext>
              </a:extLst>
            </p:cNvPr>
            <p:cNvSpPr/>
            <p:nvPr/>
          </p:nvSpPr>
          <p:spPr>
            <a:xfrm>
              <a:off x="767429" y="4971072"/>
              <a:ext cx="5762160" cy="1536120"/>
            </a:xfrm>
            <a:prstGeom prst="roundRect">
              <a:avLst>
                <a:gd name="adj" fmla="val 16667"/>
              </a:avLst>
            </a:prstGeom>
            <a:ln>
              <a:round/>
            </a:ln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" name="CustomShape 6">
              <a:extLst>
                <a:ext uri="{FF2B5EF4-FFF2-40B4-BE49-F238E27FC236}">
                  <a16:creationId xmlns:a16="http://schemas.microsoft.com/office/drawing/2014/main" id="{3A4A123A-5F6B-4A96-AEB0-DC5CFC1D2CB4}"/>
                </a:ext>
              </a:extLst>
            </p:cNvPr>
            <p:cNvSpPr/>
            <p:nvPr/>
          </p:nvSpPr>
          <p:spPr>
            <a:xfrm>
              <a:off x="839969" y="5052363"/>
              <a:ext cx="5617080" cy="1373542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06560" tIns="106560" rIns="106560" bIns="106560" anchor="ctr">
              <a:noAutofit/>
            </a:bodyPr>
            <a:lstStyle/>
            <a:p>
              <a:pPr>
                <a:lnSpc>
                  <a:spcPct val="90000"/>
                </a:lnSpc>
                <a:spcAft>
                  <a:spcPts val="839"/>
                </a:spcAft>
              </a:pPr>
              <a:r>
                <a:rPr lang="ru-RU" spc="-1" dirty="0">
                  <a:solidFill>
                    <a:srgbClr val="333333"/>
                  </a:solidFill>
                  <a:latin typeface="Calibri"/>
                </a:rPr>
                <a:t>Слово </a:t>
              </a:r>
              <a:r>
                <a:rPr lang="en-US" b="1" spc="-1" dirty="0">
                  <a:solidFill>
                    <a:srgbClr val="333333"/>
                  </a:solidFill>
                  <a:latin typeface="Calibri"/>
                </a:rPr>
                <a:t>new</a:t>
              </a:r>
              <a:r>
                <a:rPr lang="en-US" spc="-1" dirty="0">
                  <a:solidFill>
                    <a:srgbClr val="333333"/>
                  </a:solidFill>
                  <a:latin typeface="Calibri"/>
                </a:rPr>
                <a:t> </a:t>
              </a:r>
              <a:r>
                <a:rPr lang="ru-RU" spc="-1" dirty="0">
                  <a:solidFill>
                    <a:srgbClr val="333333"/>
                  </a:solidFill>
                  <a:latin typeface="Calibri"/>
                </a:rPr>
                <a:t>зарезервировано во многих текстовых языках, поэтому не рекомендуется его использовать в качестве имени переменной</a:t>
              </a:r>
              <a:endParaRPr lang="ru-RU" sz="2400" b="0" strike="noStrike" spc="-1" dirty="0">
                <a:latin typeface="Arial"/>
              </a:endParaRPr>
            </a:p>
          </p:txBody>
        </p:sp>
      </p:grpSp>
      <p:sp>
        <p:nvSpPr>
          <p:cNvPr id="10" name="CustomShape 3">
            <a:extLst>
              <a:ext uri="{FF2B5EF4-FFF2-40B4-BE49-F238E27FC236}">
                <a16:creationId xmlns:a16="http://schemas.microsoft.com/office/drawing/2014/main" id="{90CFB812-3459-42CF-A4CC-C8671FF65AD5}"/>
              </a:ext>
            </a:extLst>
          </p:cNvPr>
          <p:cNvSpPr/>
          <p:nvPr/>
        </p:nvSpPr>
        <p:spPr>
          <a:xfrm>
            <a:off x="838080" y="2898180"/>
            <a:ext cx="10009608" cy="18269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Выведите на экран новый массив построчно. Каждый элемент на новой строке. </a:t>
            </a:r>
            <a:r>
              <a:rPr lang="ru-RU" sz="2200" spc="-1" dirty="0">
                <a:solidFill>
                  <a:srgbClr val="000000"/>
                </a:solidFill>
                <a:latin typeface="Calibri"/>
                <a:ea typeface="Montserrat"/>
              </a:rPr>
              <a:t>Если элементы не влезают в один столбец, тогда выводить в несколько столбцов. Высота экрана 220 пикселей. </a:t>
            </a:r>
          </a:p>
          <a:p>
            <a:pPr>
              <a:lnSpc>
                <a:spcPct val="100000"/>
              </a:lnSpc>
            </a:pPr>
            <a:endParaRPr lang="ru-RU" sz="22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ru-RU" sz="2200" b="1" spc="-1" dirty="0">
                <a:solidFill>
                  <a:srgbClr val="000000"/>
                </a:solidFill>
                <a:latin typeface="Calibri"/>
              </a:rPr>
              <a:t>Поле: </a:t>
            </a:r>
            <a:r>
              <a:rPr lang="ru-RU" sz="2200" spc="-1" dirty="0">
                <a:solidFill>
                  <a:srgbClr val="000000"/>
                </a:solidFill>
                <a:latin typeface="Calibri"/>
              </a:rPr>
              <a:t>3.2.1-1</a:t>
            </a:r>
            <a:endParaRPr lang="ru-RU" sz="2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1EFCDF45-643F-4C56-9DE1-81E79EAF7D38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4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45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Массивы. Задача</a:t>
            </a:r>
            <a:endParaRPr lang="ru-RU" sz="3600" b="0" strike="noStrike" spc="-1" dirty="0">
              <a:latin typeface="Arial"/>
            </a:endParaRPr>
          </a:p>
        </p:txBody>
      </p:sp>
      <p:sp>
        <p:nvSpPr>
          <p:cNvPr id="147" name="CustomShape 4"/>
          <p:cNvSpPr/>
          <p:nvPr/>
        </p:nvSpPr>
        <p:spPr>
          <a:xfrm>
            <a:off x="838080" y="1103503"/>
            <a:ext cx="5410154" cy="335484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15000"/>
              </a:lnSpc>
              <a:spcBef>
                <a:spcPts val="901"/>
              </a:spcBef>
              <a:spcAft>
                <a:spcPts val="901"/>
              </a:spcAft>
            </a:pP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Реализация в TRIK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Studio</a:t>
            </a:r>
            <a:endParaRPr lang="en-US" sz="2400" b="1" strike="noStrike" spc="-1" dirty="0">
              <a:solidFill>
                <a:srgbClr val="000000"/>
              </a:solidFill>
              <a:latin typeface="Calibri"/>
              <a:ea typeface="Montserrat"/>
            </a:endParaRPr>
          </a:p>
          <a:p>
            <a:pPr>
              <a:lnSpc>
                <a:spcPct val="115000"/>
              </a:lnSpc>
              <a:spcBef>
                <a:spcPts val="901"/>
              </a:spcBef>
              <a:spcAft>
                <a:spcPts val="901"/>
              </a:spcAft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Объявите переменные:</a:t>
            </a:r>
            <a:br>
              <a:rPr sz="2000" dirty="0"/>
            </a:b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old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— заданный массив</a:t>
            </a:r>
            <a:b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</a:b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i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— номер элемента в массиве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old</a:t>
            </a:r>
            <a:br>
              <a:rPr lang="ru-RU" sz="24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</a:b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new</a:t>
            </a:r>
            <a:r>
              <a:rPr lang="en-US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Arr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— новый массив</a:t>
            </a:r>
            <a:b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</a:b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a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— номер элемента в массиве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new</a:t>
            </a:r>
            <a:r>
              <a:rPr lang="en-US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Arr</a:t>
            </a:r>
            <a:endParaRPr lang="ru-RU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2400" b="0" strike="noStrike" spc="-1" dirty="0">
              <a:latin typeface="Arial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F97F21C-3627-4BF2-B548-EE48545EDF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839" y="4077072"/>
            <a:ext cx="6922321" cy="214212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06799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A68B8C0D-C7B5-405B-897A-CB891146EB1C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5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50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>
                <a:solidFill>
                  <a:srgbClr val="99CC00"/>
                </a:solidFill>
                <a:latin typeface="Verdana"/>
                <a:ea typeface="Verdana"/>
              </a:rPr>
              <a:t>Массивы. Задача</a:t>
            </a:r>
            <a:endParaRPr lang="ru-RU" sz="3600" b="0" strike="noStrike" spc="-1">
              <a:latin typeface="Arial"/>
            </a:endParaRPr>
          </a:p>
        </p:txBody>
      </p:sp>
      <p:sp>
        <p:nvSpPr>
          <p:cNvPr id="151" name="CustomShape 3"/>
          <p:cNvSpPr/>
          <p:nvPr/>
        </p:nvSpPr>
        <p:spPr>
          <a:xfrm>
            <a:off x="838080" y="1311840"/>
            <a:ext cx="10514160" cy="90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Напишите цикл с итерациями, который будет проверять каждый элемент массива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old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на совпадение с цифрой 2.</a:t>
            </a:r>
            <a:endParaRPr lang="ru-RU" sz="2400" b="0" strike="noStrike" spc="-1" dirty="0">
              <a:latin typeface="Arial"/>
            </a:endParaRPr>
          </a:p>
        </p:txBody>
      </p:sp>
      <p:sp>
        <p:nvSpPr>
          <p:cNvPr id="153" name="CustomShape 4"/>
          <p:cNvSpPr/>
          <p:nvPr/>
        </p:nvSpPr>
        <p:spPr>
          <a:xfrm>
            <a:off x="831656" y="2254832"/>
            <a:ext cx="4247280" cy="323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Количество итераций равно кол-ву элементов массива, в данном случае это 24.</a:t>
            </a:r>
            <a:endParaRPr lang="ru-RU" sz="24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Неименованная исходящая связь — выход из цикла, идёт на «конец программы».</a:t>
            </a:r>
            <a:endParaRPr lang="ru-RU" sz="24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Связь с именем «тело цикла» - идёт на тело цикла.</a:t>
            </a:r>
            <a:endParaRPr lang="ru-RU" sz="2400" b="0" strike="noStrike" spc="-1" dirty="0">
              <a:latin typeface="Arial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56DA0F-C167-4C3A-8029-8E9B0ECC0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168" y="2235527"/>
            <a:ext cx="5435352" cy="334595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394F6335-21D6-418D-B673-E297CCF03139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6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839416" y="376920"/>
            <a:ext cx="8785184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Массивы. Задача</a:t>
            </a:r>
            <a:endParaRPr lang="ru-RU" sz="3600" b="0" strike="noStrike" spc="-1" dirty="0">
              <a:latin typeface="Arial"/>
            </a:endParaRPr>
          </a:p>
        </p:txBody>
      </p:sp>
      <p:sp>
        <p:nvSpPr>
          <p:cNvPr id="157" name="CustomShape 3"/>
          <p:cNvSpPr/>
          <p:nvPr/>
        </p:nvSpPr>
        <p:spPr>
          <a:xfrm>
            <a:off x="659396" y="1129908"/>
            <a:ext cx="10873208" cy="126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114480">
              <a:lnSpc>
                <a:spcPct val="90000"/>
              </a:lnSpc>
              <a:spcBef>
                <a:spcPts val="1001"/>
              </a:spcBef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В ветке «ложь»:</a:t>
            </a:r>
          </a:p>
          <a:p>
            <a:pPr marL="457380" indent="-3429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ru-RU" sz="2400" spc="-1" dirty="0">
                <a:solidFill>
                  <a:srgbClr val="000000"/>
                </a:solidFill>
                <a:latin typeface="Calibri"/>
                <a:ea typeface="Montserrat"/>
              </a:rPr>
              <a:t>записываем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«не двойку» в массив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new</a:t>
            </a:r>
            <a:r>
              <a:rPr lang="en-US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Arr</a:t>
            </a:r>
            <a:endParaRPr lang="ru-RU" sz="2400" b="1" strike="noStrike" spc="-1" dirty="0">
              <a:solidFill>
                <a:srgbClr val="000000"/>
              </a:solidFill>
              <a:latin typeface="Calibri"/>
              <a:ea typeface="Montserrat"/>
            </a:endParaRPr>
          </a:p>
          <a:p>
            <a:pPr marL="457380" indent="-3429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увеличиваем индекс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</a:t>
            </a:r>
            <a:r>
              <a:rPr lang="en-US" sz="24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a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массива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new</a:t>
            </a:r>
            <a:r>
              <a:rPr lang="en-US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Arr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.</a:t>
            </a:r>
            <a:endParaRPr lang="ru-RU" sz="2400" b="0" strike="noStrike" spc="-1" dirty="0"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1001"/>
              </a:spcBef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Ветка «истина» пустая — мы не создаем нового элемента массива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new</a:t>
            </a:r>
            <a:r>
              <a:rPr lang="en-US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Arr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.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</a:t>
            </a:r>
            <a:br>
              <a:rPr dirty="0"/>
            </a:br>
            <a:endParaRPr lang="ru-RU" sz="2400" b="0" strike="noStrike" spc="-1" dirty="0">
              <a:latin typeface="Arial"/>
            </a:endParaRPr>
          </a:p>
          <a:p>
            <a:pPr marL="114480">
              <a:lnSpc>
                <a:spcPct val="115000"/>
              </a:lnSpc>
              <a:spcBef>
                <a:spcPts val="901"/>
              </a:spcBef>
              <a:spcAft>
                <a:spcPts val="901"/>
              </a:spcAft>
            </a:pPr>
            <a:endParaRPr lang="ru-RU" sz="2400" b="0" strike="noStrike" spc="-1" dirty="0">
              <a:latin typeface="Arial"/>
            </a:endParaRPr>
          </a:p>
        </p:txBody>
      </p:sp>
      <p:sp>
        <p:nvSpPr>
          <p:cNvPr id="160" name="CustomShape 5"/>
          <p:cNvSpPr/>
          <p:nvPr/>
        </p:nvSpPr>
        <p:spPr>
          <a:xfrm>
            <a:off x="7536160" y="3861048"/>
            <a:ext cx="3672408" cy="20522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114480">
              <a:lnSpc>
                <a:spcPct val="90000"/>
              </a:lnSpc>
              <a:spcBef>
                <a:spcPts val="1001"/>
              </a:spcBef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После каждой итерации нужно увеличи</a:t>
            </a:r>
            <a:r>
              <a:rPr lang="ru-RU" sz="2400" spc="-1" dirty="0">
                <a:solidFill>
                  <a:srgbClr val="000000"/>
                </a:solidFill>
                <a:latin typeface="Calibri"/>
                <a:ea typeface="Montserrat"/>
              </a:rPr>
              <a:t>ва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ть индекс </a:t>
            </a:r>
            <a:r>
              <a:rPr lang="en-US" sz="2400" b="1" spc="-1" dirty="0" err="1">
                <a:solidFill>
                  <a:srgbClr val="000000"/>
                </a:solidFill>
                <a:latin typeface="Calibri"/>
                <a:ea typeface="Montserrat"/>
              </a:rPr>
              <a:t>i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массива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old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. </a:t>
            </a:r>
            <a:endParaRPr lang="ru-RU" sz="2400" b="0" strike="noStrike" spc="-1" dirty="0">
              <a:latin typeface="Arial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9FFB7CC-7278-421A-B6F5-F50D15D3B3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68" y="2935628"/>
            <a:ext cx="6353160" cy="325734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28517E27-1C7E-4664-99CA-6B848A6477C5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7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62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>
                <a:solidFill>
                  <a:srgbClr val="99CC00"/>
                </a:solidFill>
                <a:latin typeface="Verdana"/>
                <a:ea typeface="Verdana"/>
              </a:rPr>
              <a:t>Массивы. Задача</a:t>
            </a:r>
            <a:endParaRPr lang="ru-RU" sz="3600" b="0" strike="noStrike" spc="-1">
              <a:latin typeface="Arial"/>
            </a:endParaRPr>
          </a:p>
        </p:txBody>
      </p:sp>
      <p:sp>
        <p:nvSpPr>
          <p:cNvPr id="163" name="CustomShape 3"/>
          <p:cNvSpPr/>
          <p:nvPr/>
        </p:nvSpPr>
        <p:spPr>
          <a:xfrm>
            <a:off x="838080" y="1119600"/>
            <a:ext cx="8801640" cy="43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Общий вид алгоритма без вывода итогового массива на экран:</a:t>
            </a:r>
            <a:endParaRPr lang="ru-RU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2400" b="0" strike="noStrike" spc="-1" dirty="0">
              <a:latin typeface="Arial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E03E23F-A4C9-4930-BF1A-2A0505AA3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6320" y="1513240"/>
            <a:ext cx="8659359" cy="482956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7AF81CFE-EC0F-43F3-96F2-CF0A76F30BA9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8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Массивы. Задача</a:t>
            </a:r>
            <a:endParaRPr lang="ru-RU" sz="3600" b="0" strike="noStrike" spc="-1" dirty="0">
              <a:latin typeface="Arial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838080" y="1344384"/>
            <a:ext cx="2737640" cy="43204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Реализация вывода</a:t>
            </a:r>
            <a:endParaRPr lang="ru-RU" sz="2200" b="0" strike="noStrike" spc="-1" dirty="0">
              <a:latin typeface="Arial"/>
            </a:endParaRPr>
          </a:p>
        </p:txBody>
      </p:sp>
      <p:sp>
        <p:nvSpPr>
          <p:cNvPr id="168" name="CustomShape 4"/>
          <p:cNvSpPr/>
          <p:nvPr/>
        </p:nvSpPr>
        <p:spPr>
          <a:xfrm>
            <a:off x="3256824" y="1776432"/>
            <a:ext cx="5699160" cy="360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>
              <a:lnSpc>
                <a:spcPct val="115000"/>
              </a:lnSpc>
            </a:pPr>
            <a:r>
              <a:rPr lang="ru-RU" sz="2200" b="0" strike="noStrike" spc="-1" dirty="0">
                <a:latin typeface="Calibri"/>
                <a:ea typeface="Montserrat"/>
              </a:rPr>
              <a:t>Для вывода массива на экран создадим подпрограмму «На экран» с двумя параметрами:</a:t>
            </a:r>
            <a:endParaRPr lang="ru-RU" sz="2200" b="0" strike="noStrike" spc="-1" dirty="0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ru-RU" sz="2200" b="1" strike="noStrike" spc="-1" dirty="0">
                <a:latin typeface="Calibri"/>
                <a:ea typeface="Montserrat"/>
              </a:rPr>
              <a:t>n</a:t>
            </a:r>
            <a:r>
              <a:rPr lang="ru-RU" sz="2200" b="0" strike="noStrike" spc="-1" dirty="0">
                <a:latin typeface="Calibri"/>
                <a:ea typeface="Montserrat"/>
              </a:rPr>
              <a:t> — количество выводимых элементов </a:t>
            </a:r>
            <a:endParaRPr lang="ru-RU" sz="2200" b="0" strike="noStrike" spc="-1" dirty="0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ru-RU" sz="2200" b="1" strike="noStrike" spc="-1" dirty="0" err="1">
                <a:latin typeface="Calibri"/>
                <a:ea typeface="Montserrat"/>
              </a:rPr>
              <a:t>y_max</a:t>
            </a:r>
            <a:r>
              <a:rPr lang="ru-RU" sz="2200" b="1" strike="noStrike" spc="-1" dirty="0">
                <a:latin typeface="Calibri"/>
                <a:ea typeface="Montserrat"/>
              </a:rPr>
              <a:t> </a:t>
            </a:r>
            <a:r>
              <a:rPr lang="ru-RU" sz="2200" b="0" strike="noStrike" spc="-1" dirty="0">
                <a:latin typeface="Calibri"/>
                <a:ea typeface="Montserrat"/>
              </a:rPr>
              <a:t>— высота экрана в пикселах</a:t>
            </a:r>
          </a:p>
          <a:p>
            <a:pPr>
              <a:lnSpc>
                <a:spcPct val="115000"/>
              </a:lnSpc>
            </a:pPr>
            <a:endParaRPr lang="ru-RU" sz="2200" b="0" strike="noStrike" spc="-1" dirty="0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ru-RU" sz="2200" b="0" strike="noStrike" spc="-1" dirty="0">
                <a:latin typeface="Calibri"/>
                <a:ea typeface="Montserrat"/>
              </a:rPr>
              <a:t>Переменные подпрограммы:</a:t>
            </a:r>
            <a:br>
              <a:rPr dirty="0"/>
            </a:br>
            <a:r>
              <a:rPr lang="ru-RU" sz="2200" b="1" strike="noStrike" spc="-1" dirty="0">
                <a:latin typeface="Calibri"/>
                <a:ea typeface="Montserrat"/>
              </a:rPr>
              <a:t>i</a:t>
            </a:r>
            <a:r>
              <a:rPr lang="ru-RU" sz="2200" b="0" strike="noStrike" spc="-1" dirty="0">
                <a:latin typeface="Calibri"/>
                <a:ea typeface="Montserrat"/>
              </a:rPr>
              <a:t> — номер элемента в массиве;</a:t>
            </a:r>
            <a:endParaRPr lang="ru-RU" sz="2200" b="0" strike="noStrike" spc="-1" dirty="0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ru-RU" sz="2200" b="1" strike="noStrike" spc="-1" dirty="0">
                <a:latin typeface="Calibri"/>
                <a:ea typeface="Montserrat"/>
              </a:rPr>
              <a:t>x, y </a:t>
            </a:r>
            <a:r>
              <a:rPr lang="ru-RU" sz="2200" b="0" strike="noStrike" spc="-1" dirty="0">
                <a:latin typeface="Calibri"/>
                <a:ea typeface="Montserrat"/>
              </a:rPr>
              <a:t>— координаты вывода элементов на экран.</a:t>
            </a:r>
            <a:endParaRPr lang="ru-RU" sz="2200" b="0" strike="noStrike" spc="-1" dirty="0">
              <a:latin typeface="Arial"/>
            </a:endParaRPr>
          </a:p>
        </p:txBody>
      </p:sp>
      <p:pic>
        <p:nvPicPr>
          <p:cNvPr id="169" name="Рисунок 168"/>
          <p:cNvPicPr/>
          <p:nvPr/>
        </p:nvPicPr>
        <p:blipFill>
          <a:blip r:embed="rId2"/>
          <a:stretch/>
        </p:blipFill>
        <p:spPr>
          <a:xfrm>
            <a:off x="8956704" y="2174232"/>
            <a:ext cx="2218320" cy="2913480"/>
          </a:xfrm>
          <a:prstGeom prst="rect">
            <a:avLst/>
          </a:prstGeom>
          <a:ln>
            <a:noFill/>
          </a:ln>
        </p:spPr>
      </p:pic>
      <p:pic>
        <p:nvPicPr>
          <p:cNvPr id="170" name="Рисунок 169"/>
          <p:cNvPicPr/>
          <p:nvPr/>
        </p:nvPicPr>
        <p:blipFill>
          <a:blip r:embed="rId3"/>
          <a:stretch/>
        </p:blipFill>
        <p:spPr>
          <a:xfrm>
            <a:off x="911424" y="1916832"/>
            <a:ext cx="1989720" cy="3170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201529D9-A395-4C55-B53C-367796D8ED67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9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838080" y="376920"/>
            <a:ext cx="8801640" cy="6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Массивы. </a:t>
            </a: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Задача</a:t>
            </a:r>
            <a:endParaRPr lang="ru-RU" sz="3600" b="0" strike="noStrike" spc="-1" dirty="0">
              <a:latin typeface="Arial"/>
            </a:endParaRPr>
          </a:p>
        </p:txBody>
      </p:sp>
      <p:sp>
        <p:nvSpPr>
          <p:cNvPr id="173" name="CustomShape 3"/>
          <p:cNvSpPr/>
          <p:nvPr/>
        </p:nvSpPr>
        <p:spPr>
          <a:xfrm>
            <a:off x="838080" y="1340768"/>
            <a:ext cx="10514160" cy="205075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 marL="1440">
              <a:lnSpc>
                <a:spcPct val="100000"/>
              </a:lnSpc>
              <a:buClr>
                <a:srgbClr val="000000"/>
              </a:buClr>
            </a:pP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Выводим значения в цикле:</a:t>
            </a:r>
            <a:endParaRPr lang="ru-RU" sz="2200" b="0" strike="noStrike" spc="-1" dirty="0"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Если столбец не закончился (</a:t>
            </a: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y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</a:t>
            </a:r>
            <a:r>
              <a:rPr lang="en-US" sz="2200" spc="-1" dirty="0">
                <a:solidFill>
                  <a:srgbClr val="000000"/>
                </a:solidFill>
                <a:latin typeface="Calibri"/>
                <a:ea typeface="Montserrat"/>
              </a:rPr>
              <a:t>&lt;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</a:t>
            </a:r>
            <a:r>
              <a:rPr lang="ru-RU" sz="22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y_max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) — выводим значение в координатах (</a:t>
            </a: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x, y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) и увеличиваем координату </a:t>
            </a: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y</a:t>
            </a: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;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</a:t>
            </a:r>
            <a:endParaRPr lang="ru-RU" sz="2200" b="0" strike="noStrike" spc="-1" dirty="0"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Если закончился экран (</a:t>
            </a: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y</a:t>
            </a:r>
            <a:r>
              <a:rPr lang="en-US" sz="22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</a:t>
            </a:r>
            <a:r>
              <a:rPr lang="ru-RU" sz="22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&gt;</a:t>
            </a:r>
            <a:r>
              <a:rPr lang="en-US" sz="2200" b="1" strike="noStrike" spc="-1" dirty="0">
                <a:solidFill>
                  <a:srgbClr val="000000"/>
                </a:solidFill>
                <a:latin typeface="Calibri"/>
                <a:ea typeface="Montserrat"/>
              </a:rPr>
              <a:t> </a:t>
            </a:r>
            <a:r>
              <a:rPr lang="ru-RU" sz="2200" b="1" strike="noStrike" spc="-1" dirty="0" err="1">
                <a:solidFill>
                  <a:srgbClr val="000000"/>
                </a:solidFill>
                <a:latin typeface="Calibri"/>
                <a:ea typeface="Montserrat"/>
              </a:rPr>
              <a:t>y_max</a:t>
            </a:r>
            <a:r>
              <a:rPr lang="ru-RU" sz="2200" b="0" strike="noStrike" spc="-1" dirty="0">
                <a:solidFill>
                  <a:srgbClr val="000000"/>
                </a:solidFill>
                <a:latin typeface="Calibri"/>
                <a:ea typeface="Montserrat"/>
              </a:rPr>
              <a:t>) — переводим на новый столбец, а затем выводим на экран</a:t>
            </a:r>
            <a:r>
              <a:rPr lang="ru-RU" sz="2200" spc="-1" dirty="0">
                <a:solidFill>
                  <a:srgbClr val="000000"/>
                </a:solidFill>
                <a:latin typeface="Calibri"/>
                <a:ea typeface="Montserrat"/>
              </a:rPr>
              <a:t>.</a:t>
            </a:r>
            <a:endParaRPr lang="ru-RU" sz="2200" b="0" strike="noStrike" spc="-1" dirty="0">
              <a:latin typeface="Arial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BEB4CA6-4771-4900-836A-9E6EED056D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496" y="3358212"/>
            <a:ext cx="9069066" cy="27435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14623</TotalTime>
  <Words>736</Words>
  <Application>Microsoft Office PowerPoint</Application>
  <PresentationFormat>Широкоэкранный</PresentationFormat>
  <Paragraphs>70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Тема Office</vt:lpstr>
      <vt:lpstr>Массивы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Компьютерное зрение</dc:title>
  <dc:creator>Анастасия Мерецкая</dc:creator>
  <cp:lastModifiedBy>Анастасия Мерецкая</cp:lastModifiedBy>
  <cp:revision>99</cp:revision>
  <dcterms:created xsi:type="dcterms:W3CDTF">2019-09-12T18:22:40Z</dcterms:created>
  <dcterms:modified xsi:type="dcterms:W3CDTF">2020-10-29T12:03:48Z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10</vt:i4>
  </property>
</Properties>
</file>