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69" r:id="rId4"/>
    <p:sldId id="258" r:id="rId5"/>
    <p:sldId id="273" r:id="rId6"/>
    <p:sldId id="278" r:id="rId7"/>
    <p:sldId id="283" r:id="rId8"/>
    <p:sldId id="279" r:id="rId9"/>
    <p:sldId id="282" r:id="rId10"/>
    <p:sldId id="280" r:id="rId11"/>
    <p:sldId id="264" r:id="rId12"/>
    <p:sldId id="281" r:id="rId13"/>
    <p:sldId id="260" r:id="rId14"/>
    <p:sldId id="261" r:id="rId15"/>
    <p:sldId id="263" r:id="rId16"/>
    <p:sldId id="267" r:id="rId17"/>
    <p:sldId id="271" r:id="rId18"/>
    <p:sldId id="272" r:id="rId19"/>
    <p:sldId id="265" r:id="rId20"/>
    <p:sldId id="270" r:id="rId21"/>
    <p:sldId id="268" r:id="rId2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427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77FB6D-BAA5-41B7-A4F5-3FF509582F5F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93FD63-D533-485B-A4B9-B67BEE34CCE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5c8b6e555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5c8b6e555a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g5c8b6e555a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</a:pPr>
            <a:fld id="{00000000-1234-1234-1234-123412341234}" type="slidenum">
              <a:rPr lang="ru-RU"/>
              <a:t>21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help.trikset.com/" TargetMode="External"/><Relationship Id="rId2" Type="http://schemas.openxmlformats.org/officeDocument/2006/relationships/hyperlink" Target="mailto:support@trikset.com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trikset.com/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ик">
  <p:cSld name="2_Титульный слайд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2"/>
          <p:cNvSpPr/>
          <p:nvPr/>
        </p:nvSpPr>
        <p:spPr>
          <a:xfrm>
            <a:off x="1962977" y="1539747"/>
            <a:ext cx="8266043" cy="172800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</a:pPr>
            <a:endParaRPr sz="3200" b="0" i="0" u="none" strike="noStrike" cap="none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8" name="Google Shape;18;p12"/>
          <p:cNvSpPr txBox="1">
            <a:spLocks noGrp="1"/>
          </p:cNvSpPr>
          <p:nvPr>
            <p:ph type="ctrTitle"/>
          </p:nvPr>
        </p:nvSpPr>
        <p:spPr>
          <a:xfrm>
            <a:off x="1963392" y="1539747"/>
            <a:ext cx="8266043" cy="1644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6000"/>
              <a:buFont typeface="Verdana" panose="020B0604030504040204"/>
              <a:buNone/>
              <a:defRPr sz="4800" b="1" i="0" u="none" strike="noStrike" cap="none">
                <a:solidFill>
                  <a:srgbClr val="99CC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r>
              <a:rPr lang="ru-RU"/>
              <a:t>Образец заголовка</a:t>
            </a:r>
            <a:endParaRPr dirty="0"/>
          </a:p>
        </p:txBody>
      </p:sp>
      <p:sp>
        <p:nvSpPr>
          <p:cNvPr id="19" name="Google Shape;1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lang="ru-RU"/>
          </a:p>
        </p:txBody>
      </p:sp>
      <p:pic>
        <p:nvPicPr>
          <p:cNvPr id="20" name="Google Shape;20;p12"/>
          <p:cNvPicPr preferRelativeResize="0"/>
          <p:nvPr/>
        </p:nvPicPr>
        <p:blipFill rotWithShape="1">
          <a:blip r:embed="rId2"/>
          <a:srcRect l="3016" t="11569" r="3069" b="11220"/>
          <a:stretch>
            <a:fillRect/>
          </a:stretch>
        </p:blipFill>
        <p:spPr>
          <a:xfrm>
            <a:off x="838200" y="480894"/>
            <a:ext cx="2927437" cy="56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12"/>
          <p:cNvPicPr preferRelativeResize="0"/>
          <p:nvPr/>
        </p:nvPicPr>
        <p:blipFill>
          <a:blip r:embed="rId3"/>
          <a:srcRect/>
          <a:stretch>
            <a:fillRect/>
          </a:stretch>
        </p:blipFill>
        <p:spPr>
          <a:xfrm>
            <a:off x="4533900" y="3158114"/>
            <a:ext cx="3124199" cy="3124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>
  <p:cSld name="Заголовок раздела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lang="ru-RU"/>
          </a:p>
        </p:txBody>
      </p:sp>
      <p:sp>
        <p:nvSpPr>
          <p:cNvPr id="24" name="Google Shape;24;p13"/>
          <p:cNvSpPr/>
          <p:nvPr/>
        </p:nvSpPr>
        <p:spPr>
          <a:xfrm>
            <a:off x="838199" y="360000"/>
            <a:ext cx="8802757" cy="61200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</a:pPr>
            <a:endParaRPr sz="3200" b="0" i="0" u="none" strike="noStrike" cap="none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5" name="Google Shape;25;p13"/>
          <p:cNvSpPr txBox="1">
            <a:spLocks noGrp="1"/>
          </p:cNvSpPr>
          <p:nvPr>
            <p:ph type="body" idx="1"/>
          </p:nvPr>
        </p:nvSpPr>
        <p:spPr>
          <a:xfrm>
            <a:off x="838199" y="1518249"/>
            <a:ext cx="10515600" cy="4649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Google Shape;26;p13"/>
          <p:cNvSpPr txBox="1">
            <a:spLocks noGrp="1"/>
          </p:cNvSpPr>
          <p:nvPr>
            <p:ph type="title"/>
          </p:nvPr>
        </p:nvSpPr>
        <p:spPr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 panose="020B0604030504040204"/>
              <a:buNone/>
              <a:defRPr sz="3600" b="1" i="0" u="none" strike="noStrike" cap="none">
                <a:solidFill>
                  <a:srgbClr val="99CC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pPr marL="0" marR="0" lvl="0" indent="0" rtl="0">
              <a:spcBef>
                <a:spcPts val="0"/>
              </a:spcBef>
              <a:spcAft>
                <a:spcPts val="0"/>
              </a:spcAft>
            </a:pPr>
            <a:r>
              <a:rPr lang="ru-RU" sz="3600" b="1">
                <a:solidFill>
                  <a:srgbClr val="99CC00"/>
                </a:solidFill>
                <a:latin typeface="Verdana" panose="020B0604030504040204"/>
                <a:ea typeface="Verdana" panose="020B0604030504040204"/>
                <a:sym typeface="Verdana" panose="020B0604030504040204"/>
              </a:rPr>
              <a:t>Образец заголовка</a:t>
            </a:r>
            <a:endParaRPr lang="ru-RU" sz="3600" b="1" dirty="0">
              <a:solidFill>
                <a:srgbClr val="99CC00"/>
              </a:solidFill>
              <a:latin typeface="Verdana" panose="020B0604030504040204"/>
              <a:ea typeface="Verdana" panose="020B0604030504040204"/>
              <a:cs typeface="Verdana" panose="020B0604030504040204"/>
              <a:sym typeface="Verdana" panose="020B0604030504040204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Только заголовок">
  <p:cSld name="1_Только заголовок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/>
          <p:nvPr/>
        </p:nvSpPr>
        <p:spPr>
          <a:xfrm>
            <a:off x="838199" y="360000"/>
            <a:ext cx="8802757" cy="61200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</a:pPr>
            <a:endParaRPr sz="3200" b="0" i="0" u="none" strike="noStrike" cap="none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9" name="Google Shape;29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lang="ru-RU"/>
          </a:p>
        </p:txBody>
      </p:sp>
      <p:sp>
        <p:nvSpPr>
          <p:cNvPr id="31" name="Google Shape;31;p14"/>
          <p:cNvSpPr txBox="1"/>
          <p:nvPr/>
        </p:nvSpPr>
        <p:spPr>
          <a:xfrm>
            <a:off x="4076700" y="1614256"/>
            <a:ext cx="7467601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Поддержка ТРИК: </a:t>
            </a:r>
            <a:r>
              <a:rPr lang="ru-RU" sz="3200" u="sng" dirty="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  <a:hlinkClick r:id="rId2"/>
              </a:rPr>
              <a:t>support@trikset.com</a:t>
            </a:r>
            <a:endParaRPr sz="3200" dirty="0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Справочный центр ТРИК: </a:t>
            </a:r>
            <a:r>
              <a:rPr lang="ru-RU" sz="3200" u="sng" dirty="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  <a:hlinkClick r:id="rId3"/>
              </a:rPr>
              <a:t>help.trikset.com</a:t>
            </a:r>
            <a:endParaRPr sz="3200" dirty="0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2" name="Google Shape;32;p14"/>
          <p:cNvSpPr txBox="1"/>
          <p:nvPr/>
        </p:nvSpPr>
        <p:spPr>
          <a:xfrm flipH="1">
            <a:off x="838125" y="322646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99CC00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rPr>
              <a:t>Информация и контакты</a:t>
            </a:r>
            <a:endParaRPr sz="3600" b="1" dirty="0">
              <a:solidFill>
                <a:srgbClr val="99CC00"/>
              </a:solidFill>
              <a:latin typeface="Verdana" panose="020B0604030504040204"/>
              <a:ea typeface="Verdana" panose="020B0604030504040204"/>
              <a:cs typeface="Verdana" panose="020B0604030504040204"/>
              <a:sym typeface="Verdana" panose="020B0604030504040204"/>
            </a:endParaRPr>
          </a:p>
        </p:txBody>
      </p:sp>
      <p:pic>
        <p:nvPicPr>
          <p:cNvPr id="33" name="Google Shape;33;p14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375307" y="2214584"/>
            <a:ext cx="3592786" cy="3592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14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4114800" y="2857817"/>
            <a:ext cx="2581275" cy="40005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4"/>
          <p:cNvSpPr txBox="1"/>
          <p:nvPr/>
        </p:nvSpPr>
        <p:spPr>
          <a:xfrm>
            <a:off x="6785632" y="2829858"/>
            <a:ext cx="100553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err="1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trikset</a:t>
            </a:r>
            <a:endParaRPr sz="2400" b="1" dirty="0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65680" y="1580971"/>
            <a:ext cx="25637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lang="en-US" sz="3600" b="1" dirty="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  <a:hlinkClick r:id="rId6"/>
              </a:rPr>
              <a:t>trikset.com</a:t>
            </a:r>
            <a:endParaRPr lang="ru-RU" sz="3600" b="1" dirty="0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creativecommons.org/licenses/by-nc-sa/3.0" TargetMode="Externa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body" idx="1"/>
          </p:nvPr>
        </p:nvSpPr>
        <p:spPr>
          <a:xfrm>
            <a:off x="838199" y="1518249"/>
            <a:ext cx="10515600" cy="4649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 dirty="0"/>
          </a:p>
        </p:txBody>
      </p:sp>
      <p:sp>
        <p:nvSpPr>
          <p:cNvPr id="11" name="Google Shape;11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lang="ru-RU"/>
          </a:p>
        </p:txBody>
      </p:sp>
      <p:pic>
        <p:nvPicPr>
          <p:cNvPr id="12" name="Google Shape;12;p11"/>
          <p:cNvPicPr preferRelativeResize="0"/>
          <p:nvPr/>
        </p:nvPicPr>
        <p:blipFill rotWithShape="1">
          <a:blip r:embed="rId5"/>
          <a:srcRect l="6972" t="36957" r="7355" b="36954"/>
          <a:stretch>
            <a:fillRect/>
          </a:stretch>
        </p:blipFill>
        <p:spPr>
          <a:xfrm>
            <a:off x="9945279" y="396000"/>
            <a:ext cx="1782001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1"/>
          <p:cNvSpPr txBox="1"/>
          <p:nvPr/>
        </p:nvSpPr>
        <p:spPr>
          <a:xfrm>
            <a:off x="1581150" y="6314626"/>
            <a:ext cx="242887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Распространяется по лицензии </a:t>
            </a:r>
            <a:r>
              <a:rPr lang="ru-RU" sz="1200" b="0" i="0" u="sng" strike="noStrike" cap="none">
                <a:solidFill>
                  <a:srgbClr val="595959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  <a:hlinkClick r:id="rId6"/>
              </a:rPr>
              <a:t>Creative Commons BY-NC-SA</a:t>
            </a:r>
            <a:endParaRPr sz="1200" b="0" i="0" u="none" strike="noStrike" cap="none">
              <a:solidFill>
                <a:srgbClr val="595959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4" name="Google Shape;14;p11"/>
          <p:cNvSpPr txBox="1"/>
          <p:nvPr/>
        </p:nvSpPr>
        <p:spPr>
          <a:xfrm>
            <a:off x="4162425" y="6314626"/>
            <a:ext cx="391477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ООО «</a:t>
            </a:r>
            <a:r>
              <a:rPr lang="ru-RU" sz="1200" b="0" i="0" u="none" strike="noStrike" cap="none" dirty="0" err="1">
                <a:solidFill>
                  <a:srgbClr val="595959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КиберТех</a:t>
            </a:r>
            <a:r>
              <a:rPr lang="ru-RU" sz="1200" b="0" i="0" u="none" strike="noStrike" cap="none" dirty="0">
                <a:solidFill>
                  <a:srgbClr val="595959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»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Санкт-Петербург, 20</a:t>
            </a:r>
            <a:r>
              <a:rPr lang="en-US" sz="1200" b="0" i="0" u="none" strike="noStrike" cap="none" dirty="0">
                <a:solidFill>
                  <a:srgbClr val="595959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2</a:t>
            </a:r>
            <a:r>
              <a:rPr lang="ru-RU" sz="1200" b="0" i="0" u="none" strike="noStrike" cap="none" dirty="0">
                <a:solidFill>
                  <a:srgbClr val="595959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6</a:t>
            </a:r>
            <a:endParaRPr sz="1200" b="0" i="0" u="none" strike="noStrike" cap="none" dirty="0">
              <a:solidFill>
                <a:srgbClr val="595959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15" name="Google Shape;15;p11"/>
          <p:cNvPicPr preferRelativeResize="0"/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828675" y="6434126"/>
            <a:ext cx="739617" cy="25877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06354" y="2053547"/>
            <a:ext cx="7892248" cy="1204033"/>
          </a:xfrm>
        </p:spPr>
        <p:txBody>
          <a:bodyPr/>
          <a:lstStyle/>
          <a:p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  <a:sym typeface="Trebuchet MS" panose="020B0603020202020204"/>
              </a:rPr>
              <a:t>Система управления Релейный регулятор Силовой мотор</a:t>
            </a:r>
            <a:endParaRPr lang="ru-RU" sz="4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10</a:t>
            </a:fld>
            <a:endParaRPr lang="ru-RU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Регулятор Уатта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07"/>
          <a:stretch>
            <a:fillRect/>
          </a:stretch>
        </p:blipFill>
        <p:spPr bwMode="auto">
          <a:xfrm>
            <a:off x="838125" y="1338663"/>
            <a:ext cx="5659812" cy="466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Текст 2"/>
          <p:cNvSpPr>
            <a:spLocks noGrp="1"/>
          </p:cNvSpPr>
          <p:nvPr>
            <p:ph type="body" idx="1"/>
          </p:nvPr>
        </p:nvSpPr>
        <p:spPr>
          <a:xfrm>
            <a:off x="6606608" y="1412424"/>
            <a:ext cx="5149049" cy="4565857"/>
          </a:xfrm>
        </p:spPr>
        <p:txBody>
          <a:bodyPr>
            <a:noAutofit/>
          </a:bodyPr>
          <a:lstStyle/>
          <a:p>
            <a:pPr marL="0" indent="432000" algn="just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1800" dirty="0"/>
              <a:t>При увеличении угловой скорости вращения вала шары под действием центробежной силы расходятся и опускают муфту, которая с помощью рычага прикрывает заслонку, впускающую пар в цилиндр машины, в результате чего скорость вращения вала перестает возрастать.</a:t>
            </a:r>
          </a:p>
          <a:p>
            <a:pPr marL="0" indent="432000" algn="just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1800" dirty="0"/>
              <a:t>При уменьшении угловой скорости вращения вала происходит противоположный процесс: центробежная сила снижается, шары сближаются, муфта поднимается, заслонка приоткрывается, количество пара, поступающего в цилиндр, увеличивается и скорость вала машины перестает уменьшаться. </a:t>
            </a:r>
          </a:p>
          <a:p>
            <a:pPr marL="0" indent="432000" algn="just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1800" dirty="0"/>
              <a:t>Таким образом, в обоих случаях, как при увеличении, так и уменьшении нагрузки, обеспечиваются условия, стабилизирующие угловую скорость вращения вала. </a:t>
            </a:r>
          </a:p>
          <a:p>
            <a:pPr marL="0" indent="432000" algn="just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1800" dirty="0"/>
              <a:t>В этом и заключается сущность процесса саморегулирования в связке: </a:t>
            </a:r>
            <a:br>
              <a:rPr lang="ru-RU" sz="1800" dirty="0"/>
            </a:br>
            <a:r>
              <a:rPr lang="ru-RU" sz="1800" b="1" dirty="0"/>
              <a:t>паровая машина — регулятор — нагрузка.</a:t>
            </a:r>
            <a:endParaRPr lang="ru-RU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11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Релейный регулятор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8125" y="1364511"/>
            <a:ext cx="105156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Система состояний. Регулятор переключается между 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двумя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состояниями в зависимости от условия.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00BBBCF-A0DA-4BC3-B931-D175C5A703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9326" y="2216855"/>
            <a:ext cx="6092017" cy="411814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: скругленные углы 8"/>
          <p:cNvSpPr/>
          <p:nvPr/>
        </p:nvSpPr>
        <p:spPr>
          <a:xfrm>
            <a:off x="282725" y="5653991"/>
            <a:ext cx="11497943" cy="65145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sp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12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 релейного регулятора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405" y="2111683"/>
            <a:ext cx="4816356" cy="2413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97948" y="5639411"/>
            <a:ext cx="113914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Релейный регулятор изменяет управляемое воздействие на систему скачком при прохождении регулируемой величины через пороговые значения.</a:t>
            </a:r>
            <a:endParaRPr lang="ru-RU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89761" y="1039997"/>
            <a:ext cx="641272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br>
              <a:rPr lang="ru-RU" dirty="0"/>
            </a:br>
            <a:r>
              <a:rPr lang="ru-RU" dirty="0"/>
              <a:t>	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Электрический ток проходит через нагревательный элемент, который выделяет тепловую энергию и передает её на подошву утюга. В электрической цепи также установлен регулятор с биметаллической пластиной.</a:t>
            </a:r>
          </a:p>
          <a:p>
            <a:pPr algn="just"/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	Если температура меньше заданной, то биметаллическая пластина замыкает контакты, и утюг нагревается. </a:t>
            </a:r>
          </a:p>
          <a:p>
            <a:pPr algn="just"/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	Если температура выше заданной, то пластина изгибается (это происходит потому, </a:t>
            </a:r>
            <a:b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что разные металлы при нагреве расширяются </a:t>
            </a:r>
            <a:b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по-разному), размыкает контакты, и утюг остывает.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13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Система управления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125" y="1126380"/>
            <a:ext cx="101598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Задача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5.1.1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На моторе закреплена ножка. Повернуть ножку под углом 90 градусов. Удерживать ножку в заданном положении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45007" y="1774881"/>
            <a:ext cx="71504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Модель: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силовой мотор с несимметричной деталью.</a:t>
            </a:r>
            <a:endParaRPr lang="ru-RU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2" descr="C:\TRIK\TRIK Studio lessons\photo model small\DSC029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4594" y="2250277"/>
            <a:ext cx="6027246" cy="401368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14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Система управления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125" y="1251759"/>
            <a:ext cx="9770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Возьмите уголок 5х1х1 и закрепите его на муфте с помощью винта М4.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" descr="C:\TRIK\TRIK Studio lessons\photo model small\DSC029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6294" y="1936139"/>
            <a:ext cx="2847975" cy="42767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</p:pic>
      <p:pic>
        <p:nvPicPr>
          <p:cNvPr id="7" name="Picture 3" descr="C:\TRIK\TRIK Studio lessons\photo model small\DSC029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2456" y="2650513"/>
            <a:ext cx="4276725" cy="28479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15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Ножка под углом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126" y="1123032"/>
            <a:ext cx="105156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У красного штекера имеется ножка. При подключении провода к контроллеру ножка должна быть справа, и она должна попасть в соответствующий паз.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8126" y="4971191"/>
            <a:ext cx="105156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Выполняя условие выше, подключите энкодер и питание.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663440" y="5537658"/>
            <a:ext cx="67702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Вы могли заметить, что питание можно подключить двумя способами. </a:t>
            </a:r>
            <a:br>
              <a:rPr lang="ru-RU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 положения ножек штекера зависит направление вращения мотора.</a:t>
            </a:r>
          </a:p>
        </p:txBody>
      </p:sp>
      <p:pic>
        <p:nvPicPr>
          <p:cNvPr id="11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" t="31193" r="2224" b="30618"/>
          <a:stretch>
            <a:fillRect/>
          </a:stretch>
        </p:blipFill>
        <p:spPr>
          <a:xfrm>
            <a:off x="2012584" y="1871338"/>
            <a:ext cx="7829777" cy="31153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16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Релейный регулятор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125" y="2171452"/>
            <a:ext cx="5688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Алгоритм решения задачи в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TRIK Studio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ru-RU" sz="24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125" y="1097882"/>
            <a:ext cx="87154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Задача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5.1.1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поставить ножку под углом 90 градусов.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8126" y="1615975"/>
            <a:ext cx="87154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Модель: 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силовой мотор с несимметричной деталью.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439412" y="2176744"/>
            <a:ext cx="33404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Решение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псевдокод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EC6E7F5-15A3-AF87-99D6-73F3461F0F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9412" y="2879948"/>
            <a:ext cx="4467170" cy="251883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0806517-7D9A-D68E-E3E7-1C032C7CD7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721" y="2758650"/>
            <a:ext cx="6462536" cy="30181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17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Релейный регулятор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8200" y="1097915"/>
            <a:ext cx="6174105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Задача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5.1.2 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Лесенка: 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реализуйте алгоритм движения робота по траектории «лесенка». Робот должен рисовать за собой след. Робот должен остановиться в зеленом круге. Используйте релейный регулятор. </a:t>
            </a:r>
          </a:p>
          <a:p>
            <a:pPr algn="just"/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Модель: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двумоторный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робот с датчиком</a:t>
            </a:r>
            <a:b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освещенности на порту А5 и датчиком </a:t>
            </a:r>
            <a:b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расстояния на порту А1.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CAF93D0-8B27-0CD6-9A39-AD946BB500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1028" y="1349481"/>
            <a:ext cx="4505954" cy="488700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18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Релейный регулятор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8125" y="1097882"/>
            <a:ext cx="8349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Задача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5.1.2 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Лесенка. Решение:</a:t>
            </a: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4FA153-A3EE-B008-5DBD-F9A9F5E8D9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25" y="1668337"/>
            <a:ext cx="10586149" cy="4534277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19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Релейный регулятор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125" y="1095511"/>
            <a:ext cx="9965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Система состояний. Регулятор переключается между тремя состояниями.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CD385EBC-9987-85AD-3995-8CF586748A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6083" y="1608015"/>
            <a:ext cx="7074763" cy="452928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2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Система управления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79515" y="2063181"/>
            <a:ext cx="2081392" cy="1080120"/>
          </a:xfrm>
          <a:prstGeom prst="rect">
            <a:avLst/>
          </a:prstGeom>
          <a:solidFill>
            <a:srgbClr val="00B050"/>
          </a:solidFill>
          <a:ln>
            <a:solidFill>
              <a:srgbClr val="00206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dirty="0">
                <a:latin typeface="Calibri" panose="020F0502020204030204" pitchFamily="34" charset="0"/>
                <a:cs typeface="Calibri" panose="020F0502020204030204" pitchFamily="34" charset="0"/>
              </a:rPr>
              <a:t>Объект управления</a:t>
            </a:r>
          </a:p>
        </p:txBody>
      </p:sp>
      <p:cxnSp>
        <p:nvCxnSpPr>
          <p:cNvPr id="6" name="Прямая со стрелкой 5"/>
          <p:cNvCxnSpPr>
            <a:endCxn id="5" idx="1"/>
          </p:cNvCxnSpPr>
          <p:nvPr/>
        </p:nvCxnSpPr>
        <p:spPr>
          <a:xfrm>
            <a:off x="2303251" y="2603241"/>
            <a:ext cx="2376264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810727" y="2246694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входной сигнал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5720211" y="1291043"/>
            <a:ext cx="2280" cy="79094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720211" y="1215722"/>
            <a:ext cx="2552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внешние воздействия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28123" y="3069024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состояние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84359" y="2232297"/>
            <a:ext cx="2552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выходной </a:t>
            </a:r>
            <a:b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сигнал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38126" y="3509848"/>
            <a:ext cx="91680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Объект управления: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механическая система, электронная система, робот и т.д.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38124" y="3922300"/>
            <a:ext cx="105156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Состояние: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может описываться по-разному в зависимости от задачи</a:t>
            </a:r>
            <a:b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(например, координаты робота).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38125" y="4616283"/>
            <a:ext cx="78801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Входной сигнал: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управляющее воздействие, поданное на ОУ.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838125" y="5401087"/>
            <a:ext cx="78801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Внешние воздействия: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ветер, свет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волны и т.д. </a:t>
            </a: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6760907" y="2603241"/>
            <a:ext cx="2376264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: скругленные углы 16"/>
          <p:cNvSpPr/>
          <p:nvPr/>
        </p:nvSpPr>
        <p:spPr>
          <a:xfrm>
            <a:off x="838125" y="5897143"/>
            <a:ext cx="10515675" cy="299188"/>
          </a:xfrm>
          <a:prstGeom prst="round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sp>
      <p:sp>
        <p:nvSpPr>
          <p:cNvPr id="19" name="TextBox 18"/>
          <p:cNvSpPr txBox="1"/>
          <p:nvPr/>
        </p:nvSpPr>
        <p:spPr>
          <a:xfrm>
            <a:off x="4400802" y="5882626"/>
            <a:ext cx="28616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Такая система неуправляема!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9D15E46D-86A5-43CD-BF4F-A5AC3CCBABE3}"/>
              </a:ext>
            </a:extLst>
          </p:cNvPr>
          <p:cNvSpPr/>
          <p:nvPr/>
        </p:nvSpPr>
        <p:spPr>
          <a:xfrm>
            <a:off x="838124" y="5000977"/>
            <a:ext cx="93553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Выходной сигнал: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измеряемые параметры (расстояние, высота, освещенность)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9" grpId="0"/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Релейный регулятор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8125" y="1097882"/>
            <a:ext cx="105157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Задача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5.1.3 (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самостоятельная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b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Дополните решение задачи с ножкой следующим образом: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Состояние 1 (ножка в положении до 85 градусов) – мотор вперед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Состояние 2 (ножка в положении от 85 до 95 градусов) – мотор стоп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Состояние 3 (ножка в положении свыше 95 градусов) – мотор назад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8124" y="3036874"/>
            <a:ext cx="87154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Модель: 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силовой мотор с несимметричной деталью.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24" y="3800276"/>
            <a:ext cx="105157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Задача 5.1.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 (самостоятельная): </a:t>
            </a:r>
            <a:b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У робота закреплен датчик расстояния. Реализуйте алгоритм замера расстояния 40 см с погрешностью в 2 см. При заданном расстоянии робот должен выводить на дисплей «Норма», в противных случаях «Дальше нормы» и «Ближе нормы».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8123" y="5697386"/>
            <a:ext cx="99668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Модель: 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контроллер с датчиком расстояния на стационарной платформе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5c8b6e555a_0_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buNone/>
            </a:pPr>
            <a:fld id="{00000000-1234-1234-1234-123412341234}" type="slidenum">
              <a:rPr lang="ru-RU"/>
              <a:t>21</a:t>
            </a:fld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3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Система управления: пример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28002" y="2206169"/>
            <a:ext cx="3523723" cy="3068948"/>
          </a:xfrm>
          <a:prstGeom prst="rect">
            <a:avLst/>
          </a:prstGeom>
          <a:solidFill>
            <a:srgbClr val="00B050"/>
          </a:solidFill>
          <a:ln>
            <a:solidFill>
              <a:srgbClr val="00206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Calibri" panose="020F0502020204030204" pitchFamily="34" charset="0"/>
                <a:cs typeface="Calibri" panose="020F0502020204030204" pitchFamily="34" charset="0"/>
              </a:rPr>
              <a:t>Робот</a:t>
            </a:r>
          </a:p>
        </p:txBody>
      </p:sp>
      <p:cxnSp>
        <p:nvCxnSpPr>
          <p:cNvPr id="6" name="Прямая со стрелкой 5"/>
          <p:cNvCxnSpPr>
            <a:cxnSpLocks/>
            <a:endCxn id="5" idx="1"/>
          </p:cNvCxnSpPr>
          <p:nvPr/>
        </p:nvCxnSpPr>
        <p:spPr>
          <a:xfrm>
            <a:off x="1240971" y="3740643"/>
            <a:ext cx="28800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438222" y="3381693"/>
            <a:ext cx="24146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Подать мощность на мотор М2 80%</a:t>
            </a:r>
          </a:p>
        </p:txBody>
      </p:sp>
      <p:cxnSp>
        <p:nvCxnSpPr>
          <p:cNvPr id="8" name="Прямая со стрелкой 7"/>
          <p:cNvCxnSpPr>
            <a:cxnSpLocks/>
            <a:endCxn id="5" idx="0"/>
          </p:cNvCxnSpPr>
          <p:nvPr/>
        </p:nvCxnSpPr>
        <p:spPr>
          <a:xfrm>
            <a:off x="5986773" y="1061084"/>
            <a:ext cx="3091" cy="1145085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053110" y="1150487"/>
            <a:ext cx="16353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Нет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воздействий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70463" y="5334467"/>
            <a:ext cx="5051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Состояние:</a:t>
            </a:r>
            <a:b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На сколько градусов повернут вал мотора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963182" y="3381693"/>
            <a:ext cx="27905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Показание </a:t>
            </a:r>
            <a:b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энкодера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Е2</a:t>
            </a:r>
          </a:p>
        </p:txBody>
      </p:sp>
      <p:cxnSp>
        <p:nvCxnSpPr>
          <p:cNvPr id="16" name="Прямая со стрелкой 15"/>
          <p:cNvCxnSpPr>
            <a:cxnSpLocks/>
            <a:stCxn id="5" idx="3"/>
          </p:cNvCxnSpPr>
          <p:nvPr/>
        </p:nvCxnSpPr>
        <p:spPr>
          <a:xfrm>
            <a:off x="7751725" y="3740643"/>
            <a:ext cx="28800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3" name="Рисунок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9878" y="2436704"/>
            <a:ext cx="2433789" cy="2597865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>
            <a:softEdge rad="3175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4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Система управления</a:t>
            </a:r>
          </a:p>
        </p:txBody>
      </p:sp>
      <p:cxnSp>
        <p:nvCxnSpPr>
          <p:cNvPr id="5" name="Соединительная линия уступом 70"/>
          <p:cNvCxnSpPr>
            <a:cxnSpLocks/>
            <a:stCxn id="11" idx="2"/>
            <a:endCxn id="13" idx="2"/>
          </p:cNvCxnSpPr>
          <p:nvPr/>
        </p:nvCxnSpPr>
        <p:spPr>
          <a:xfrm rot="5400000">
            <a:off x="5994634" y="54435"/>
            <a:ext cx="438419" cy="5159850"/>
          </a:xfrm>
          <a:prstGeom prst="bentConnector3">
            <a:avLst>
              <a:gd name="adj1" fmla="val 198715"/>
            </a:avLst>
          </a:prstGeom>
          <a:ln w="38100">
            <a:solidFill>
              <a:srgbClr val="00B050"/>
            </a:solidFill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5938174" y="1883785"/>
            <a:ext cx="1872208" cy="1080120"/>
          </a:xfrm>
          <a:prstGeom prst="rect">
            <a:avLst/>
          </a:prstGeom>
          <a:solidFill>
            <a:srgbClr val="00B050"/>
          </a:solidFill>
          <a:ln>
            <a:solidFill>
              <a:srgbClr val="00206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Объект управления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7175" y="2108134"/>
            <a:ext cx="12654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Желаемое значение</a:t>
            </a:r>
          </a:p>
        </p:txBody>
      </p:sp>
      <p:cxnSp>
        <p:nvCxnSpPr>
          <p:cNvPr id="8" name="Прямая со стрелкой 7"/>
          <p:cNvCxnSpPr>
            <a:endCxn id="6" idx="0"/>
          </p:cNvCxnSpPr>
          <p:nvPr/>
        </p:nvCxnSpPr>
        <p:spPr>
          <a:xfrm>
            <a:off x="6874278" y="1235713"/>
            <a:ext cx="0" cy="64807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929284" y="1154688"/>
            <a:ext cx="15844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внешние</a:t>
            </a:r>
            <a:r>
              <a:rPr lang="ru-RU" sz="1600" dirty="0">
                <a:latin typeface="montserrat" pitchFamily="2" charset="-52"/>
                <a:cs typeface="Calibri" panose="020F0502020204030204" pitchFamily="34" charset="0"/>
              </a:rPr>
              <a:t>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воздействия</a:t>
            </a:r>
          </a:p>
        </p:txBody>
      </p:sp>
      <p:cxnSp>
        <p:nvCxnSpPr>
          <p:cNvPr id="10" name="Прямая со стрелкой 9"/>
          <p:cNvCxnSpPr>
            <a:stCxn id="6" idx="3"/>
          </p:cNvCxnSpPr>
          <p:nvPr/>
        </p:nvCxnSpPr>
        <p:spPr>
          <a:xfrm>
            <a:off x="7810382" y="2423845"/>
            <a:ext cx="2736304" cy="87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936535" y="2076597"/>
            <a:ext cx="17144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выходной</a:t>
            </a:r>
            <a:r>
              <a:rPr lang="ru-RU" sz="1600" dirty="0">
                <a:latin typeface="montserrat" pitchFamily="2" charset="-52"/>
                <a:cs typeface="Calibri" panose="020F0502020204030204" pitchFamily="34" charset="0"/>
              </a:rPr>
              <a:t>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сигнал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38125" y="3768954"/>
            <a:ext cx="1086446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Регулятор –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система, вырабатывающая с помощью обратной связи управляющие воздействие.</a:t>
            </a:r>
            <a:b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Желаемое значение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высота, расстояние, освещенность и т.д.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Обратная связь –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измеряемые параметры, подающиеся на регулятор.</a:t>
            </a:r>
            <a:b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Управляющие воздействие: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входной сигнал, задающий новое состояние объекта.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913838" y="1989473"/>
            <a:ext cx="1440160" cy="864097"/>
          </a:xfrm>
          <a:prstGeom prst="rect">
            <a:avLst/>
          </a:prstGeom>
          <a:solidFill>
            <a:srgbClr val="00B050"/>
          </a:solidFill>
          <a:ln>
            <a:solidFill>
              <a:srgbClr val="00206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Регулятор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794345" y="2731218"/>
            <a:ext cx="1714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измеряемые</a:t>
            </a:r>
          </a:p>
          <a:p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параметры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33131" y="2109974"/>
            <a:ext cx="19983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управляющее</a:t>
            </a:r>
          </a:p>
          <a:p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воздействие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44008" y="3293612"/>
            <a:ext cx="29883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обратная</a:t>
            </a:r>
            <a:r>
              <a:rPr lang="ru-RU" dirty="0">
                <a:latin typeface="montserrat" pitchFamily="2" charset="-52"/>
                <a:cs typeface="Calibri" panose="020F0502020204030204" pitchFamily="34" charset="0"/>
              </a:rPr>
              <a:t>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связь</a:t>
            </a:r>
          </a:p>
        </p:txBody>
      </p:sp>
      <p:cxnSp>
        <p:nvCxnSpPr>
          <p:cNvPr id="18" name="Прямая со стрелкой 17"/>
          <p:cNvCxnSpPr>
            <a:stCxn id="13" idx="3"/>
          </p:cNvCxnSpPr>
          <p:nvPr/>
        </p:nvCxnSpPr>
        <p:spPr>
          <a:xfrm>
            <a:off x="4353998" y="2421522"/>
            <a:ext cx="1584176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endCxn id="13" idx="1"/>
          </p:cNvCxnSpPr>
          <p:nvPr/>
        </p:nvCxnSpPr>
        <p:spPr>
          <a:xfrm>
            <a:off x="1157720" y="2421522"/>
            <a:ext cx="1756118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057579" y="5257989"/>
            <a:ext cx="10076081" cy="1021556"/>
          </a:xfrm>
          <a:prstGeom prst="roundRect">
            <a:avLst/>
          </a:prstGeom>
          <a:noFill/>
          <a:ln w="381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8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классической </a:t>
            </a:r>
            <a:r>
              <a:rPr lang="ru-RU" sz="1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теории управления</a:t>
            </a:r>
            <a:r>
              <a:rPr lang="ru-RU" sz="18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когда говорят про обратную связь, имеют в виду:</a:t>
            </a:r>
            <a:br>
              <a:rPr lang="ru-RU" sz="18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8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выходные изменяемые параметры</a:t>
            </a:r>
            <a:r>
              <a:rPr lang="ru-RU" sz="18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1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регулятор</a:t>
            </a:r>
            <a:r>
              <a:rPr lang="ru-RU" sz="18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ru-RU" sz="1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новое управляющие воздействие</a:t>
            </a:r>
            <a:r>
              <a:rPr lang="ru-RU" sz="18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br>
              <a:rPr lang="ru-RU" sz="18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8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Другое название – </a:t>
            </a:r>
            <a:r>
              <a:rPr lang="ru-RU" sz="1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контур обратной связи</a:t>
            </a:r>
            <a:r>
              <a:rPr lang="en-US" sz="1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1800" b="1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879665" y="1619071"/>
            <a:ext cx="4101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endParaRPr lang="ru-RU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37240" y="1619071"/>
            <a:ext cx="650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sz="3200" b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endParaRPr lang="ru-RU" sz="3200" b="1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178534" y="3107374"/>
            <a:ext cx="650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endParaRPr lang="ru-RU" sz="3200" b="1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5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Ползунов Иван Иванович</a:t>
            </a:r>
          </a:p>
        </p:txBody>
      </p:sp>
      <p:pic>
        <p:nvPicPr>
          <p:cNvPr id="5" name="Picture 2" descr="ÐÐ²Ð°Ð½ ÐÐ²Ð°Ð½Ð¾Ð²Ð¸Ñ ÐÐ¾Ð»Ð·ÑÐ½Ð¾Ð² (1728-1766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779" y="1516347"/>
            <a:ext cx="3973860" cy="41651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9" name="Текст 2"/>
          <p:cNvSpPr>
            <a:spLocks noGrp="1"/>
          </p:cNvSpPr>
          <p:nvPr>
            <p:ph type="body" idx="1"/>
          </p:nvPr>
        </p:nvSpPr>
        <p:spPr>
          <a:xfrm>
            <a:off x="5450227" y="1516347"/>
            <a:ext cx="5805994" cy="4289649"/>
          </a:xfrm>
        </p:spPr>
        <p:txBody>
          <a:bodyPr>
            <a:noAutofit/>
          </a:bodyPr>
          <a:lstStyle/>
          <a:p>
            <a:pPr marL="0" indent="432000" algn="just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2200" dirty="0"/>
              <a:t>Первый промышленный </a:t>
            </a:r>
            <a:r>
              <a:rPr lang="ru-RU" sz="2200" i="1" dirty="0"/>
              <a:t>регулятор</a:t>
            </a:r>
            <a:r>
              <a:rPr lang="ru-RU" sz="2200" dirty="0"/>
              <a:t>, был изобретен в 1765 г. </a:t>
            </a:r>
            <a:r>
              <a:rPr lang="ru-RU" sz="2200" b="1" dirty="0"/>
              <a:t>И.И. Ползуновым </a:t>
            </a:r>
            <a:br>
              <a:rPr lang="ru-RU" sz="2200" b="1" dirty="0"/>
            </a:br>
            <a:r>
              <a:rPr lang="ru-RU" sz="2200" dirty="0"/>
              <a:t>для созданной им </a:t>
            </a:r>
            <a:r>
              <a:rPr lang="ru-RU" sz="2200" b="1" dirty="0"/>
              <a:t>паровой машины</a:t>
            </a:r>
            <a:r>
              <a:rPr lang="ru-RU" sz="2200" dirty="0"/>
              <a:t>.</a:t>
            </a:r>
            <a:endParaRPr lang="ru-MD" sz="2200" dirty="0"/>
          </a:p>
          <a:p>
            <a:pPr marL="0" indent="432000" algn="just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2200" dirty="0"/>
              <a:t>Российский изобретатель – теплотехник, </a:t>
            </a:r>
            <a:r>
              <a:rPr lang="ru-RU" sz="2200" b="1" dirty="0"/>
              <a:t>создатель первой в России паросиловой установки</a:t>
            </a:r>
            <a:r>
              <a:rPr lang="ru-RU" sz="2200" dirty="0"/>
              <a:t>.</a:t>
            </a:r>
            <a:r>
              <a:rPr lang="en-US" sz="2200" dirty="0"/>
              <a:t> </a:t>
            </a:r>
            <a:endParaRPr lang="ru-MD" sz="2200" dirty="0"/>
          </a:p>
          <a:p>
            <a:pPr marL="0" indent="432000" algn="just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2200" dirty="0"/>
              <a:t>Его первая в России паровая машина была также первым в мире</a:t>
            </a:r>
            <a:r>
              <a:rPr lang="en-US" sz="2200" dirty="0"/>
              <a:t> </a:t>
            </a:r>
            <a:r>
              <a:rPr lang="ru-RU" sz="2200" dirty="0"/>
              <a:t>двухцилиндровым паровым двигателем, впервые в истории не требующим вспомогательного гидравлического привода (способного работать без проточной воды и водяного колеса). </a:t>
            </a:r>
            <a:endParaRPr lang="ru-RU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6</a:t>
            </a:fld>
            <a:endParaRPr lang="ru-RU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Паровая машина Ползунова</a:t>
            </a:r>
          </a:p>
        </p:txBody>
      </p:sp>
      <p:sp>
        <p:nvSpPr>
          <p:cNvPr id="9" name="Текст 2"/>
          <p:cNvSpPr>
            <a:spLocks noGrp="1"/>
          </p:cNvSpPr>
          <p:nvPr>
            <p:ph type="body" idx="1"/>
          </p:nvPr>
        </p:nvSpPr>
        <p:spPr>
          <a:xfrm>
            <a:off x="5108331" y="1222131"/>
            <a:ext cx="6733740" cy="4441053"/>
          </a:xfrm>
        </p:spPr>
        <p:txBody>
          <a:bodyPr>
            <a:noAutofit/>
          </a:bodyPr>
          <a:lstStyle/>
          <a:p>
            <a:pPr marL="0" indent="43200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ru-RU" sz="2200" dirty="0"/>
              <a:t>Строя свою </a:t>
            </a:r>
            <a:r>
              <a:rPr lang="ru-RU" sz="2200" b="1" dirty="0"/>
              <a:t>«</a:t>
            </a:r>
            <a:r>
              <a:rPr lang="ru-RU" sz="2200" b="1" dirty="0" err="1"/>
              <a:t>огнедействующую</a:t>
            </a:r>
            <a:r>
              <a:rPr lang="ru-RU" sz="2200" b="1" dirty="0"/>
              <a:t> машину» — </a:t>
            </a:r>
            <a:br>
              <a:rPr lang="ru-RU" sz="2200" b="1" dirty="0"/>
            </a:br>
            <a:r>
              <a:rPr lang="ru-RU" sz="2200" b="1" dirty="0"/>
              <a:t>первый в мире универсальный паровой двигатель,</a:t>
            </a:r>
            <a:r>
              <a:rPr lang="ru-RU" sz="2200" dirty="0"/>
              <a:t> Ползунов оснастил ее многими </a:t>
            </a:r>
            <a:r>
              <a:rPr lang="ru-RU" sz="2200" b="1" dirty="0"/>
              <a:t>механизмами:</a:t>
            </a:r>
            <a:r>
              <a:rPr lang="ru-RU" sz="2200" dirty="0"/>
              <a:t> устройством для автоматического питания котла, цилиндрической воздуходувкой и другими. </a:t>
            </a:r>
          </a:p>
          <a:p>
            <a:pPr marL="0" indent="43200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ru-RU" sz="2200" dirty="0"/>
              <a:t>Ползунов был первым в мире конструктором, создавшим машину </a:t>
            </a:r>
            <a:r>
              <a:rPr lang="ru-RU" sz="2200" b="1" dirty="0"/>
              <a:t>целиком металлическую.</a:t>
            </a:r>
            <a:r>
              <a:rPr lang="ru-RU" sz="2200" dirty="0"/>
              <a:t> </a:t>
            </a:r>
          </a:p>
          <a:p>
            <a:pPr marL="0" indent="432000" algn="just">
              <a:lnSpc>
                <a:spcPct val="95000"/>
              </a:lnSpc>
              <a:spcBef>
                <a:spcPts val="0"/>
              </a:spcBef>
              <a:buNone/>
            </a:pPr>
            <a:r>
              <a:rPr lang="ru-RU" sz="2200" dirty="0"/>
              <a:t>До Ползунова во всех машинах почти все части изготовлялись из дерева. Техника обработки металла была в то время невысока. Ползуновым были созданы металлообрабатывающие станки, приводимые в действие гидравлическими двигателями.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20" y="1153687"/>
            <a:ext cx="3829735" cy="489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7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Паровая машина Ползунова</a:t>
            </a:r>
          </a:p>
        </p:txBody>
      </p:sp>
      <p:sp>
        <p:nvSpPr>
          <p:cNvPr id="9" name="Текст 2"/>
          <p:cNvSpPr>
            <a:spLocks noGrp="1"/>
          </p:cNvSpPr>
          <p:nvPr>
            <p:ph type="body" idx="1"/>
          </p:nvPr>
        </p:nvSpPr>
        <p:spPr>
          <a:xfrm>
            <a:off x="4686746" y="1680825"/>
            <a:ext cx="6462942" cy="3912107"/>
          </a:xfrm>
        </p:spPr>
        <p:txBody>
          <a:bodyPr>
            <a:noAutofit/>
          </a:bodyPr>
          <a:lstStyle/>
          <a:p>
            <a:pPr marL="0" indent="432000" algn="just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Задачей </a:t>
            </a:r>
            <a:r>
              <a:rPr lang="ru-RU" sz="2200" b="1" dirty="0">
                <a:latin typeface="Calibri" panose="020F0502020204030204" pitchFamily="34" charset="0"/>
                <a:cs typeface="Calibri" panose="020F0502020204030204" pitchFamily="34" charset="0"/>
              </a:rPr>
              <a:t>регулирования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 является поддержание в паровом котле </a:t>
            </a:r>
            <a:r>
              <a:rPr lang="ru-RU" sz="2200" b="1" dirty="0">
                <a:latin typeface="Calibri" panose="020F0502020204030204" pitchFamily="34" charset="0"/>
                <a:cs typeface="Calibri" panose="020F0502020204030204" pitchFamily="34" charset="0"/>
              </a:rPr>
              <a:t>постоянного уровня.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432000" algn="just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Регулятор представляет собой </a:t>
            </a:r>
            <a:r>
              <a:rPr lang="ru-RU" sz="2200" i="1" dirty="0">
                <a:latin typeface="Calibri" panose="020F0502020204030204" pitchFamily="34" charset="0"/>
                <a:cs typeface="Calibri" panose="020F0502020204030204" pitchFamily="34" charset="0"/>
              </a:rPr>
              <a:t>поплавок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 – 1, связанный </a:t>
            </a:r>
            <a:r>
              <a:rPr lang="ru-RU" sz="2200" i="1" dirty="0">
                <a:latin typeface="Calibri" panose="020F0502020204030204" pitchFamily="34" charset="0"/>
                <a:cs typeface="Calibri" panose="020F0502020204030204" pitchFamily="34" charset="0"/>
              </a:rPr>
              <a:t>системой рычагов с регулирующей заслонкой 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– 2. </a:t>
            </a:r>
          </a:p>
          <a:p>
            <a:pPr marL="0" indent="432000" algn="just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При </a:t>
            </a:r>
            <a:r>
              <a:rPr lang="ru-RU" sz="2200" b="1" i="1" dirty="0">
                <a:latin typeface="Calibri" panose="020F0502020204030204" pitchFamily="34" charset="0"/>
                <a:cs typeface="Calibri" panose="020F0502020204030204" pitchFamily="34" charset="0"/>
              </a:rPr>
              <a:t>увеличении уровня воды</a:t>
            </a:r>
            <a:r>
              <a:rPr lang="ru-RU" sz="2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поплавок </a:t>
            </a:r>
            <a:r>
              <a:rPr lang="ru-RU" sz="2200" b="1" i="1" dirty="0">
                <a:latin typeface="Calibri" panose="020F0502020204030204" pitchFamily="34" charset="0"/>
                <a:cs typeface="Calibri" panose="020F0502020204030204" pitchFamily="34" charset="0"/>
              </a:rPr>
              <a:t>поднимается вверх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, в результате чего </a:t>
            </a:r>
            <a:r>
              <a:rPr lang="ru-RU" sz="2200" b="1" i="1" dirty="0">
                <a:latin typeface="Calibri" panose="020F0502020204030204" pitchFamily="34" charset="0"/>
                <a:cs typeface="Calibri" panose="020F0502020204030204" pitchFamily="34" charset="0"/>
              </a:rPr>
              <a:t>заслонка опускается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, перекрывая трубопровод и </a:t>
            </a:r>
            <a:r>
              <a:rPr lang="ru-RU" sz="2200" b="1" i="1" dirty="0">
                <a:latin typeface="Calibri" panose="020F0502020204030204" pitchFamily="34" charset="0"/>
                <a:cs typeface="Calibri" panose="020F0502020204030204" pitchFamily="34" charset="0"/>
              </a:rPr>
              <a:t>уменьшая подачу воды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 в котел. </a:t>
            </a:r>
          </a:p>
          <a:p>
            <a:pPr marL="0" indent="432000" algn="just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При </a:t>
            </a:r>
            <a:r>
              <a:rPr lang="ru-RU" sz="2200" b="1" i="1" dirty="0">
                <a:latin typeface="Calibri" panose="020F0502020204030204" pitchFamily="34" charset="0"/>
                <a:cs typeface="Calibri" panose="020F0502020204030204" pitchFamily="34" charset="0"/>
              </a:rPr>
              <a:t>уменьшении уровня воды 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поплавок </a:t>
            </a:r>
            <a:r>
              <a:rPr lang="ru-RU" sz="2200" b="1" i="1" dirty="0">
                <a:latin typeface="Calibri" panose="020F0502020204030204" pitchFamily="34" charset="0"/>
                <a:cs typeface="Calibri" panose="020F0502020204030204" pitchFamily="34" charset="0"/>
              </a:rPr>
              <a:t>опускается вниз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, что приводит к открытию клапана и </a:t>
            </a:r>
            <a:r>
              <a:rPr lang="ru-RU" sz="2200" b="1" i="1" dirty="0">
                <a:latin typeface="Calibri" panose="020F0502020204030204" pitchFamily="34" charset="0"/>
                <a:cs typeface="Calibri" panose="020F0502020204030204" pitchFamily="34" charset="0"/>
              </a:rPr>
              <a:t>увеличению подачи воды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, следовательно, к </a:t>
            </a:r>
            <a:r>
              <a:rPr lang="ru-RU" sz="2200" b="1" i="1" dirty="0">
                <a:latin typeface="Calibri" panose="020F0502020204030204" pitchFamily="34" charset="0"/>
                <a:cs typeface="Calibri" panose="020F0502020204030204" pitchFamily="34" charset="0"/>
              </a:rPr>
              <a:t>повышению уровня воды 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в котле.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960" y="1357276"/>
            <a:ext cx="3644434" cy="3832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24526" y="5125357"/>
            <a:ext cx="18053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Calibri" panose="020F0502020204030204" pitchFamily="34" charset="0"/>
              </a:rPr>
              <a:t>Регулятор Ползунова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8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Джеймс Уатт и его регулятор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6" b="5498"/>
          <a:stretch>
            <a:fillRect/>
          </a:stretch>
        </p:blipFill>
        <p:spPr bwMode="auto">
          <a:xfrm>
            <a:off x="2104082" y="3237741"/>
            <a:ext cx="3808392" cy="2960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2563" y="989092"/>
            <a:ext cx="4411999" cy="5260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Текст 2"/>
          <p:cNvSpPr>
            <a:spLocks noGrp="1"/>
          </p:cNvSpPr>
          <p:nvPr>
            <p:ph type="body" idx="1"/>
          </p:nvPr>
        </p:nvSpPr>
        <p:spPr>
          <a:xfrm>
            <a:off x="690368" y="1297170"/>
            <a:ext cx="7290207" cy="1940571"/>
          </a:xfrm>
        </p:spPr>
        <p:txBody>
          <a:bodyPr>
            <a:noAutofit/>
          </a:bodyPr>
          <a:lstStyle/>
          <a:p>
            <a:pPr marL="0" indent="432000" algn="just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2200" dirty="0"/>
              <a:t>Разработанный в 1784 г. английским изобретателем </a:t>
            </a:r>
            <a:r>
              <a:rPr lang="ru-RU" sz="2200" b="1" dirty="0"/>
              <a:t>Дж. Уаттом </a:t>
            </a:r>
            <a:r>
              <a:rPr lang="ru-RU" sz="2200" dirty="0"/>
              <a:t>центробежный регулятор явился первым устройством с обратной связью, позволившим автоматически регулировать подачу пара в машину и тем самым стабилизировать скорость вращения вала при изменяющейся нагрузке.</a:t>
            </a:r>
            <a:endParaRPr lang="ru-RU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9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Регулятор Уатта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07"/>
          <a:stretch>
            <a:fillRect/>
          </a:stretch>
        </p:blipFill>
        <p:spPr bwMode="auto">
          <a:xfrm>
            <a:off x="838125" y="1338663"/>
            <a:ext cx="5659812" cy="466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Текст 2"/>
          <p:cNvSpPr>
            <a:spLocks noGrp="1"/>
          </p:cNvSpPr>
          <p:nvPr>
            <p:ph type="body" idx="1"/>
          </p:nvPr>
        </p:nvSpPr>
        <p:spPr>
          <a:xfrm>
            <a:off x="6670202" y="1748000"/>
            <a:ext cx="4817502" cy="3849441"/>
          </a:xfrm>
        </p:spPr>
        <p:txBody>
          <a:bodyPr>
            <a:noAutofit/>
          </a:bodyPr>
          <a:lstStyle/>
          <a:p>
            <a:pPr marL="0" indent="432000" algn="just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2400" dirty="0"/>
              <a:t>Рабочее вещество поступает по трубопроводу, снабженному заслонкой. </a:t>
            </a:r>
          </a:p>
          <a:p>
            <a:pPr marL="0" indent="432000" algn="just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2400" dirty="0"/>
              <a:t>Это рабочее вещество, поступая в машину, создает вращающий момент для вала, на котором расположен регулятор Уатта. </a:t>
            </a:r>
          </a:p>
          <a:p>
            <a:pPr marL="0" indent="432000" algn="just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2400" dirty="0"/>
              <a:t>Например, в случае паровой турбины струя пара воздействует на турбинные лопатки, насаженные на вал, и создает тем самым силовой момент. </a:t>
            </a: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RIKtheme2019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TRIKtheme2019 (1)</Template>
  <TotalTime>943</TotalTime>
  <Words>1131</Words>
  <Application>Microsoft Office PowerPoint</Application>
  <PresentationFormat>Широкоэкранный</PresentationFormat>
  <Paragraphs>118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montserrat</vt:lpstr>
      <vt:lpstr>Verdana</vt:lpstr>
      <vt:lpstr>TRIKtheme2019</vt:lpstr>
      <vt:lpstr>Система управления Релейный регулятор Силовой мотор</vt:lpstr>
      <vt:lpstr>Система управления</vt:lpstr>
      <vt:lpstr>Система управления: пример</vt:lpstr>
      <vt:lpstr>Система управления</vt:lpstr>
      <vt:lpstr>Ползунов Иван Иванович</vt:lpstr>
      <vt:lpstr>Паровая машина Ползунова</vt:lpstr>
      <vt:lpstr>Паровая машина Ползунова</vt:lpstr>
      <vt:lpstr>Джеймс Уатт и его регулятор</vt:lpstr>
      <vt:lpstr>Регулятор Уатта</vt:lpstr>
      <vt:lpstr>Регулятор Уатта</vt:lpstr>
      <vt:lpstr>Релейный регулятор</vt:lpstr>
      <vt:lpstr>Пример релейного регулятора</vt:lpstr>
      <vt:lpstr>Система управления</vt:lpstr>
      <vt:lpstr>Система управления</vt:lpstr>
      <vt:lpstr>Ножка под углом</vt:lpstr>
      <vt:lpstr>Релейный регулятор</vt:lpstr>
      <vt:lpstr>Релейный регулятор</vt:lpstr>
      <vt:lpstr>Релейный регулятор</vt:lpstr>
      <vt:lpstr>Релейный регулятор</vt:lpstr>
      <vt:lpstr>Релейный регулятор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управления Релейный регулятор. Силовой мотор</dc:title>
  <dc:creator>Анастасия Мерецкая</dc:creator>
  <cp:lastModifiedBy>Ilya Shirokolobov</cp:lastModifiedBy>
  <cp:revision>56</cp:revision>
  <dcterms:created xsi:type="dcterms:W3CDTF">2019-08-23T10:04:00Z</dcterms:created>
  <dcterms:modified xsi:type="dcterms:W3CDTF">2026-06-11T06:57:57Z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092D19A6CBF1467C9069C7E0A224F182</vt:lpwstr>
  </property>
  <property fmtid="{D5CDD505-2E9C-101B-9397-08002B2CF9AE}" pid="3" name="KSOProductBuildVer">
    <vt:lpwstr>1049-11.2.0.11156</vt:lpwstr>
  </property>
</Properties>
</file>