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2"/>
  </p:notesMasterIdLst>
  <p:sldIdLst>
    <p:sldId id="256" r:id="rId3"/>
    <p:sldId id="258" r:id="rId4"/>
    <p:sldId id="263" r:id="rId5"/>
    <p:sldId id="260" r:id="rId6"/>
    <p:sldId id="261" r:id="rId7"/>
    <p:sldId id="267" r:id="rId8"/>
    <p:sldId id="270" r:id="rId9"/>
    <p:sldId id="268" r:id="rId10"/>
    <p:sldId id="266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35C54-B4FC-4E2E-A5A0-D712B1D03F25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DF350C4-0851-4D48-8C74-91251D388786}">
      <dgm:prSet custT="1"/>
      <dgm:spPr/>
      <dgm:t>
        <a:bodyPr/>
        <a:lstStyle/>
        <a:p>
          <a:pPr rtl="0"/>
          <a:r>
            <a:rPr lang="ru-RU" sz="2000" b="0" i="0" dirty="0">
              <a:latin typeface="Calibri" panose="020F0502020204030204" pitchFamily="34" charset="0"/>
              <a:cs typeface="Calibri" panose="020F0502020204030204" pitchFamily="34" charset="0"/>
            </a:rPr>
            <a:t>Коэффициент </a:t>
          </a:r>
          <a:r>
            <a:rPr lang="en-US" sz="2000" b="1" i="0" dirty="0">
              <a:latin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0" i="0" dirty="0">
              <a:latin typeface="Calibri" panose="020F0502020204030204" pitchFamily="34" charset="0"/>
              <a:cs typeface="Calibri" panose="020F0502020204030204" pitchFamily="34" charset="0"/>
            </a:rPr>
            <a:t>в школьных задачах подбирается эмпирически: запуски и наблюдение за роботом</a:t>
          </a:r>
        </a:p>
      </dgm:t>
    </dgm:pt>
    <dgm:pt modelId="{58F54E85-1110-4932-BB98-4869C700C4F5}" cxnId="{F4ACD414-0559-4704-BC98-9F727E33438D}" type="parTrans">
      <dgm:prSet/>
      <dgm:spPr/>
      <dgm:t>
        <a:bodyPr/>
        <a:lstStyle/>
        <a:p>
          <a:endParaRPr lang="ru-RU"/>
        </a:p>
      </dgm:t>
    </dgm:pt>
    <dgm:pt modelId="{1BE6C3C7-3D87-4623-9EEC-1228C164A9DE}" cxnId="{F4ACD414-0559-4704-BC98-9F727E33438D}" type="sibTrans">
      <dgm:prSet/>
      <dgm:spPr/>
      <dgm:t>
        <a:bodyPr/>
        <a:lstStyle/>
        <a:p>
          <a:endParaRPr lang="ru-RU"/>
        </a:p>
      </dgm:t>
    </dgm:pt>
    <dgm:pt modelId="{8E9CF1C3-9B13-4916-8358-307DCBBA8372}" type="pres">
      <dgm:prSet presAssocID="{B7D35C54-B4FC-4E2E-A5A0-D712B1D03F25}" presName="linear" presStyleCnt="0">
        <dgm:presLayoutVars>
          <dgm:animLvl val="lvl"/>
          <dgm:resizeHandles val="exact"/>
        </dgm:presLayoutVars>
      </dgm:prSet>
      <dgm:spPr/>
    </dgm:pt>
    <dgm:pt modelId="{F63AAF7C-4BA5-4137-B74B-C23ADAD1208D}" type="pres">
      <dgm:prSet presAssocID="{1DF350C4-0851-4D48-8C74-91251D388786}" presName="parentText" presStyleLbl="node1" presStyleIdx="0" presStyleCnt="1" custLinFactNeighborX="-451" custLinFactNeighborY="-9178">
        <dgm:presLayoutVars>
          <dgm:chMax val="0"/>
          <dgm:bulletEnabled val="1"/>
        </dgm:presLayoutVars>
      </dgm:prSet>
      <dgm:spPr/>
    </dgm:pt>
  </dgm:ptLst>
  <dgm:cxnLst>
    <dgm:cxn modelId="{F4ACD414-0559-4704-BC98-9F727E33438D}" srcId="{B7D35C54-B4FC-4E2E-A5A0-D712B1D03F25}" destId="{1DF350C4-0851-4D48-8C74-91251D388786}" srcOrd="0" destOrd="0" parTransId="{58F54E85-1110-4932-BB98-4869C700C4F5}" sibTransId="{1BE6C3C7-3D87-4623-9EEC-1228C164A9DE}"/>
    <dgm:cxn modelId="{4A16E534-D0C6-4D3D-B14E-BBCBC7164829}" type="presOf" srcId="{1DF350C4-0851-4D48-8C74-91251D388786}" destId="{F63AAF7C-4BA5-4137-B74B-C23ADAD1208D}" srcOrd="0" destOrd="0" presId="urn:microsoft.com/office/officeart/2005/8/layout/vList2"/>
    <dgm:cxn modelId="{5E1F29B6-9B4B-4E21-8687-1D397805BCD4}" type="presOf" srcId="{B7D35C54-B4FC-4E2E-A5A0-D712B1D03F25}" destId="{8E9CF1C3-9B13-4916-8358-307DCBBA8372}" srcOrd="0" destOrd="0" presId="urn:microsoft.com/office/officeart/2005/8/layout/vList2"/>
    <dgm:cxn modelId="{30EC3F78-86B3-4112-946B-BBF37FFA7DA4}" type="presParOf" srcId="{8E9CF1C3-9B13-4916-8358-307DCBBA8372}" destId="{F63AAF7C-4BA5-4137-B74B-C23ADAD120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036695" cy="1440160"/>
        <a:chOff x="0" y="0"/>
        <a:chExt cx="5036695" cy="1440160"/>
      </a:xfrm>
    </dsp:grpSpPr>
    <dsp:sp modelId="{F63AAF7C-4BA5-4137-B74B-C23ADAD1208D}">
      <dsp:nvSpPr>
        <dsp:cNvPr id="3" name="Скругленный прямоугольник 2"/>
        <dsp:cNvSpPr/>
      </dsp:nvSpPr>
      <dsp:spPr bwMode="white">
        <a:xfrm>
          <a:off x="0" y="2"/>
          <a:ext cx="5036695" cy="1216800"/>
        </a:xfrm>
        <a:prstGeom prst="roundRect">
          <a:avLst/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Коэффициент </a:t>
          </a:r>
          <a:r>
            <a:rPr lang="en-US" sz="2000" b="1" i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2000" b="0" i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0" i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в школьных задачах подбирается эмпирически: запуски и наблюдение за роботом</a:t>
          </a:r>
          <a:endParaRPr>
            <a:solidFill>
              <a:schemeClr val="dk1"/>
            </a:solidFill>
          </a:endParaRPr>
        </a:p>
      </dsp:txBody>
      <dsp:txXfrm>
        <a:off x="0" y="2"/>
        <a:ext cx="5036695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C4EAF-6576-4D79-A69B-43B1086AEE9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4E474-8B54-4B0B-9E07-DEADC3EA2F6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 panose="020B0604030504040204"/>
              <a:buNone/>
              <a:defRPr sz="48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/>
          <a:srcRect l="3016" t="11569" r="3069" b="11220"/>
          <a:stretch>
            <a:fillRect/>
          </a:stretch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 panose="020B0604030504040204"/>
              <a:buNone/>
              <a:defRPr sz="36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  <p:sp>
        <p:nvSpPr>
          <p:cNvPr id="31" name="Google Shape;31;p14"/>
          <p:cNvSpPr txBox="1"/>
          <p:nvPr/>
        </p:nvSpPr>
        <p:spPr>
          <a:xfrm>
            <a:off x="4076700" y="1614256"/>
            <a:ext cx="74676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Поддержка ТРИК: </a:t>
            </a: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2"/>
              </a:rPr>
              <a:t>support@trikset.com</a:t>
            </a: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Справочный центр ТРИК: </a:t>
            </a: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114800" y="2857817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6785632" y="2829858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trikset</a:t>
            </a:r>
            <a:endParaRPr sz="24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6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6.png"/><Relationship Id="rId5" Type="http://schemas.openxmlformats.org/officeDocument/2006/relationships/hyperlink" Target="http://creativecommons.org/licenses/by-nc-sa/3.0" TargetMode="External"/><Relationship Id="rId4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4"/>
          <a:srcRect l="6972" t="36957" r="7355" b="36954"/>
          <a:stretch>
            <a:fillRect/>
          </a:stretch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5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Санкт-Петербург, 2020</a:t>
            </a:r>
            <a:endParaRPr sz="1200" b="0" i="0" u="none" strike="noStrike" cap="none" dirty="0">
              <a:solidFill>
                <a:srgbClr val="59595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Пропорциональный регулятор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Пропорциональный регулятор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8125" y="1169488"/>
            <a:ext cx="105156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Как следует из названия, в пропорциональном регуляторе управляющее воздействие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пропорционально отклонению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ошибки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измеряемой величины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 нормы. Чем больше отклонение - тем больше будет и управляющее воздействие. 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Устройство смыва в бачке унитаза является примером П-регулятора уровня воды, благодаря которому скорость заполнения бачка зависит от положения поплавка, связанного с поплавковым клапаном, служащего для перекрытия подачи воды в бачок.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4" y="3429000"/>
            <a:ext cx="4111008" cy="28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Пропорциональный регулятор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23" y="1072969"/>
            <a:ext cx="10515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Пропорциональный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регулятор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выдает управляющее воздействие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пропорциональное величине ошибки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err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120" y="2243828"/>
            <a:ext cx="8329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Общий вид П-регулятора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120" y="3595732"/>
            <a:ext cx="7813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где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управляющее воздействие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коэффициент пропорциональности, 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ошибка (от англ.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122" y="4871621"/>
            <a:ext cx="83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Общая формула ошибки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82725" y="2879090"/>
                <a:ext cx="1970405" cy="46037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u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𝒆𝒓𝒓</m:t>
                    </m:r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25" y="2879090"/>
                <a:ext cx="1970405" cy="460375"/>
              </a:xfrm>
              <a:prstGeom prst="rect">
                <a:avLst/>
              </a:prstGeom>
              <a:blipFill rotWithShape="1">
                <a:blip r:embed="rId1"/>
                <a:stretch>
                  <a:fillRect l="-258" t="-1103" r="-226" b="-96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920509" y="5500517"/>
                <a:ext cx="2105000" cy="461665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𝒆𝒓𝒓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09" y="5500517"/>
                <a:ext cx="21050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30" t="-1132" r="-224" b="-92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263561" y="5518293"/>
            <a:ext cx="677806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где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желаемо значение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текущее значение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710981" y="5506827"/>
                <a:ext cx="5949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81" y="5506827"/>
                <a:ext cx="59497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" t="-23" r="3" b="28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6859651" y="5507048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651" y="5507048"/>
                <a:ext cx="44755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5" t="-71" r="59" b="75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Схема 12"/>
          <p:cNvGraphicFramePr/>
          <p:nvPr/>
        </p:nvGraphicFramePr>
        <p:xfrm>
          <a:off x="6321999" y="3646066"/>
          <a:ext cx="5036695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Пропорциональный регулятор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380913" y="1699694"/>
            <a:ext cx="1397820" cy="497703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Начало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024920" y="2197397"/>
            <a:ext cx="1" cy="3168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380914" y="2514274"/>
            <a:ext cx="1397819" cy="64488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Уставка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80914" y="3639911"/>
            <a:ext cx="1397820" cy="527354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Ошибка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80915" y="4576015"/>
            <a:ext cx="1397820" cy="527354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Управляющие</a:t>
            </a:r>
            <a:r>
              <a:rPr lang="ru-RU" sz="1200" dirty="0">
                <a:latin typeface="montserrat" pitchFamily="2" charset="-52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воздействие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999185" y="3159154"/>
            <a:ext cx="0" cy="4807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0036148" y="4167265"/>
            <a:ext cx="1" cy="408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380915" y="5535417"/>
            <a:ext cx="1397820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Подать</a:t>
            </a:r>
            <a:r>
              <a:rPr lang="ru-RU" sz="1200" dirty="0">
                <a:latin typeface="montserrat" pitchFamily="2" charset="-52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мощность</a:t>
            </a:r>
            <a:r>
              <a:rPr lang="ru-RU" sz="1200" dirty="0">
                <a:latin typeface="montserrat" pitchFamily="2" charset="-52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ru-RU" sz="1200" dirty="0">
                <a:latin typeface="montserrat" pitchFamily="2" charset="-52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мотор</a:t>
            </a:r>
            <a:r>
              <a:rPr lang="ru-RU" sz="1200" dirty="0">
                <a:latin typeface="montserrat" pitchFamily="2" charset="-52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М2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0045442" y="5103369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44"/>
          <p:cNvCxnSpPr/>
          <p:nvPr/>
        </p:nvCxnSpPr>
        <p:spPr>
          <a:xfrm rot="5400000" flipH="1">
            <a:off x="8649515" y="4694620"/>
            <a:ext cx="2736304" cy="12700"/>
          </a:xfrm>
          <a:prstGeom prst="bentConnector5">
            <a:avLst>
              <a:gd name="adj1" fmla="val -8354"/>
              <a:gd name="adj2" fmla="val 11789378"/>
              <a:gd name="adj3" fmla="val 10001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124" y="1401563"/>
            <a:ext cx="7756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5.2.1: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поставить «ножку», закрепленную на моторе, под углом 90 градусов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 удерживать в этом положении. Использовать П-регулятор.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122" y="2786558"/>
            <a:ext cx="6883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силовой мотор с несимметричной деталью.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4740" y="1201508"/>
            <a:ext cx="4164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itchFamily="2" charset="-52"/>
                <a:cs typeface="Calibri" panose="020F0502020204030204" pitchFamily="34" charset="0"/>
              </a:rPr>
              <a:t>Блок-схема алгоритма</a:t>
            </a:r>
            <a:endParaRPr lang="ru-RU" sz="2000" b="1" dirty="0">
              <a:latin typeface="montserrat" pitchFamily="2" charset="-52"/>
              <a:cs typeface="Calibri" panose="020F0502020204030204" pitchFamily="34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838122" y="4847325"/>
            <a:ext cx="7408256" cy="13849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0" name="TextBox 19"/>
          <p:cNvSpPr txBox="1"/>
          <p:nvPr/>
        </p:nvSpPr>
        <p:spPr>
          <a:xfrm>
            <a:off x="975381" y="5026647"/>
            <a:ext cx="7292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программировании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</a:t>
            </a:r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бесконечных циклов 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</a:t>
            </a:r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«плохим» стилем, но для примеров в программировании роботов мы будем иногда их использовать.</a:t>
            </a:r>
            <a:endParaRPr lang="ru-RU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Пропорциональный регулятор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8125" y="1255936"/>
            <a:ext cx="105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5.2.1: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поставить «ножку», закрепленную на моторе, под углом 90 градусов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удерживать в этом положении.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Использовать П-регулятор.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25" y="2122524"/>
            <a:ext cx="841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силовой мотор с несимметричной деталью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4469" y="2619780"/>
            <a:ext cx="3282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псевдокод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9370" y="3790523"/>
            <a:ext cx="1922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000" dirty="0"/>
            </a:br>
            <a:endParaRPr lang="en-US" sz="2000" b="0" dirty="0"/>
          </a:p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4469" y="3199193"/>
            <a:ext cx="3693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x0 = 90;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 = 1;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  <a:endParaRPr lang="en-US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x = encoder[E2].read()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err = x0 – x;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u = k * err;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robot.motor</a:t>
            </a: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.[M2].</a:t>
            </a:r>
            <a:r>
              <a:rPr lang="ru-RU" sz="200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setPower</a:t>
            </a: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(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u</a:t>
            </a: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);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Trebuchet MS" panose="020B0603020202020204"/>
              <a:cs typeface="Calibri" panose="020F0502020204030204" pitchFamily="34" charset="0"/>
              <a:sym typeface="Trebuchet MS" panose="020B0603020202020204"/>
            </a:endParaRPr>
          </a:p>
          <a:p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 panose="020B0603020202020204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 panose="020B0603020202020204"/>
              </a:rPr>
              <a:t>robot.wait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 panose="020B0603020202020204"/>
              </a:rPr>
              <a:t>(30)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024" y="3108089"/>
            <a:ext cx="6908915" cy="27649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38125" y="2619780"/>
            <a:ext cx="5603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TRIK Studio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4633" y="2999921"/>
            <a:ext cx="3875417" cy="387541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Пропорциональный регулятор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8125" y="1021979"/>
            <a:ext cx="10635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5.2.2: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Робот двигается прямо. Есть помехи на моторах: работают не одинаково. Реализуйте алгоритм движения прямо с учетом помех на моторах.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двумоторный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робот,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энкодеры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 моторах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Поле: 5.2.2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62639" y="3795823"/>
            <a:ext cx="6116130" cy="2165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9" name="TextBox 8"/>
          <p:cNvSpPr txBox="1"/>
          <p:nvPr/>
        </p:nvSpPr>
        <p:spPr>
          <a:xfrm>
            <a:off x="948903" y="3975145"/>
            <a:ext cx="611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проверки в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включите реалистичные моторы</a:t>
            </a:r>
            <a:endParaRPr lang="ru-RU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52" y="4375255"/>
            <a:ext cx="2915350" cy="14456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Пропорциональный регулятор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8125" y="1021979"/>
            <a:ext cx="10635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5.2.2: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Каким образом можно добиться выравнивания при движении вперед двухколесного робота?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Что в данной задаче является желаемым значением?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Что является текущим значением?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Напишите формулу для выравнивания моторов.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Реализуйте алгоритм выравнивания моторов при движении робота вперед.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25" y="3868608"/>
            <a:ext cx="1063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Поле 5.2.2: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5135"/>
            <a:ext cx="12192000" cy="8512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Пропорциональный регулятор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8125" y="1297881"/>
            <a:ext cx="1063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 5.2.2: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690" y="2298700"/>
            <a:ext cx="11310620" cy="3273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0</TotalTime>
  <Words>2345</Words>
  <Application>WPS Presentation</Application>
  <PresentationFormat>Широкоэкранный</PresentationFormat>
  <Paragraphs>111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Arial</vt:lpstr>
      <vt:lpstr>Calibri</vt:lpstr>
      <vt:lpstr>Verdana</vt:lpstr>
      <vt:lpstr>Calibri</vt:lpstr>
      <vt:lpstr>Cambria Math</vt:lpstr>
      <vt:lpstr>montserrat</vt:lpstr>
      <vt:lpstr>Segoe Print</vt:lpstr>
      <vt:lpstr>Trebuchet MS</vt:lpstr>
      <vt:lpstr>Microsoft YaHei</vt:lpstr>
      <vt:lpstr>Arial Unicode MS</vt:lpstr>
      <vt:lpstr>TRIKtheme2019</vt:lpstr>
      <vt:lpstr>Пропорциональный регулятор</vt:lpstr>
      <vt:lpstr>Пропорциональный регулятор</vt:lpstr>
      <vt:lpstr>Пропорциональный регулятор</vt:lpstr>
      <vt:lpstr>Пропорциональный регулятор</vt:lpstr>
      <vt:lpstr>Пропорциональный регулятор</vt:lpstr>
      <vt:lpstr>Пропорциональный регулятор</vt:lpstr>
      <vt:lpstr>Пропорциональный регулятор</vt:lpstr>
      <vt:lpstr>Пропорциональный регулятор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Пропорциональный регулятор</dc:title>
  <dc:creator>Анастасия Мерецкая</dc:creator>
  <cp:lastModifiedBy>ekgor</cp:lastModifiedBy>
  <cp:revision>32</cp:revision>
  <dcterms:created xsi:type="dcterms:W3CDTF">2019-08-27T09:14:00Z</dcterms:created>
  <dcterms:modified xsi:type="dcterms:W3CDTF">2022-06-15T10:48:10Z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18E504D731A9408B88067B1ACF0151F0</vt:lpwstr>
  </property>
  <property fmtid="{D5CDD505-2E9C-101B-9397-08002B2CF9AE}" pid="3" name="KSOProductBuildVer">
    <vt:lpwstr>1049-11.2.0.11156</vt:lpwstr>
  </property>
</Properties>
</file>