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8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300" r:id="rId5"/>
    <p:sldId id="260" r:id="rId6"/>
    <p:sldId id="261" r:id="rId7"/>
    <p:sldId id="262" r:id="rId8"/>
    <p:sldId id="263" r:id="rId9"/>
    <p:sldId id="264" r:id="rId10"/>
    <p:sldId id="314" r:id="rId11"/>
    <p:sldId id="312" r:id="rId12"/>
    <p:sldId id="315" r:id="rId13"/>
    <p:sldId id="310" r:id="rId14"/>
    <p:sldId id="313" r:id="rId15"/>
    <p:sldId id="311" r:id="rId16"/>
    <p:sldId id="299" r:id="rId17"/>
    <p:sldId id="307" r:id="rId18"/>
    <p:sldId id="318" r:id="rId19"/>
    <p:sldId id="308" r:id="rId20"/>
    <p:sldId id="316" r:id="rId21"/>
    <p:sldId id="309" r:id="rId22"/>
    <p:sldId id="301" r:id="rId23"/>
    <p:sldId id="302" r:id="rId24"/>
    <p:sldId id="303" r:id="rId25"/>
    <p:sldId id="305" r:id="rId26"/>
    <p:sldId id="304" r:id="rId27"/>
    <p:sldId id="306" r:id="rId28"/>
    <p:sldId id="297" r:id="rId29"/>
    <p:sldId id="319" r:id="rId3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5" roundtripDataSignature="AMtx7miDWKGVM+QFRc+YfayvjmVa8K1i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365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AFF56-8625-4C6A-913C-9785EC132992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B43E-2104-44E7-BD29-EAACB42D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1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c8b6e55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c8b6e555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c8b6e555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28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6FADC6-EA75-D93C-089E-EDCBCF88CD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51699" y="3421206"/>
            <a:ext cx="2888602" cy="28886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 userDrawn="1"/>
        </p:nvSpPr>
        <p:spPr>
          <a:xfrm>
            <a:off x="838199" y="393585"/>
            <a:ext cx="8802757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Calibri"/>
                <a:sym typeface="Verdana"/>
              </a:rPr>
              <a:t>Информация и контакты</a:t>
            </a:r>
            <a:endParaRPr lang="ru-RU" sz="32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1" name="Google Shape;31;p14"/>
          <p:cNvSpPr txBox="1"/>
          <p:nvPr/>
        </p:nvSpPr>
        <p:spPr>
          <a:xfrm>
            <a:off x="4076700" y="1614256"/>
            <a:ext cx="746760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 </a:t>
            </a: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 </a:t>
            </a: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14800" y="2857817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6785632" y="2829858"/>
            <a:ext cx="10055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5680" y="1580971"/>
            <a:ext cx="256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202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pixabay.com/ru/illustrations/%D0%B3%D0%B0%D0%BB%D0%BE%D1%87%D0%BA%D0%B0-%D1%85%D0%BE%D1%80%D0%BE%D1%88%D0%BE-%D0%B7%D0%BD%D0%B0%D1%87%D0%BE%D0%BA-%D0%B8%D0%BD%D1%82%D0%B5%D1%80%D0%BD%D0%B5%D1%82-218077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EE51E-D7DF-4E4C-BE49-E2FD92F8D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978" y="2061632"/>
            <a:ext cx="8266043" cy="875559"/>
          </a:xfrm>
        </p:spPr>
        <p:txBody>
          <a:bodyPr/>
          <a:lstStyle/>
          <a:p>
            <a:r>
              <a:rPr lang="ru-RU" dirty="0"/>
              <a:t>Техническое зрение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80D5831-8EFF-428C-8F6D-DA2212775D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DA0BA965-CAF9-458D-A34D-0ED335FCA668}"/>
              </a:ext>
            </a:extLst>
          </p:cNvPr>
          <p:cNvSpPr/>
          <p:nvPr/>
        </p:nvSpPr>
        <p:spPr>
          <a:xfrm>
            <a:off x="838162" y="1147396"/>
            <a:ext cx="10515675" cy="165618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 6.1.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3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Реализуйте алгоритм движения робота с камерой по линии. 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При этом робот должен возвращаться на линию, когда потерял ее.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sz="2400" dirty="0">
              <a:latin typeface="Montserrat" pitchFamily="2" charset="-52"/>
            </a:endParaRPr>
          </a:p>
        </p:txBody>
      </p:sp>
      <p:pic>
        <p:nvPicPr>
          <p:cNvPr id="3" name="Рисунок 2" descr="Изображение выглядит как текст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5AD72932-222E-44CD-B279-A910C4ECF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200" y="2614039"/>
            <a:ext cx="3373597" cy="337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88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11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8" name="CustomShape 3">
            <a:extLst>
              <a:ext uri="{FF2B5EF4-FFF2-40B4-BE49-F238E27FC236}">
                <a16:creationId xmlns:a16="http://schemas.microsoft.com/office/drawing/2014/main" id="{008AA7B1-1EE4-4ADA-AAF8-988BACF94933}"/>
              </a:ext>
            </a:extLst>
          </p:cNvPr>
          <p:cNvSpPr/>
          <p:nvPr/>
        </p:nvSpPr>
        <p:spPr>
          <a:xfrm>
            <a:off x="838123" y="3479133"/>
            <a:ext cx="10515675" cy="83389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Будем использовать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исключения ситуаций, когда робот «слетает» с линии, а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определения ошибки отклонения. </a:t>
            </a:r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DA0BA965-CAF9-458D-A34D-0ED335FCA668}"/>
              </a:ext>
            </a:extLst>
          </p:cNvPr>
          <p:cNvSpPr/>
          <p:nvPr/>
        </p:nvSpPr>
        <p:spPr>
          <a:xfrm>
            <a:off x="838123" y="1147396"/>
            <a:ext cx="10515675" cy="238626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Массив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имеет три элемента: 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[0]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–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отклонение линии от центра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(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размер ошибки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b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–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вероятность перекрестка (отслеживание ширины линии)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[2]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размер объекта (линии) (отношение пикселей линии к пикселям всего экрана)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3" name="Прямоугольник: скругленные углы 4">
            <a:extLst>
              <a:ext uri="{FF2B5EF4-FFF2-40B4-BE49-F238E27FC236}">
                <a16:creationId xmlns:a16="http://schemas.microsoft.com/office/drawing/2014/main" id="{A0136FE9-CF11-2166-9CEB-B08853950AD9}"/>
              </a:ext>
            </a:extLst>
          </p:cNvPr>
          <p:cNvSpPr txBox="1"/>
          <p:nvPr/>
        </p:nvSpPr>
        <p:spPr>
          <a:xfrm>
            <a:off x="475861" y="5142101"/>
            <a:ext cx="11316643" cy="1006771"/>
          </a:xfrm>
          <a:prstGeom prst="round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случае, если значение 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line[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меньше 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робот потерял линию.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Это значение подбирается эмпирическим путем! </a:t>
            </a:r>
            <a:endParaRPr lang="en-US" sz="2000" b="1" i="1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513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stomShape 3">
                <a:extLst>
                  <a:ext uri="{FF2B5EF4-FFF2-40B4-BE49-F238E27FC236}">
                    <a16:creationId xmlns:a16="http://schemas.microsoft.com/office/drawing/2014/main" id="{008AA7B1-1EE4-4ADA-AAF8-988BACF94933}"/>
                  </a:ext>
                </a:extLst>
              </p:cNvPr>
              <p:cNvSpPr/>
              <p:nvPr/>
            </p:nvSpPr>
            <p:spPr>
              <a:xfrm>
                <a:off x="713836" y="2052011"/>
                <a:ext cx="10515675" cy="4545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000" tIns="45000" rIns="90000" bIns="4500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DejaVu Sans"/>
                          <a:cs typeface="Calibri" panose="020F0502020204030204" pitchFamily="34" charset="0"/>
                        </a:rPr>
                        <m:t>line</m:t>
                      </m:r>
                      <m:r>
                        <a:rPr lang="ru-RU" sz="24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DejaVu Sans"/>
                          <a:cs typeface="Calibri" panose="020F050202020403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DejaVu Sans"/>
                          <a:cs typeface="Calibri" panose="020F0502020204030204" pitchFamily="34" charset="0"/>
                        </a:rPr>
                        <m:t>lineSensor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CustomShape 3">
                <a:extLst>
                  <a:ext uri="{FF2B5EF4-FFF2-40B4-BE49-F238E27FC236}">
                    <a16:creationId xmlns:a16="http://schemas.microsoft.com/office/drawing/2014/main" id="{008AA7B1-1EE4-4ADA-AAF8-988BACF949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36" y="2052011"/>
                <a:ext cx="10515675" cy="454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ustomShape 3">
            <a:extLst>
              <a:ext uri="{FF2B5EF4-FFF2-40B4-BE49-F238E27FC236}">
                <a16:creationId xmlns:a16="http://schemas.microsoft.com/office/drawing/2014/main" id="{DA0BA965-CAF9-458D-A34D-0ED335FCA668}"/>
              </a:ext>
            </a:extLst>
          </p:cNvPr>
          <p:cNvSpPr/>
          <p:nvPr/>
        </p:nvSpPr>
        <p:spPr>
          <a:xfrm>
            <a:off x="838123" y="1147396"/>
            <a:ext cx="10515675" cy="83389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	Для того, чтобы не обращаться каждый раз в цикле к камере, запишем в переменную </a:t>
            </a:r>
            <a:r>
              <a:rPr lang="ru-RU" sz="24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значение </a:t>
            </a:r>
            <a:r>
              <a:rPr lang="ru-RU" sz="2400" i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endParaRPr dirty="0">
              <a:latin typeface="Montserrat" pitchFamily="2" charset="-52"/>
            </a:endParaRPr>
          </a:p>
        </p:txBody>
      </p:sp>
      <p:sp>
        <p:nvSpPr>
          <p:cNvPr id="15" name="Прямоугольник: скругленные углы 4">
            <a:extLst>
              <a:ext uri="{FF2B5EF4-FFF2-40B4-BE49-F238E27FC236}">
                <a16:creationId xmlns:a16="http://schemas.microsoft.com/office/drawing/2014/main" id="{40B37118-7894-4CA4-BA7E-B41EE4A3D33C}"/>
              </a:ext>
            </a:extLst>
          </p:cNvPr>
          <p:cNvSpPr txBox="1"/>
          <p:nvPr/>
        </p:nvSpPr>
        <p:spPr>
          <a:xfrm>
            <a:off x="475861" y="5142101"/>
            <a:ext cx="11316643" cy="1006771"/>
          </a:xfrm>
          <a:prstGeom prst="round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случае, если значение 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line[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меньше 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робот потерял линию.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Это значение подбирается эмпирическим путем! </a:t>
            </a:r>
            <a:endParaRPr lang="en-US" sz="2000" b="1" i="1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762C50-F71E-C1F4-3DFE-D3C8B4112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503" y="2577287"/>
            <a:ext cx="7282994" cy="237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4FDC7E2A-CE9D-45C7-B2FD-D70C27E8AD3F}"/>
              </a:ext>
            </a:extLst>
          </p:cNvPr>
          <p:cNvSpPr/>
          <p:nvPr/>
        </p:nvSpPr>
        <p:spPr>
          <a:xfrm>
            <a:off x="838125" y="989092"/>
            <a:ext cx="10867921" cy="10284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	Сделаем проверку на знак управляющего воздействия (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 на ветке «истина» условия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line[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 &lt; 2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	В случае, если воздействие будет отрицательным, тележка будет подворачивать в правую сторону, если положительным – в левую. 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0B3C46-C7F0-8081-61FA-89C18B4C8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377" y="2629552"/>
            <a:ext cx="6175246" cy="360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01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3B5436-0098-40FC-AD89-19AC8A4E9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758" y="1267734"/>
            <a:ext cx="1528536" cy="144591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4FDC7E2A-CE9D-45C7-B2FD-D70C27E8AD3F}"/>
              </a:ext>
            </a:extLst>
          </p:cNvPr>
          <p:cNvSpPr/>
          <p:nvPr/>
        </p:nvSpPr>
        <p:spPr>
          <a:xfrm>
            <a:off x="1144342" y="1418917"/>
            <a:ext cx="8190465" cy="83551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удобства перенесем часть алгоритма, отвечающую за регулятор в отдельную подпрограмму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MD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«Регулятор»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DBEDA2-23B2-DAF0-D40D-F30452A02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53" y="2992289"/>
            <a:ext cx="9961893" cy="2626203"/>
          </a:xfrm>
          <a:prstGeom prst="rect">
            <a:avLst/>
          </a:prstGeom>
        </p:spPr>
      </p:pic>
      <p:sp>
        <p:nvSpPr>
          <p:cNvPr id="8" name="Прямоугольник: скругленные углы 4">
            <a:extLst>
              <a:ext uri="{FF2B5EF4-FFF2-40B4-BE49-F238E27FC236}">
                <a16:creationId xmlns:a16="http://schemas.microsoft.com/office/drawing/2014/main" id="{95BA4FD2-E553-4B45-A631-81250FB63A09}"/>
              </a:ext>
            </a:extLst>
          </p:cNvPr>
          <p:cNvSpPr txBox="1"/>
          <p:nvPr/>
        </p:nvSpPr>
        <p:spPr>
          <a:xfrm>
            <a:off x="1452045" y="2817341"/>
            <a:ext cx="4232064" cy="7551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ПД-регулятор, но можно</a:t>
            </a:r>
            <a:b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использовать просто П-регулятор</a:t>
            </a:r>
            <a:endParaRPr lang="en-US" sz="2000" b="1" i="1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28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0FBA8E-7153-0B3D-996A-7F430B532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95" y="1376039"/>
            <a:ext cx="11216657" cy="480977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6" name="CustomShape 3">
            <a:extLst>
              <a:ext uri="{FF2B5EF4-FFF2-40B4-BE49-F238E27FC236}">
                <a16:creationId xmlns:a16="http://schemas.microsoft.com/office/drawing/2014/main" id="{76B7C4A0-FD88-402F-B414-1300B8376FDE}"/>
              </a:ext>
            </a:extLst>
          </p:cNvPr>
          <p:cNvSpPr/>
          <p:nvPr/>
        </p:nvSpPr>
        <p:spPr>
          <a:xfrm>
            <a:off x="704959" y="1376039"/>
            <a:ext cx="3138259" cy="43166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Готовый алгоритм: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5328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цвета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5B989-BA59-4A81-936D-CFF66789CAA2}"/>
              </a:ext>
            </a:extLst>
          </p:cNvPr>
          <p:cNvSpPr txBox="1"/>
          <p:nvPr/>
        </p:nvSpPr>
        <p:spPr>
          <a:xfrm>
            <a:off x="838126" y="1673851"/>
            <a:ext cx="74713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того, чтобы включить камеру как сенсор линии, вам необходимо изменить режим работы камеры, в свойствах блока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«Включить видеокамеру»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«Сенсор цвета»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Массив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colorSensor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имеет три элемента: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</a:p>
          <a:p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[0]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красный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[1]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зеленый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[2]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синий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sz="2400" dirty="0">
              <a:latin typeface="Montserra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CEAEF-39D0-47B7-9AA9-A96645E1788C}"/>
              </a:ext>
            </a:extLst>
          </p:cNvPr>
          <p:cNvSpPr txBox="1"/>
          <p:nvPr/>
        </p:nvSpPr>
        <p:spPr>
          <a:xfrm>
            <a:off x="838125" y="5266009"/>
            <a:ext cx="788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 режиме сенсора цвета, камера делит кадр на 9 зон и возвращает среднее значение цвета центральной зоны.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0FE77-E3D2-798D-D754-6570F9E1EEAF}"/>
              </a:ext>
            </a:extLst>
          </p:cNvPr>
          <p:cNvSpPr txBox="1"/>
          <p:nvPr/>
        </p:nvSpPr>
        <p:spPr>
          <a:xfrm>
            <a:off x="838125" y="1169343"/>
            <a:ext cx="10951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Камера, как сенсор цвета, необходима для решения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 распознавания цвета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E380F47-58C3-7C5F-8A95-E09C12F354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72" b="45934"/>
          <a:stretch>
            <a:fillRect/>
          </a:stretch>
        </p:blipFill>
        <p:spPr>
          <a:xfrm>
            <a:off x="8635098" y="3777282"/>
            <a:ext cx="3154448" cy="23197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485CB7-131C-34DE-CB8E-35AB2BF45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098" y="1673851"/>
            <a:ext cx="3043718" cy="198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8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цвета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3204B-AAC3-4D16-9F85-60F6D9968733}"/>
              </a:ext>
            </a:extLst>
          </p:cNvPr>
          <p:cNvSpPr txBox="1"/>
          <p:nvPr/>
        </p:nvSpPr>
        <p:spPr>
          <a:xfrm>
            <a:off x="838125" y="1192442"/>
            <a:ext cx="10927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6.1.4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только для реального робота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Напишите алгоритм распознавания зеленого и красного цвета с использованием камеры. Робот должен выводить в консоль цвет, который видит.</a:t>
            </a:r>
            <a:endParaRPr lang="ru-RU" sz="2400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803435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754258-72EE-4B26-B3A7-00B267516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10" y="2158215"/>
            <a:ext cx="4733280" cy="193686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18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задачи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3204B-AAC3-4D16-9F85-60F6D9968733}"/>
              </a:ext>
            </a:extLst>
          </p:cNvPr>
          <p:cNvSpPr txBox="1"/>
          <p:nvPr/>
        </p:nvSpPr>
        <p:spPr>
          <a:xfrm>
            <a:off x="838125" y="1003905"/>
            <a:ext cx="10993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6.1.4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только для реального робота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Напишите алгоритм распознавания зеленого и красного цвета с использованием камеры. Робот должен выводить в консоль цвет, который видит.</a:t>
            </a:r>
            <a:br>
              <a:rPr lang="en-US" sz="2400" b="1" dirty="0">
                <a:latin typeface="Montserrat"/>
              </a:rPr>
            </a:br>
            <a:br>
              <a:rPr lang="en-US" sz="2400" b="1" dirty="0">
                <a:latin typeface="Montserrat"/>
              </a:rPr>
            </a:br>
            <a:endParaRPr lang="ru-RU" sz="2400" dirty="0">
              <a:latin typeface="Montserra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838125" y="2792651"/>
            <a:ext cx="594441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Инициализируйте камеру как сенсор цвета: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Считаем показание с камеры и запишем</a:t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в переменные </a:t>
            </a:r>
            <a:r>
              <a:rPr lang="en-US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значения красного и зеленого, 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используя сенсорную переменную: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Montserrat" panose="020B0604020202020204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1BA017-2603-410D-A4AB-E65D7B977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9688" y="4516200"/>
            <a:ext cx="3270656" cy="20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86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задачи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323219" y="2321004"/>
            <a:ext cx="50211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3.    Напишите условие, которое будет различать красный и зеленый цвета. Учитывая, что: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– красный – это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[0]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- 255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– зеленый – это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[1]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- 255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endParaRPr lang="ru-RU" sz="1800" dirty="0">
              <a:latin typeface="Montserrat" panose="020B0604020202020204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912000-B425-686B-089E-BC8FDA038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116" y="1782308"/>
            <a:ext cx="6680665" cy="409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7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71D973-AF8A-49CC-8755-3E96D0201E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24B54D1-0B13-428C-BCF3-8116DE225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Техническое зрение</a:t>
            </a: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D5313618-8E54-4D83-A73E-5089B78F348E}"/>
              </a:ext>
            </a:extLst>
          </p:cNvPr>
          <p:cNvSpPr/>
          <p:nvPr/>
        </p:nvSpPr>
        <p:spPr>
          <a:xfrm>
            <a:off x="838123" y="1032429"/>
            <a:ext cx="10515675" cy="158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Распознавание и отслеживание объектов, идентификация цвета, построение карты глубин – все это задачи обработки видео, которые в общем случае не решены и на сегодняшний день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7E3C71-BF94-4EE3-BFD1-FBB6CB3A3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151" y="2311408"/>
            <a:ext cx="8215618" cy="386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569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20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Консоль робота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838124" y="1030128"/>
            <a:ext cx="105156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Функция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print()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позволяет отображать данные, которые робот выводит в консоль. Эти данные выводятся на панели «консоль робота».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Чтобы включить консоль робота, необходимо выставить галочку в настройках: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A3764E-A7FB-4232-A011-F27CD330E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162" y="2640824"/>
            <a:ext cx="5098933" cy="35932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0C807FF-1BC9-4436-ADAA-FA25A6FE924A}"/>
              </a:ext>
            </a:extLst>
          </p:cNvPr>
          <p:cNvSpPr txBox="1"/>
          <p:nvPr/>
        </p:nvSpPr>
        <p:spPr>
          <a:xfrm>
            <a:off x="8702574" y="3875614"/>
            <a:ext cx="2559252" cy="1123712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Горячие клавиши для включения консоли: 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+2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35C5C60-5CD2-4E9E-AC53-7B1050DF28DC}"/>
              </a:ext>
            </a:extLst>
          </p:cNvPr>
          <p:cNvSpPr/>
          <p:nvPr/>
        </p:nvSpPr>
        <p:spPr>
          <a:xfrm>
            <a:off x="5753086" y="4789490"/>
            <a:ext cx="1059194" cy="1406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ru-RU">
              <a:ln w="190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66107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0EE4FD-6AC8-4059-920D-A28E22BD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5128"/>
            <a:ext cx="12192000" cy="456507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21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цвета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838125" y="1119188"/>
            <a:ext cx="6149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Общий вид алгоритма: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27C340-3B9F-49CD-984C-CEBCA96B67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650"/>
          <a:stretch/>
        </p:blipFill>
        <p:spPr>
          <a:xfrm>
            <a:off x="246326" y="4590510"/>
            <a:ext cx="4918918" cy="14967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11586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E4636-9D1C-442B-A3D2-56FDCAC3557B}"/>
              </a:ext>
            </a:extLst>
          </p:cNvPr>
          <p:cNvSpPr txBox="1"/>
          <p:nvPr/>
        </p:nvSpPr>
        <p:spPr>
          <a:xfrm>
            <a:off x="678363" y="2584753"/>
            <a:ext cx="73559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того, чтобы включить камеру как сенсор объекта, вам необходимо изменить режим работы камеры, в свойствах блока 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«Включить видеокамеру»,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«Сенсор объекта». </a:t>
            </a:r>
          </a:p>
          <a:p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Режим «Сенсор объекта» имеет сенсорные переменные: 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objectSensorSize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objectSensorX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objectSensorY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5881F1-DFED-2B03-17FA-CA2C8FBB2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945" y="4320151"/>
            <a:ext cx="4362030" cy="15448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181A91-0ABA-69C9-5336-076097B71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5876" y="2584753"/>
            <a:ext cx="3730099" cy="13584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9392C9-62C0-9202-745C-DD4BF66A7345}"/>
              </a:ext>
            </a:extLst>
          </p:cNvPr>
          <p:cNvSpPr txBox="1"/>
          <p:nvPr/>
        </p:nvSpPr>
        <p:spPr>
          <a:xfrm>
            <a:off x="678363" y="1408126"/>
            <a:ext cx="10321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Камера, как сенсор объекта, необходима для решения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 распознавания и отслеживания объектов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58970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E4636-9D1C-442B-A3D2-56FDCAC3557B}"/>
              </a:ext>
            </a:extLst>
          </p:cNvPr>
          <p:cNvSpPr txBox="1"/>
          <p:nvPr/>
        </p:nvSpPr>
        <p:spPr>
          <a:xfrm>
            <a:off x="838125" y="1070113"/>
            <a:ext cx="105156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6.1.5: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Напишите алгоритм распознавания объекта с использованием камеры. 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Робот должен выводить в консоль координаты центра объекта и его диаметр в пикселях.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E1F3655-A9B1-4164-B178-7B5F82BD664A}"/>
              </a:ext>
            </a:extLst>
          </p:cNvPr>
          <p:cNvSpPr/>
          <p:nvPr/>
        </p:nvSpPr>
        <p:spPr>
          <a:xfrm>
            <a:off x="838125" y="2644170"/>
            <a:ext cx="10995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1.    Инициализируйте камеру как сенсор объекта. Блок «Ждать нажатия кнопки»  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необходим, чтобы камера успела включиться. Когда на экране робота появится изображение с камеры, можно приступать к следующему пункту.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FB21F-2512-4E38-AB71-8B51A48C9B1E}"/>
              </a:ext>
            </a:extLst>
          </p:cNvPr>
          <p:cNvSpPr txBox="1"/>
          <p:nvPr/>
        </p:nvSpPr>
        <p:spPr>
          <a:xfrm>
            <a:off x="6479474" y="4396114"/>
            <a:ext cx="4874326" cy="1464231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Обратите внимание, что решить задачу можно только на реальном роботе.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корректного распознавания, объект должен контрастировать с фоном. 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DE4E76-A3F5-4635-9878-D32701B1C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320" y="4213830"/>
            <a:ext cx="44672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18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8A894D-19D5-42AE-AAA4-EB35ACA786E5}"/>
              </a:ext>
            </a:extLst>
          </p:cNvPr>
          <p:cNvSpPr/>
          <p:nvPr/>
        </p:nvSpPr>
        <p:spPr>
          <a:xfrm>
            <a:off x="838125" y="1098378"/>
            <a:ext cx="10942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2.    Детектирование объекта. Блок «Ждать нажатия кнопки»  необходим, чтобы была возможность навести камеру на объект для детектирования: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E4D87-1808-421C-8CDC-8EBAA1CFC291}"/>
              </a:ext>
            </a:extLst>
          </p:cNvPr>
          <p:cNvSpPr txBox="1"/>
          <p:nvPr/>
        </p:nvSpPr>
        <p:spPr>
          <a:xfrm>
            <a:off x="838125" y="4273747"/>
            <a:ext cx="6729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3.    Напишите цикл с условием на выход из программы по нажатию кнопки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Esc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на ложной ветке: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C1C6AE0-C34B-4CE5-8CCB-EC42B67E95AB}"/>
              </a:ext>
            </a:extLst>
          </p:cNvPr>
          <p:cNvSpPr/>
          <p:nvPr/>
        </p:nvSpPr>
        <p:spPr>
          <a:xfrm>
            <a:off x="3199649" y="5522395"/>
            <a:ext cx="4803551" cy="47445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Как можно записать условие по-другому?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6741FE-8884-49B2-B36A-B0178C7EE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037" y="3127386"/>
            <a:ext cx="2600325" cy="31146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C1525E8-BAED-4665-9565-79267EEE0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000" y="2038661"/>
            <a:ext cx="46291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81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BF21E2-9E4F-1ECE-5627-9B30EDCB8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25" y="2729433"/>
            <a:ext cx="7848869" cy="3183095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8A894D-19D5-42AE-AAA4-EB35ACA786E5}"/>
              </a:ext>
            </a:extLst>
          </p:cNvPr>
          <p:cNvSpPr/>
          <p:nvPr/>
        </p:nvSpPr>
        <p:spPr>
          <a:xfrm>
            <a:off x="838125" y="1236641"/>
            <a:ext cx="100133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4.   </a:t>
            </a:r>
            <a:r>
              <a:rPr lang="ru-MD" sz="2400" dirty="0">
                <a:latin typeface="Calibri" panose="020F0502020204030204" pitchFamily="34" charset="0"/>
                <a:cs typeface="Calibri" panose="020F0502020204030204" pitchFamily="34" charset="0"/>
              </a:rPr>
              <a:t>В тело цикла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добавьте функцию присвоения координат центра объекта и диаметр в пикселях, переменным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size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x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y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MD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Далее добавьте вывод в консоль переменных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size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x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y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 закончите цикл блоком «Таймер»: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7D5116C-8D32-4BF6-A4E3-168B2191C0C6}"/>
              </a:ext>
            </a:extLst>
          </p:cNvPr>
          <p:cNvSpPr/>
          <p:nvPr/>
        </p:nvSpPr>
        <p:spPr>
          <a:xfrm>
            <a:off x="7869553" y="4584550"/>
            <a:ext cx="4107782" cy="112560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вывода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значений в консоль робота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используется блок «Выражение» и функция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print()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55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C3CE6-EC7C-47E7-A736-9F9C1EB2AB35}"/>
              </a:ext>
            </a:extLst>
          </p:cNvPr>
          <p:cNvSpPr txBox="1"/>
          <p:nvPr/>
        </p:nvSpPr>
        <p:spPr>
          <a:xfrm>
            <a:off x="838125" y="1322609"/>
            <a:ext cx="2993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Общий вид решения: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3A87EF-AE0C-AE27-BCF1-115FD916E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32" y="2079746"/>
            <a:ext cx="11958735" cy="269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71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C3CE6-EC7C-47E7-A736-9F9C1EB2AB35}"/>
              </a:ext>
            </a:extLst>
          </p:cNvPr>
          <p:cNvSpPr txBox="1"/>
          <p:nvPr/>
        </p:nvSpPr>
        <p:spPr>
          <a:xfrm>
            <a:off x="838124" y="1141019"/>
            <a:ext cx="105156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Запуск программы на реальном роботе:</a:t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Дождитесь, пока включится видеокамера.</a:t>
            </a:r>
          </a:p>
          <a:p>
            <a:pPr marL="180000" indent="432000" fontAlgn="base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Поставьте робота таким образом, чтобы объект был в центре большого квадрата. Нажмите кнопку «Вверх» на контроллере, для детектирования объекта.</a:t>
            </a:r>
          </a:p>
          <a:p>
            <a:pPr marL="180000" indent="432000" fontAlgn="base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Нажмите кнопку «Вниз» на контроллере. </a:t>
            </a:r>
          </a:p>
          <a:p>
            <a:pPr fontAlgn="base">
              <a:buFont typeface="+mj-lt"/>
              <a:buAutoNum type="arabicPeriod"/>
            </a:pPr>
            <a:endParaRPr lang="ru-RU" sz="2000" dirty="0">
              <a:latin typeface="Montserrat" panose="020B0604020202020204"/>
            </a:endParaRPr>
          </a:p>
          <a:p>
            <a:endParaRPr lang="ru-RU" sz="2000" dirty="0">
              <a:latin typeface="Montserrat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37C80F-D531-43B5-B673-FA07127A0817}"/>
              </a:ext>
            </a:extLst>
          </p:cNvPr>
          <p:cNvSpPr txBox="1"/>
          <p:nvPr/>
        </p:nvSpPr>
        <p:spPr>
          <a:xfrm>
            <a:off x="3462022" y="3195867"/>
            <a:ext cx="514857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В случае правильного запуска, объект должен быть подсвечен желтым, а в консоль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TRIK Studio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должны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выводиться координаты и размер объекта каждые 300 мс.</a:t>
            </a:r>
          </a:p>
          <a:p>
            <a:endParaRPr lang="ru-RU" sz="2000" dirty="0">
              <a:latin typeface="Montserrat" panose="020B0604020202020204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B26627-70F0-863C-6D53-5B5762D24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24" y="3195867"/>
            <a:ext cx="2286000" cy="304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3B9652-8767-200D-6E45-99232B2A9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0" y="3195867"/>
            <a:ext cx="228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17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c8b6e555a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CF6AD60-6DF3-8F11-08A0-FA055CBF0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9951D59-97EE-332A-BB18-AA0D108FD6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B78930-698B-A50E-C183-BA1C2C082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60A25BE1-C12B-CFE9-F6D2-F31D872D5911}"/>
              </a:ext>
            </a:extLst>
          </p:cNvPr>
          <p:cNvSpPr/>
          <p:nvPr/>
        </p:nvSpPr>
        <p:spPr>
          <a:xfrm>
            <a:off x="838125" y="1068709"/>
            <a:ext cx="10515675" cy="3651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Далее необходимо написать регулятор для движения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dirty="0">
              <a:latin typeface="Montserrat" pitchFamily="2" charset="-52"/>
            </a:endParaRPr>
          </a:p>
        </p:txBody>
      </p:sp>
      <p:sp>
        <p:nvSpPr>
          <p:cNvPr id="7" name="CustomShape 3">
            <a:extLst>
              <a:ext uri="{FF2B5EF4-FFF2-40B4-BE49-F238E27FC236}">
                <a16:creationId xmlns:a16="http://schemas.microsoft.com/office/drawing/2014/main" id="{84694E65-AB19-1416-88E2-8BC8DBDD7E5E}"/>
              </a:ext>
            </a:extLst>
          </p:cNvPr>
          <p:cNvSpPr/>
          <p:nvPr/>
        </p:nvSpPr>
        <p:spPr>
          <a:xfrm>
            <a:off x="838125" y="1589423"/>
            <a:ext cx="10720601" cy="10453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Используйте блок </a:t>
            </a:r>
            <a:r>
              <a:rPr lang="ru-RU" sz="22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«Датчик линии в переменную»,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который записывает показание отклонения объекта от центра экрана по оси Х (от -100 до 100) в переменную, указанную в свойствах. Другими словами, это динамическая ошибка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8EFAA8-D001-3781-6AF5-01966E96E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58" y="2983587"/>
            <a:ext cx="11521608" cy="302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фотоаппарат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34CB2F19-FAFA-40B0-A00E-D37135A96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4299"/>
            <a:ext cx="3553815" cy="355381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E09F9E0-AEA1-47A7-9DC1-686A67224A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E6C177-D721-4854-B51B-D415C74D0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Техническое зрение</a:t>
            </a: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359597E4-82D4-464C-A769-BA8EFFBAB676}"/>
              </a:ext>
            </a:extLst>
          </p:cNvPr>
          <p:cNvSpPr/>
          <p:nvPr/>
        </p:nvSpPr>
        <p:spPr>
          <a:xfrm>
            <a:off x="838125" y="1181914"/>
            <a:ext cx="10759826" cy="2054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Рассмотрим базовые алгоритмы обработки видео и реализуем их в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камера как сенсор линии (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камера как сенсор объектов (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objectSensor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определение цвета (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colorSensor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  <a:p>
            <a:pPr algn="ctr"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7" name="CustomShape 6">
            <a:extLst>
              <a:ext uri="{FF2B5EF4-FFF2-40B4-BE49-F238E27FC236}">
                <a16:creationId xmlns:a16="http://schemas.microsoft.com/office/drawing/2014/main" id="{C543AB7B-92F2-43CD-896E-24045A32B9D6}"/>
              </a:ext>
            </a:extLst>
          </p:cNvPr>
          <p:cNvSpPr/>
          <p:nvPr/>
        </p:nvSpPr>
        <p:spPr>
          <a:xfrm>
            <a:off x="2806356" y="2889281"/>
            <a:ext cx="6208628" cy="1202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 контроллеру ТРИК есть возможность подключать как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видеомодули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так USB веб-камеры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lang="ru-RU" sz="2400" dirty="0">
              <a:latin typeface="Montserrat" pitchFamily="2" charset="-52"/>
            </a:endParaRPr>
          </a:p>
          <a:p>
            <a:pPr algn="ctr"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FDA9EAA-BE8B-4659-84DB-6A4FF3710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217" y="2194254"/>
            <a:ext cx="2473068" cy="33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153706-160A-28F1-5997-80B327661ABE}"/>
              </a:ext>
            </a:extLst>
          </p:cNvPr>
          <p:cNvSpPr txBox="1"/>
          <p:nvPr/>
        </p:nvSpPr>
        <p:spPr>
          <a:xfrm>
            <a:off x="3047223" y="4212371"/>
            <a:ext cx="60975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Видеомодуль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подключается к порту 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video2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USB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веб-камеры – к порту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USB.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1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05B13E-09A2-9C2A-5ED5-55724CE2F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656" y="2286058"/>
            <a:ext cx="6660279" cy="2006864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линии</a:t>
            </a: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B99AA529-199C-4301-9613-8A42CE6E5F88}"/>
              </a:ext>
            </a:extLst>
          </p:cNvPr>
          <p:cNvSpPr/>
          <p:nvPr/>
        </p:nvSpPr>
        <p:spPr>
          <a:xfrm>
            <a:off x="838124" y="1082814"/>
            <a:ext cx="10746494" cy="81268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Подключите </a:t>
            </a:r>
            <a:r>
              <a:rPr lang="ru-RU" sz="22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видеомодуль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к порту </a:t>
            </a:r>
            <a:r>
              <a:rPr lang="ru-RU" sz="22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video2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таким образом, чтобы ножка у красного штекера была справа.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3">
            <a:extLst>
              <a:ext uri="{FF2B5EF4-FFF2-40B4-BE49-F238E27FC236}">
                <a16:creationId xmlns:a16="http://schemas.microsoft.com/office/drawing/2014/main" id="{4052E16E-3E6D-415D-956E-74DC9F715025}"/>
              </a:ext>
            </a:extLst>
          </p:cNvPr>
          <p:cNvSpPr/>
          <p:nvPr/>
        </p:nvSpPr>
        <p:spPr>
          <a:xfrm>
            <a:off x="838123" y="1857430"/>
            <a:ext cx="10515675" cy="85725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Напишем в 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программу для запуска (инициализации) камеры: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D6E36B1A-45D1-48D3-8171-A9627442B445}"/>
              </a:ext>
            </a:extLst>
          </p:cNvPr>
          <p:cNvSpPr/>
          <p:nvPr/>
        </p:nvSpPr>
        <p:spPr>
          <a:xfrm>
            <a:off x="1068943" y="4384263"/>
            <a:ext cx="10515675" cy="173113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42900" indent="-342900">
              <a:lnSpc>
                <a:spcPct val="100000"/>
              </a:lnSpc>
              <a:buBlip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</a:buBlip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Используйте блок </a:t>
            </a:r>
            <a:r>
              <a:rPr lang="ru-RU" sz="22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«Включить камеру»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инициализации.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Blip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</a:buBlip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Каждый раз после этого блока будем ожидать нажатия клавиши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</a:t>
            </a:r>
          </a:p>
          <a:p>
            <a:pPr marL="342900" indent="-342900">
              <a:lnSpc>
                <a:spcPct val="100000"/>
              </a:lnSpc>
              <a:buBlip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</a:buBlip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 панели </a:t>
            </a:r>
            <a:r>
              <a:rPr lang="ru-RU" sz="22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«Настройка сенсоров»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 порту </a:t>
            </a:r>
            <a:r>
              <a:rPr lang="en-US" sz="22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video2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включите </a:t>
            </a:r>
            <a:r>
              <a:rPr lang="ru-RU" sz="22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«видеокамера».</a:t>
            </a:r>
            <a:endParaRPr sz="22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Blip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</a:buBlip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Запустите программу. </a:t>
            </a:r>
          </a:p>
          <a:p>
            <a:pPr marL="342900" indent="-342900">
              <a:lnSpc>
                <a:spcPct val="100000"/>
              </a:lnSpc>
              <a:buBlip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</a:buBlip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После инициализации камеры, начнется трансляция видео на экран контроллера.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467FF3-0F4E-A5E9-15D4-12D33193E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545" y="2286058"/>
            <a:ext cx="3235786" cy="200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931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6ECAD4-242B-64ED-9C5F-1616AE598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04" y="2033394"/>
            <a:ext cx="5198387" cy="345160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6" name="CustomShape 3">
            <a:extLst>
              <a:ext uri="{FF2B5EF4-FFF2-40B4-BE49-F238E27FC236}">
                <a16:creationId xmlns:a16="http://schemas.microsoft.com/office/drawing/2014/main" id="{176BCFCD-7A7B-474B-8DFD-98B6EA328220}"/>
              </a:ext>
            </a:extLst>
          </p:cNvPr>
          <p:cNvSpPr/>
          <p:nvPr/>
        </p:nvSpPr>
        <p:spPr>
          <a:xfrm>
            <a:off x="838124" y="1206474"/>
            <a:ext cx="10638529" cy="826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 6.1.1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 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Двигаться вдоль прерывистой линии (линии профи) с использованием камеры.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3AFECC6-CCD4-495A-84D4-EBBCEEDD3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961" y="2390870"/>
            <a:ext cx="4257880" cy="283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stomShape 3">
            <a:extLst>
              <a:ext uri="{FF2B5EF4-FFF2-40B4-BE49-F238E27FC236}">
                <a16:creationId xmlns:a16="http://schemas.microsoft.com/office/drawing/2014/main" id="{13EA85EE-0118-4E0D-8DE4-96C9D0185378}"/>
              </a:ext>
            </a:extLst>
          </p:cNvPr>
          <p:cNvSpPr/>
          <p:nvPr/>
        </p:nvSpPr>
        <p:spPr>
          <a:xfrm>
            <a:off x="741949" y="5405549"/>
            <a:ext cx="5081802" cy="50697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Линия Профи в 2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редакторе 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</a:t>
            </a:r>
            <a:endParaRPr sz="20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ustomShape 3">
            <a:extLst>
              <a:ext uri="{FF2B5EF4-FFF2-40B4-BE49-F238E27FC236}">
                <a16:creationId xmlns:a16="http://schemas.microsoft.com/office/drawing/2014/main" id="{DBAD1FE2-94C8-4133-9AAC-FAF28D43445F}"/>
              </a:ext>
            </a:extLst>
          </p:cNvPr>
          <p:cNvSpPr/>
          <p:nvPr/>
        </p:nvSpPr>
        <p:spPr>
          <a:xfrm>
            <a:off x="6428382" y="5398036"/>
            <a:ext cx="5165037" cy="50697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Линия Профи на соревнованиях </a:t>
            </a:r>
            <a:r>
              <a:rPr lang="ru-RU" sz="2000" i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Робофинист</a:t>
            </a:r>
            <a:endParaRPr sz="20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969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9DE8148D-84AC-4B8B-AC33-A2C80E7CA316}"/>
              </a:ext>
            </a:extLst>
          </p:cNvPr>
          <p:cNvSpPr/>
          <p:nvPr/>
        </p:nvSpPr>
        <p:spPr>
          <a:xfrm>
            <a:off x="838124" y="4326366"/>
            <a:ext cx="10515675" cy="9361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После детектирования снова ожидаем нажатия клавиши, чтобы установить робота на старт.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AF3AA62B-17A3-4B34-9744-F7906D1078E2}"/>
              </a:ext>
            </a:extLst>
          </p:cNvPr>
          <p:cNvSpPr/>
          <p:nvPr/>
        </p:nvSpPr>
        <p:spPr>
          <a:xfrm>
            <a:off x="838125" y="1108591"/>
            <a:ext cx="10515675" cy="43114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Прежде чем отслеживать какой-либо объект, его необходимо детектировать, т.е. определить.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D467FF-C176-67A6-B9E8-687AEAC1B580}"/>
              </a:ext>
            </a:extLst>
          </p:cNvPr>
          <p:cNvSpPr txBox="1"/>
          <p:nvPr/>
        </p:nvSpPr>
        <p:spPr>
          <a:xfrm>
            <a:off x="838163" y="5143869"/>
            <a:ext cx="77724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удобства перенесем данный код, отвечающий за включение камеры и детектирование линии в отдельную подпрограмму </a:t>
            </a:r>
            <a:r>
              <a:rPr lang="ru-RU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«Детектировать линию»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2A87C7-1A98-063C-175F-4592C4F759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872"/>
          <a:stretch>
            <a:fillRect/>
          </a:stretch>
        </p:blipFill>
        <p:spPr>
          <a:xfrm>
            <a:off x="8610600" y="5020611"/>
            <a:ext cx="3129664" cy="1383824"/>
          </a:xfrm>
          <a:prstGeom prst="rect">
            <a:avLst/>
          </a:prstGeom>
        </p:spPr>
      </p:pic>
      <p:sp>
        <p:nvSpPr>
          <p:cNvPr id="10" name="CustomShape 2">
            <a:extLst>
              <a:ext uri="{FF2B5EF4-FFF2-40B4-BE49-F238E27FC236}">
                <a16:creationId xmlns:a16="http://schemas.microsoft.com/office/drawing/2014/main" id="{D6D6783F-2835-4555-BF3B-0FA16D8F07BB}"/>
              </a:ext>
            </a:extLst>
          </p:cNvPr>
          <p:cNvSpPr/>
          <p:nvPr/>
        </p:nvSpPr>
        <p:spPr>
          <a:xfrm>
            <a:off x="838125" y="3483871"/>
            <a:ext cx="10649580" cy="82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для детектирования есть соответствующий блок - «</a:t>
            </a:r>
            <a:r>
              <a:rPr lang="ru-RU" sz="24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Детектировать по камере»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DA35C7-5FA5-47E2-B34B-957D8AD14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170" y="1939920"/>
            <a:ext cx="8865585" cy="154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90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5D8BFA-1916-B375-05EE-77195EB60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20" y="1057494"/>
            <a:ext cx="10386875" cy="1808886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FEF94661-3187-43C9-94FF-B0F7C450A560}"/>
              </a:ext>
            </a:extLst>
          </p:cNvPr>
          <p:cNvSpPr/>
          <p:nvPr/>
        </p:nvSpPr>
        <p:spPr>
          <a:xfrm>
            <a:off x="426128" y="2914062"/>
            <a:ext cx="7998780" cy="319473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Калибровка линии: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 контроллере ТРИК в режиме сенсора линии на дисплее отображается кроме видео 4 вертикальных полосы </a:t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(убедитесь, что камера правильно ориентирована).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Наведите камеру на линию таким образом, чтобы последняя оказалась между полосами (в своеобразном коридоре).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Нажмите на кнопку, использующуюся в алгоритме (вверх) для детектирования. Распознанный объект окрасится в голубой цвет.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AFBFD2-EF75-4F03-9B58-DC44021EB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909" y="2741294"/>
            <a:ext cx="2578487" cy="19861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72DE01-798D-80DB-FF68-293DCA6A7E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48" b="50000"/>
          <a:stretch>
            <a:fillRect/>
          </a:stretch>
        </p:blipFill>
        <p:spPr>
          <a:xfrm>
            <a:off x="8424908" y="4739989"/>
            <a:ext cx="2578487" cy="18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71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06D3BDC4-D158-4C47-A719-9A094CD9B9CA}"/>
              </a:ext>
            </a:extLst>
          </p:cNvPr>
          <p:cNvSpPr/>
          <p:nvPr/>
        </p:nvSpPr>
        <p:spPr>
          <a:xfrm>
            <a:off x="838125" y="1068709"/>
            <a:ext cx="10515675" cy="3651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Далее необходимо написать регулятор для движения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dirty="0">
              <a:latin typeface="Montserrat" pitchFamily="2" charset="-52"/>
            </a:endParaRPr>
          </a:p>
        </p:txBody>
      </p:sp>
      <p:sp>
        <p:nvSpPr>
          <p:cNvPr id="7" name="CustomShape 3">
            <a:extLst>
              <a:ext uri="{FF2B5EF4-FFF2-40B4-BE49-F238E27FC236}">
                <a16:creationId xmlns:a16="http://schemas.microsoft.com/office/drawing/2014/main" id="{C73BBCD8-519B-487F-83C8-3B8F5F8E1452}"/>
              </a:ext>
            </a:extLst>
          </p:cNvPr>
          <p:cNvSpPr/>
          <p:nvPr/>
        </p:nvSpPr>
        <p:spPr>
          <a:xfrm>
            <a:off x="838125" y="1589423"/>
            <a:ext cx="10720601" cy="10453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Используйте блок </a:t>
            </a:r>
            <a:r>
              <a:rPr lang="ru-RU" sz="22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«Датчик линии в переменную»,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который записывает показание отклонения объекта от центра экрана по оси Х (от -100 до 100) в переменную, указанную в свойствах. Другими словами, это динамическая ошибка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6AE03A-2902-404D-92DB-4F3746709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009" y="2898013"/>
            <a:ext cx="10346342" cy="265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28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6E33D5-66AC-C1EB-FEA2-F8A7A690CF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208"/>
          <a:stretch>
            <a:fillRect/>
          </a:stretch>
        </p:blipFill>
        <p:spPr>
          <a:xfrm>
            <a:off x="3028809" y="2823099"/>
            <a:ext cx="5843980" cy="34065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D2142DE2-92DB-464D-9F84-3A837CC57481}"/>
              </a:ext>
            </a:extLst>
          </p:cNvPr>
          <p:cNvSpPr/>
          <p:nvPr/>
        </p:nvSpPr>
        <p:spPr>
          <a:xfrm>
            <a:off x="838125" y="989092"/>
            <a:ext cx="10515675" cy="135143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 6.1.2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(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самостоятельная)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Реализуйте алгоритм движения робота с камерой по линии, используя ПД-регулятор.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3E57F32-2072-43C4-A1B4-44449635A4E1}"/>
              </a:ext>
            </a:extLst>
          </p:cNvPr>
          <p:cNvSpPr/>
          <p:nvPr/>
        </p:nvSpPr>
        <p:spPr>
          <a:xfrm>
            <a:off x="838124" y="2489480"/>
            <a:ext cx="10515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*Как можно улучшить алгоритм, в случае, когда линия теряется из поля зрения на резком повороте?</a:t>
            </a:r>
          </a:p>
        </p:txBody>
      </p:sp>
    </p:spTree>
    <p:extLst>
      <p:ext uri="{BB962C8B-B14F-4D97-AF65-F5344CB8AC3E}">
        <p14:creationId xmlns:p14="http://schemas.microsoft.com/office/powerpoint/2010/main" val="4228369487"/>
      </p:ext>
    </p:extLst>
  </p:cSld>
  <p:clrMapOvr>
    <a:masterClrMapping/>
  </p:clrMapOvr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Ktheme2019" id="{3EE4B165-53EC-4A0A-9C55-72CB4EA76720}" vid="{6A35BB6B-5003-4483-AF5E-6DF0028E6E6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</Template>
  <TotalTime>33653</TotalTime>
  <Words>1396</Words>
  <Application>Microsoft Office PowerPoint</Application>
  <PresentationFormat>Широкоэкранный</PresentationFormat>
  <Paragraphs>144</Paragraphs>
  <Slides>29</Slides>
  <Notes>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Cambria Math</vt:lpstr>
      <vt:lpstr>Montserrat</vt:lpstr>
      <vt:lpstr>Verdana</vt:lpstr>
      <vt:lpstr>Wingdings</vt:lpstr>
      <vt:lpstr>TRIKtheme2019</vt:lpstr>
      <vt:lpstr>Техническое зрение</vt:lpstr>
      <vt:lpstr>Техническое зрение</vt:lpstr>
      <vt:lpstr>Техническое зрение</vt:lpstr>
      <vt:lpstr>Режим сенсор линии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Режим сенсор цвета</vt:lpstr>
      <vt:lpstr>Режим сенсор цвета</vt:lpstr>
      <vt:lpstr>Решение задачи</vt:lpstr>
      <vt:lpstr>Решение задачи</vt:lpstr>
      <vt:lpstr>Консоль робота</vt:lpstr>
      <vt:lpstr>Режим сенсор цвета</vt:lpstr>
      <vt:lpstr>Режим сенсор объекта</vt:lpstr>
      <vt:lpstr>Режим сенсор объекта</vt:lpstr>
      <vt:lpstr>Режим сенсор объекта</vt:lpstr>
      <vt:lpstr>Режим сенсор объекта</vt:lpstr>
      <vt:lpstr>Режим сенсор объекта</vt:lpstr>
      <vt:lpstr>Режим сенсор объекта</vt:lpstr>
      <vt:lpstr>Презентация PowerPoint</vt:lpstr>
      <vt:lpstr>Линия Профи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Компьютерное зрение</dc:title>
  <dc:creator>Анастасия Мерецкая</dc:creator>
  <cp:lastModifiedBy>Ilya Shirokolobov</cp:lastModifiedBy>
  <cp:revision>136</cp:revision>
  <dcterms:created xsi:type="dcterms:W3CDTF">2019-09-12T18:22:40Z</dcterms:created>
  <dcterms:modified xsi:type="dcterms:W3CDTF">2026-06-12T10:29:44Z</dcterms:modified>
</cp:coreProperties>
</file>