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99" r:id="rId3"/>
    <p:sldId id="267" r:id="rId4"/>
    <p:sldId id="268" r:id="rId5"/>
    <p:sldId id="29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301" r:id="rId15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5192BB9-0FA6-4523-8C2D-3830889F60F9}">
          <p14:sldIdLst>
            <p14:sldId id="256"/>
            <p14:sldId id="299"/>
            <p14:sldId id="267"/>
            <p14:sldId id="268"/>
            <p14:sldId id="29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301"/>
          </p14:sldIdLst>
        </p14:section>
      </p14:sectionLst>
    </p:ex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5" roundtripDataSignature="AMtx7miDWKGVM+QFRc+YfayvjmVa8K1iY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8" autoAdjust="0"/>
    <p:restoredTop sz="94660"/>
  </p:normalViewPr>
  <p:slideViewPr>
    <p:cSldViewPr snapToGrid="0">
      <p:cViewPr varScale="1">
        <p:scale>
          <a:sx n="124" d="100"/>
          <a:sy n="124" d="100"/>
        </p:scale>
        <p:origin x="302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35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9AFF56-8625-4C6A-913C-9785EC132992}" type="datetimeFigureOut">
              <a:rPr lang="ru-RU" smtClean="0"/>
              <a:t>12.06.2026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98B43E-2104-44E7-BD29-EAACB42D4A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4011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hyperlink" Target="https://trikset.com/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hyperlink" Target="https://help.trikset.com/" TargetMode="External"/><Relationship Id="rId4" Type="http://schemas.openxmlformats.org/officeDocument/2006/relationships/hyperlink" Target="mailto:support@trikset.com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ик">
  <p:cSld name="2_Титульный слайд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2"/>
          <p:cNvSpPr/>
          <p:nvPr/>
        </p:nvSpPr>
        <p:spPr>
          <a:xfrm>
            <a:off x="1971675" y="1646664"/>
            <a:ext cx="8266043" cy="172800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12"/>
          <p:cNvSpPr txBox="1">
            <a:spLocks noGrp="1"/>
          </p:cNvSpPr>
          <p:nvPr>
            <p:ph type="ctrTitle"/>
          </p:nvPr>
        </p:nvSpPr>
        <p:spPr>
          <a:xfrm>
            <a:off x="1963392" y="1539747"/>
            <a:ext cx="8266043" cy="1644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6000"/>
              <a:buFont typeface="Verdana"/>
              <a:buNone/>
              <a:defRPr sz="48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r>
              <a:rPr lang="ru-RU"/>
              <a:t>Образец заголовка</a:t>
            </a:r>
            <a:endParaRPr dirty="0"/>
          </a:p>
        </p:txBody>
      </p:sp>
      <p:sp>
        <p:nvSpPr>
          <p:cNvPr id="19" name="Google Shape;1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pic>
        <p:nvPicPr>
          <p:cNvPr id="20" name="Google Shape;20;p12"/>
          <p:cNvPicPr preferRelativeResize="0"/>
          <p:nvPr/>
        </p:nvPicPr>
        <p:blipFill rotWithShape="1">
          <a:blip r:embed="rId2">
            <a:alphaModFix/>
          </a:blip>
          <a:srcRect l="3016" t="11569" r="3069" b="11220"/>
          <a:stretch/>
        </p:blipFill>
        <p:spPr>
          <a:xfrm>
            <a:off x="838200" y="480894"/>
            <a:ext cx="2927437" cy="56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12"/>
          <p:cNvPicPr preferRelativeResize="0"/>
          <p:nvPr/>
        </p:nvPicPr>
        <p:blipFill>
          <a:blip r:embed="rId3"/>
          <a:srcRect/>
          <a:stretch/>
        </p:blipFill>
        <p:spPr>
          <a:xfrm>
            <a:off x="4533900" y="3290670"/>
            <a:ext cx="3124199" cy="3124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>
  <p:cSld name="Заголовок раздела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24" name="Google Shape;24;p13"/>
          <p:cNvSpPr/>
          <p:nvPr/>
        </p:nvSpPr>
        <p:spPr>
          <a:xfrm>
            <a:off x="838199" y="360000"/>
            <a:ext cx="8802757" cy="61200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13"/>
          <p:cNvSpPr txBox="1">
            <a:spLocks noGrp="1"/>
          </p:cNvSpPr>
          <p:nvPr>
            <p:ph type="body" idx="1"/>
          </p:nvPr>
        </p:nvSpPr>
        <p:spPr>
          <a:xfrm>
            <a:off x="838199" y="1518249"/>
            <a:ext cx="10515600" cy="4649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Google Shape;26;p13"/>
          <p:cNvSpPr txBox="1">
            <a:spLocks noGrp="1"/>
          </p:cNvSpPr>
          <p:nvPr>
            <p:ph type="title"/>
          </p:nvPr>
        </p:nvSpPr>
        <p:spPr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600"/>
              <a:buFont typeface="Verdana"/>
              <a:buNone/>
              <a:defRPr sz="36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pPr marL="0" marR="0" lvl="0" indent="0" rtl="0">
              <a:spcBef>
                <a:spcPts val="0"/>
              </a:spcBef>
              <a:spcAft>
                <a:spcPts val="0"/>
              </a:spcAft>
            </a:pPr>
            <a:r>
              <a:rPr lang="ru-RU" sz="3600" b="1">
                <a:solidFill>
                  <a:srgbClr val="99CC00"/>
                </a:solidFill>
                <a:latin typeface="Verdana"/>
                <a:ea typeface="Verdana"/>
                <a:sym typeface="Verdana"/>
              </a:rPr>
              <a:t>Образец заголовка</a:t>
            </a:r>
            <a:endParaRPr lang="ru-RU" sz="3600" b="1" dirty="0">
              <a:solidFill>
                <a:srgbClr val="99CC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2;p11"/>
          <p:cNvPicPr/>
          <p:nvPr userDrawn="1"/>
        </p:nvPicPr>
        <p:blipFill>
          <a:blip r:embed="rId2"/>
          <a:srcRect l="6973" t="36979" r="7355" b="36972"/>
          <a:stretch>
            <a:fillRect/>
          </a:stretch>
        </p:blipFill>
        <p:spPr>
          <a:xfrm>
            <a:off x="9944785" y="396000"/>
            <a:ext cx="1780328" cy="538560"/>
          </a:xfrm>
          <a:prstGeom prst="rect">
            <a:avLst/>
          </a:prstGeom>
          <a:ln>
            <a:noFill/>
          </a:ln>
        </p:spPr>
      </p:pic>
      <p:pic>
        <p:nvPicPr>
          <p:cNvPr id="16" name="Google Shape;15;p11"/>
          <p:cNvPicPr/>
          <p:nvPr userDrawn="1"/>
        </p:nvPicPr>
        <p:blipFill>
          <a:blip r:embed="rId3"/>
          <a:stretch>
            <a:fillRect/>
          </a:stretch>
        </p:blipFill>
        <p:spPr>
          <a:xfrm>
            <a:off x="828612" y="6434280"/>
            <a:ext cx="737904" cy="257400"/>
          </a:xfrm>
          <a:prstGeom prst="rect">
            <a:avLst/>
          </a:prstGeom>
          <a:ln>
            <a:noFill/>
          </a:ln>
        </p:spPr>
      </p:pic>
      <p:sp>
        <p:nvSpPr>
          <p:cNvPr id="17" name="CustomShape 3"/>
          <p:cNvSpPr/>
          <p:nvPr userDrawn="1"/>
        </p:nvSpPr>
        <p:spPr>
          <a:xfrm>
            <a:off x="837971" y="360000"/>
            <a:ext cx="8800854" cy="61056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</p:sp>
      <p:sp>
        <p:nvSpPr>
          <p:cNvPr id="18" name="CustomShape 4"/>
          <p:cNvSpPr/>
          <p:nvPr userDrawn="1"/>
        </p:nvSpPr>
        <p:spPr>
          <a:xfrm>
            <a:off x="4785577" y="1648441"/>
            <a:ext cx="6031014" cy="2553091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89988" tIns="44994" rIns="89988" bIns="44994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Поддержка ТРИК:</a:t>
            </a:r>
            <a:endParaRPr lang="ru-RU" sz="3200" b="0" strike="noStrike" spc="-1"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ru-RU" sz="3200" b="0" u="sng" strike="noStrike" spc="-1">
                <a:solidFill>
                  <a:srgbClr val="0563C1"/>
                </a:solidFill>
                <a:uFillTx/>
                <a:latin typeface="Calibri" panose="020F0502020204030204"/>
                <a:ea typeface="Calibri" panose="020F0502020204030204"/>
                <a:hlinkClick r:id="rId4"/>
              </a:rPr>
              <a:t>support@trikset.com</a:t>
            </a:r>
            <a:endParaRPr lang="ru-RU" sz="3200" b="0" strike="noStrike" spc="-1"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ru-RU" sz="3200" b="0" strike="noStrike" spc="-1"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Справочный центр ТРИК:</a:t>
            </a:r>
            <a:endParaRPr lang="ru-RU" sz="3200" b="0" strike="noStrike" spc="-1"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ru-RU" sz="3200" b="0" u="sng" strike="noStrike" spc="-1">
                <a:solidFill>
                  <a:srgbClr val="0563C1"/>
                </a:solidFill>
                <a:uFillTx/>
                <a:latin typeface="Calibri" panose="020F0502020204030204"/>
                <a:ea typeface="Calibri" panose="020F0502020204030204"/>
                <a:hlinkClick r:id="rId5"/>
              </a:rPr>
              <a:t>help.trikset.com</a:t>
            </a:r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19" name="CustomShape 5"/>
          <p:cNvSpPr/>
          <p:nvPr userDrawn="1"/>
        </p:nvSpPr>
        <p:spPr>
          <a:xfrm flipH="1">
            <a:off x="836531" y="322560"/>
            <a:ext cx="8801214" cy="63900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89988" tIns="44994" rIns="89988" bIns="44994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 panose="020B0604030504040204"/>
                <a:ea typeface="Verdana" panose="020B0604030504040204"/>
              </a:rPr>
              <a:t>Информация и контакты</a:t>
            </a:r>
            <a:endParaRPr lang="ru-RU" sz="3600" b="0" strike="noStrike" spc="-1">
              <a:latin typeface="Arial" panose="020B0604020202020204"/>
            </a:endParaRPr>
          </a:p>
        </p:txBody>
      </p:sp>
      <p:pic>
        <p:nvPicPr>
          <p:cNvPr id="20" name="Google Shape;33;p14"/>
          <p:cNvPicPr/>
          <p:nvPr userDrawn="1"/>
        </p:nvPicPr>
        <p:blipFill>
          <a:blip r:embed="rId6"/>
          <a:stretch>
            <a:fillRect/>
          </a:stretch>
        </p:blipFill>
        <p:spPr>
          <a:xfrm>
            <a:off x="375431" y="2214720"/>
            <a:ext cx="3591252" cy="3591360"/>
          </a:xfrm>
          <a:prstGeom prst="rect">
            <a:avLst/>
          </a:prstGeom>
          <a:ln>
            <a:noFill/>
          </a:ln>
        </p:spPr>
      </p:pic>
      <p:pic>
        <p:nvPicPr>
          <p:cNvPr id="21" name="Google Shape;34;p14"/>
          <p:cNvPicPr/>
          <p:nvPr userDrawn="1"/>
        </p:nvPicPr>
        <p:blipFill>
          <a:blip r:embed="rId7"/>
          <a:stretch>
            <a:fillRect/>
          </a:stretch>
        </p:blipFill>
        <p:spPr>
          <a:xfrm>
            <a:off x="4814013" y="5054040"/>
            <a:ext cx="2579784" cy="398520"/>
          </a:xfrm>
          <a:prstGeom prst="rect">
            <a:avLst/>
          </a:prstGeom>
          <a:ln>
            <a:noFill/>
          </a:ln>
        </p:spPr>
      </p:pic>
      <p:sp>
        <p:nvSpPr>
          <p:cNvPr id="22" name="CustomShape 6"/>
          <p:cNvSpPr/>
          <p:nvPr userDrawn="1"/>
        </p:nvSpPr>
        <p:spPr>
          <a:xfrm>
            <a:off x="7484505" y="5025961"/>
            <a:ext cx="1003909" cy="460211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89988" tIns="44994" rIns="89988" bIns="44994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trikset</a:t>
            </a:r>
            <a:endParaRPr lang="ru-RU" sz="2400" b="0" strike="noStrike" spc="-1">
              <a:latin typeface="Arial" panose="020B0604020202020204"/>
            </a:endParaRPr>
          </a:p>
        </p:txBody>
      </p:sp>
      <p:sp>
        <p:nvSpPr>
          <p:cNvPr id="23" name="CustomShape 7"/>
          <p:cNvSpPr/>
          <p:nvPr userDrawn="1"/>
        </p:nvSpPr>
        <p:spPr>
          <a:xfrm>
            <a:off x="965394" y="1581121"/>
            <a:ext cx="2562146" cy="644877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89988" tIns="44994" rIns="89988" bIns="44994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600" b="1" u="sng" strike="noStrike" spc="-1">
                <a:solidFill>
                  <a:srgbClr val="0563C1"/>
                </a:solidFill>
                <a:uFillTx/>
                <a:latin typeface="Calibri" panose="020F0502020204030204"/>
                <a:ea typeface="Calibri" panose="020F0502020204030204"/>
                <a:hlinkClick r:id="rId8"/>
              </a:rPr>
              <a:t>trikset.com</a:t>
            </a:r>
            <a:endParaRPr lang="ru-RU" sz="3600" b="0" strike="noStrike" spc="-1"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273967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creativecommons.org/licenses/by-nc-sa/3.0" TargetMode="Externa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>
            <a:spLocks noGrp="1"/>
          </p:cNvSpPr>
          <p:nvPr>
            <p:ph type="body" idx="1"/>
          </p:nvPr>
        </p:nvSpPr>
        <p:spPr>
          <a:xfrm>
            <a:off x="838199" y="1518249"/>
            <a:ext cx="10515600" cy="4649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pic>
        <p:nvPicPr>
          <p:cNvPr id="12" name="Google Shape;12;p11"/>
          <p:cNvPicPr preferRelativeResize="0"/>
          <p:nvPr/>
        </p:nvPicPr>
        <p:blipFill rotWithShape="1">
          <a:blip r:embed="rId5">
            <a:alphaModFix/>
          </a:blip>
          <a:srcRect l="6972" t="36957" r="7355" b="36954"/>
          <a:stretch/>
        </p:blipFill>
        <p:spPr>
          <a:xfrm>
            <a:off x="9945279" y="396000"/>
            <a:ext cx="1782001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11"/>
          <p:cNvSpPr txBox="1"/>
          <p:nvPr/>
        </p:nvSpPr>
        <p:spPr>
          <a:xfrm>
            <a:off x="1581150" y="6314626"/>
            <a:ext cx="242887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Распространяется по лицензии </a:t>
            </a:r>
            <a:r>
              <a:rPr lang="ru-RU" sz="1200" b="0" i="0" u="sng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Creative Commons BY-NC-SA</a:t>
            </a:r>
            <a:endParaRPr sz="1200" b="0" i="0" u="none" strike="noStrike" cap="non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11"/>
          <p:cNvSpPr txBox="1"/>
          <p:nvPr/>
        </p:nvSpPr>
        <p:spPr>
          <a:xfrm>
            <a:off x="4162425" y="6314626"/>
            <a:ext cx="391477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ООО «</a:t>
            </a:r>
            <a:r>
              <a:rPr lang="ru-RU" sz="1200" b="0" i="0" u="none" strike="noStrike" cap="none" dirty="0" err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КиберТех</a:t>
            </a: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»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Санкт-Петербург, 20</a:t>
            </a:r>
            <a:r>
              <a:rPr lang="en-US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ru-MD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1200" b="0" i="0" u="none" strike="noStrike" cap="none" dirty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" name="Google Shape;15;p1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28675" y="6434126"/>
            <a:ext cx="739617" cy="258774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2EE51E-D7DF-4E4C-BE49-E2FD92F8DB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62978" y="2251414"/>
            <a:ext cx="8266043" cy="875559"/>
          </a:xfrm>
        </p:spPr>
        <p:txBody>
          <a:bodyPr/>
          <a:lstStyle/>
          <a:p>
            <a:r>
              <a:rPr lang="ru-RU" dirty="0"/>
              <a:t>Техническое зрение. Обработка </a:t>
            </a:r>
            <a:r>
              <a:rPr lang="en-US" dirty="0"/>
              <a:t>HSV</a:t>
            </a:r>
            <a:endParaRPr lang="ru-RU" dirty="0">
              <a:solidFill>
                <a:srgbClr val="009933"/>
              </a:solidFill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080D5831-8EFF-428C-8F6D-DA2212775D4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6325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10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Задача</a:t>
            </a:r>
            <a:endParaRPr lang="ru-RU" dirty="0">
              <a:solidFill>
                <a:srgbClr val="009933"/>
              </a:solidFill>
            </a:endParaRPr>
          </a:p>
        </p:txBody>
      </p:sp>
      <p:sp>
        <p:nvSpPr>
          <p:cNvPr id="5" name="CustomShape 4">
            <a:extLst>
              <a:ext uri="{FF2B5EF4-FFF2-40B4-BE49-F238E27FC236}">
                <a16:creationId xmlns:a16="http://schemas.microsoft.com/office/drawing/2014/main" id="{E21FC76E-B8EB-4CA0-8E30-6FDD2B9B1244}"/>
              </a:ext>
            </a:extLst>
          </p:cNvPr>
          <p:cNvSpPr/>
          <p:nvPr/>
        </p:nvSpPr>
        <p:spPr>
          <a:xfrm>
            <a:off x="838125" y="1116681"/>
            <a:ext cx="10515675" cy="888098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Вернемся в главное окно программы. Введите переменные для 3х цветов и переменную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</a:t>
            </a:r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h:</a:t>
            </a:r>
            <a:endParaRPr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lang="en-US" dirty="0">
              <a:latin typeface="Montserrat" pitchFamily="2" charset="-52"/>
            </a:endParaRPr>
          </a:p>
          <a:p>
            <a:pPr>
              <a:lnSpc>
                <a:spcPct val="100000"/>
              </a:lnSpc>
            </a:pPr>
            <a:endParaRPr dirty="0">
              <a:latin typeface="Montserrat" pitchFamily="2" charset="-52"/>
            </a:endParaRPr>
          </a:p>
        </p:txBody>
      </p:sp>
      <p:sp>
        <p:nvSpPr>
          <p:cNvPr id="7" name="CustomShape 4">
            <a:extLst>
              <a:ext uri="{FF2B5EF4-FFF2-40B4-BE49-F238E27FC236}">
                <a16:creationId xmlns:a16="http://schemas.microsoft.com/office/drawing/2014/main" id="{8C52373A-006D-4534-84BA-9C0B253655B9}"/>
              </a:ext>
            </a:extLst>
          </p:cNvPr>
          <p:cNvSpPr/>
          <p:nvPr/>
        </p:nvSpPr>
        <p:spPr>
          <a:xfrm>
            <a:off x="838126" y="4558427"/>
            <a:ext cx="10515674" cy="888098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Далее идут блоки «Включить видеокамеру» в режиме «Сенсор цвета» и «Ждать нажатия кнопки».</a:t>
            </a:r>
            <a:endParaRPr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lang="en-US" dirty="0">
              <a:latin typeface="Montserrat" pitchFamily="2" charset="-52"/>
            </a:endParaRPr>
          </a:p>
          <a:p>
            <a:pPr>
              <a:lnSpc>
                <a:spcPct val="100000"/>
              </a:lnSpc>
            </a:pPr>
            <a:endParaRPr dirty="0">
              <a:latin typeface="Montserrat" pitchFamily="2" charset="-52"/>
            </a:endParaRPr>
          </a:p>
        </p:txBody>
      </p:sp>
      <p:sp>
        <p:nvSpPr>
          <p:cNvPr id="8" name="CustomShape 4">
            <a:extLst>
              <a:ext uri="{FF2B5EF4-FFF2-40B4-BE49-F238E27FC236}">
                <a16:creationId xmlns:a16="http://schemas.microsoft.com/office/drawing/2014/main" id="{2721D5FE-024A-4E80-86F4-D8DB020B0FDB}"/>
              </a:ext>
            </a:extLst>
          </p:cNvPr>
          <p:cNvSpPr/>
          <p:nvPr/>
        </p:nvSpPr>
        <p:spPr>
          <a:xfrm>
            <a:off x="838125" y="5592810"/>
            <a:ext cx="10587681" cy="888098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После включения камеры необходимо откалибровать её на три цвета.</a:t>
            </a:r>
            <a:endParaRPr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lang="en-US" dirty="0">
              <a:latin typeface="Montserrat" pitchFamily="2" charset="-52"/>
            </a:endParaRPr>
          </a:p>
          <a:p>
            <a:pPr>
              <a:lnSpc>
                <a:spcPct val="100000"/>
              </a:lnSpc>
            </a:pPr>
            <a:endParaRPr dirty="0">
              <a:latin typeface="Montserrat" pitchFamily="2" charset="-52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8537185-1A27-47D6-81F1-FD3D185890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6941" y="2004779"/>
            <a:ext cx="7676626" cy="240736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9088603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11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Задача</a:t>
            </a:r>
            <a:endParaRPr lang="ru-RU" dirty="0">
              <a:solidFill>
                <a:srgbClr val="009933"/>
              </a:solidFill>
            </a:endParaRPr>
          </a:p>
        </p:txBody>
      </p:sp>
      <p:sp>
        <p:nvSpPr>
          <p:cNvPr id="9" name="CustomShape 4">
            <a:extLst>
              <a:ext uri="{FF2B5EF4-FFF2-40B4-BE49-F238E27FC236}">
                <a16:creationId xmlns:a16="http://schemas.microsoft.com/office/drawing/2014/main" id="{B242EC2F-D433-4720-A71D-3428124C2898}"/>
              </a:ext>
            </a:extLst>
          </p:cNvPr>
          <p:cNvSpPr/>
          <p:nvPr/>
        </p:nvSpPr>
        <p:spPr>
          <a:xfrm>
            <a:off x="838125" y="1279201"/>
            <a:ext cx="10515675" cy="2016224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Алгоритм калибровки: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Переводим показания камеры в </a:t>
            </a:r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h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и присваиваем переменной цвета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;</a:t>
            </a:r>
            <a:endParaRPr lang="ru-RU" sz="2400" dirty="0">
              <a:solidFill>
                <a:schemeClr val="tx1"/>
              </a:solidFill>
              <a:latin typeface="Calibri" panose="020F0502020204030204" pitchFamily="34" charset="0"/>
              <a:ea typeface="DejaVu Sans"/>
              <a:cs typeface="Calibri" panose="020F0502020204030204" pitchFamily="34" charset="0"/>
            </a:endParaRP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Ждем нажатия клавиши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;</a:t>
            </a:r>
            <a:endParaRPr lang="ru-RU" sz="2400" dirty="0">
              <a:solidFill>
                <a:schemeClr val="tx1"/>
              </a:solidFill>
              <a:latin typeface="Calibri" panose="020F0502020204030204" pitchFamily="34" charset="0"/>
              <a:ea typeface="DejaVu Sans"/>
              <a:cs typeface="Calibri" panose="020F0502020204030204" pitchFamily="34" charset="0"/>
            </a:endParaRP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Повторяем для следующего цвета.</a:t>
            </a:r>
          </a:p>
          <a:p>
            <a:pPr>
              <a:lnSpc>
                <a:spcPct val="100000"/>
              </a:lnSpc>
            </a:pPr>
            <a:r>
              <a:rPr lang="ru-RU" sz="2400" b="1" dirty="0">
                <a:solidFill>
                  <a:srgbClr val="4D5B6B"/>
                </a:solidFill>
                <a:latin typeface="Montserrat" pitchFamily="2" charset="-52"/>
                <a:ea typeface="DejaVu Sans"/>
              </a:rPr>
              <a:t> </a:t>
            </a:r>
            <a:endParaRPr b="1" dirty="0">
              <a:latin typeface="Montserrat" pitchFamily="2" charset="-52"/>
            </a:endParaRPr>
          </a:p>
          <a:p>
            <a:pPr>
              <a:lnSpc>
                <a:spcPct val="100000"/>
              </a:lnSpc>
            </a:pPr>
            <a:endParaRPr lang="en-US" dirty="0">
              <a:latin typeface="Montserrat" pitchFamily="2" charset="-52"/>
            </a:endParaRPr>
          </a:p>
          <a:p>
            <a:pPr>
              <a:lnSpc>
                <a:spcPct val="100000"/>
              </a:lnSpc>
            </a:pPr>
            <a:endParaRPr dirty="0">
              <a:latin typeface="Montserrat" pitchFamily="2" charset="-52"/>
            </a:endParaRPr>
          </a:p>
        </p:txBody>
      </p:sp>
      <p:sp>
        <p:nvSpPr>
          <p:cNvPr id="10" name="CustomShape 4">
            <a:extLst>
              <a:ext uri="{FF2B5EF4-FFF2-40B4-BE49-F238E27FC236}">
                <a16:creationId xmlns:a16="http://schemas.microsoft.com/office/drawing/2014/main" id="{F4903C11-FA4A-40B3-AC85-F1F55D4FAA6B}"/>
              </a:ext>
            </a:extLst>
          </p:cNvPr>
          <p:cNvSpPr/>
          <p:nvPr/>
        </p:nvSpPr>
        <p:spPr>
          <a:xfrm>
            <a:off x="838125" y="5216412"/>
            <a:ext cx="11013563" cy="888098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Перед определением третьего цвета не ждем нажатия кнопки, т.к. у нас данный блок стоит после включения камеры.</a:t>
            </a:r>
            <a:b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</a:br>
            <a:endParaRPr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lang="en-US" dirty="0">
              <a:latin typeface="Montserrat" pitchFamily="2" charset="-52"/>
            </a:endParaRPr>
          </a:p>
          <a:p>
            <a:pPr>
              <a:lnSpc>
                <a:spcPct val="100000"/>
              </a:lnSpc>
            </a:pPr>
            <a:endParaRPr dirty="0">
              <a:latin typeface="Montserrat" pitchFamily="2" charset="-52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E6A9803-7FF7-452E-9685-2C260B450F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" y="3200188"/>
            <a:ext cx="12192000" cy="151463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8185491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12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Задача</a:t>
            </a:r>
            <a:endParaRPr lang="ru-RU" dirty="0">
              <a:solidFill>
                <a:srgbClr val="009933"/>
              </a:solidFill>
            </a:endParaRPr>
          </a:p>
        </p:txBody>
      </p:sp>
      <p:sp>
        <p:nvSpPr>
          <p:cNvPr id="5" name="CustomShape 4">
            <a:extLst>
              <a:ext uri="{FF2B5EF4-FFF2-40B4-BE49-F238E27FC236}">
                <a16:creationId xmlns:a16="http://schemas.microsoft.com/office/drawing/2014/main" id="{72390683-AE07-4B2C-AA93-6FF6ED66FA54}"/>
              </a:ext>
            </a:extLst>
          </p:cNvPr>
          <p:cNvSpPr/>
          <p:nvPr/>
        </p:nvSpPr>
        <p:spPr>
          <a:xfrm>
            <a:off x="838125" y="1118642"/>
            <a:ext cx="10805235" cy="2401054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Далее роботу демонстрируют 1 из 3 цветов, которые он запомнил. Робот должен вывести, какой цвет ему продемонстрирован.</a:t>
            </a:r>
            <a:endParaRPr lang="ru-RU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Проверка цвета производится в диапазоне. В данном случае +-5 пунктов.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A859E90-4B74-2242-F25D-30F01EFC7A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7184" y="2216643"/>
            <a:ext cx="8995395" cy="42014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6F36BE0-7D43-4B4F-86E3-6C8443212C33}"/>
              </a:ext>
            </a:extLst>
          </p:cNvPr>
          <p:cNvSpPr txBox="1"/>
          <p:nvPr/>
        </p:nvSpPr>
        <p:spPr>
          <a:xfrm>
            <a:off x="266975" y="4415393"/>
            <a:ext cx="4748909" cy="1940957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Выводить результат можно в консоль робота с помощью блока </a:t>
            </a:r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«Системный вызов» 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и функции 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print()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, т.к. при выводе на экран текст будет выводиться поверх кадра.</a:t>
            </a:r>
            <a:b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Другой вариант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 использовать блок </a:t>
            </a:r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«Выключить камеру» 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до вывода на экран.</a:t>
            </a:r>
          </a:p>
        </p:txBody>
      </p:sp>
    </p:spTree>
    <p:extLst>
      <p:ext uri="{BB962C8B-B14F-4D97-AF65-F5344CB8AC3E}">
        <p14:creationId xmlns:p14="http://schemas.microsoft.com/office/powerpoint/2010/main" val="5440995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13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Задача</a:t>
            </a:r>
            <a:endParaRPr lang="ru-RU" dirty="0">
              <a:solidFill>
                <a:srgbClr val="009933"/>
              </a:solidFill>
            </a:endParaRPr>
          </a:p>
        </p:txBody>
      </p:sp>
      <p:sp>
        <p:nvSpPr>
          <p:cNvPr id="5" name="CustomShape 4">
            <a:extLst>
              <a:ext uri="{FF2B5EF4-FFF2-40B4-BE49-F238E27FC236}">
                <a16:creationId xmlns:a16="http://schemas.microsoft.com/office/drawing/2014/main" id="{4DA5D615-2624-4888-8439-27A019BE3D5E}"/>
              </a:ext>
            </a:extLst>
          </p:cNvPr>
          <p:cNvSpPr/>
          <p:nvPr/>
        </p:nvSpPr>
        <p:spPr>
          <a:xfrm>
            <a:off x="838125" y="1275487"/>
            <a:ext cx="8514515" cy="432048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Полный алгоритм программы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:</a:t>
            </a:r>
            <a:endParaRPr sz="24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lang="en-US" dirty="0">
              <a:latin typeface="Montserrat" pitchFamily="2" charset="-52"/>
            </a:endParaRPr>
          </a:p>
          <a:p>
            <a:pPr>
              <a:lnSpc>
                <a:spcPct val="100000"/>
              </a:lnSpc>
            </a:pPr>
            <a:endParaRPr dirty="0">
              <a:latin typeface="Montserrat" pitchFamily="2" charset="-52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FC5F9D4-FBC7-E254-F0E9-DF19954248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089" y="1873188"/>
            <a:ext cx="11905821" cy="4101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6983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34300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">
            <a:extLst>
              <a:ext uri="{FF2B5EF4-FFF2-40B4-BE49-F238E27FC236}">
                <a16:creationId xmlns:a16="http://schemas.microsoft.com/office/drawing/2014/main" id="{D6AF4D1B-12DE-3BD8-5EC7-BB4658ADAC4D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2</a:t>
            </a:fld>
            <a:endParaRPr lang="ru-RU"/>
          </a:p>
        </p:txBody>
      </p:sp>
      <p:sp>
        <p:nvSpPr>
          <p:cNvPr id="19" name="Заголовок 3">
            <a:extLst>
              <a:ext uri="{FF2B5EF4-FFF2-40B4-BE49-F238E27FC236}">
                <a16:creationId xmlns:a16="http://schemas.microsoft.com/office/drawing/2014/main" id="{05CABE0E-3B66-7F4B-C4C9-05D26925F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25" y="377092"/>
            <a:ext cx="8802900" cy="612000"/>
          </a:xfrm>
        </p:spPr>
        <p:txBody>
          <a:bodyPr/>
          <a:lstStyle/>
          <a:p>
            <a:r>
              <a:rPr lang="ru-RU" dirty="0"/>
              <a:t>Режим сенсор цвета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01CDDFC-072F-92E3-A00A-538511678CD1}"/>
              </a:ext>
            </a:extLst>
          </p:cNvPr>
          <p:cNvSpPr txBox="1"/>
          <p:nvPr/>
        </p:nvSpPr>
        <p:spPr>
          <a:xfrm>
            <a:off x="838126" y="1673851"/>
            <a:ext cx="747137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Для того, чтобы включить камеру как сенсор линии, вам необходимо изменить режим работы камеры, в свойствах блока </a:t>
            </a:r>
            <a:r>
              <a:rPr lang="ru-RU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«Включить видеокамеру»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ru-RU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ru-RU" sz="2400" b="1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на </a:t>
            </a:r>
            <a:r>
              <a:rPr lang="ru-RU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«Сенсор цвета»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. </a:t>
            </a:r>
          </a:p>
          <a:p>
            <a:b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Массив </a:t>
            </a:r>
            <a:r>
              <a:rPr lang="en-US" sz="2400" b="1" dirty="0" err="1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colorSensor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имеет три элемента: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</a:t>
            </a:r>
          </a:p>
          <a:p>
            <a:r>
              <a:rPr lang="ru-RU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colorSensor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[0]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красный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);</a:t>
            </a:r>
          </a:p>
          <a:p>
            <a:r>
              <a:rPr lang="ru-RU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colorSensor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[1]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зеленый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);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colorSensor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[2]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синий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  <a:endParaRPr lang="ru-RU" sz="2400" dirty="0">
              <a:latin typeface="Montserra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C282539-B7AF-BB9F-4F63-F14CDCB546F1}"/>
              </a:ext>
            </a:extLst>
          </p:cNvPr>
          <p:cNvSpPr txBox="1"/>
          <p:nvPr/>
        </p:nvSpPr>
        <p:spPr>
          <a:xfrm>
            <a:off x="838125" y="5266009"/>
            <a:ext cx="78864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В режиме сенсора цвета, камера делит кадр на 9 зон и возвращает среднее значение цвета центральной зоны.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BDF0B25-46B7-1729-E5EA-54EA7D2DE039}"/>
              </a:ext>
            </a:extLst>
          </p:cNvPr>
          <p:cNvSpPr txBox="1"/>
          <p:nvPr/>
        </p:nvSpPr>
        <p:spPr>
          <a:xfrm>
            <a:off x="838125" y="1169343"/>
            <a:ext cx="109514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Камера, как сенсор цвета, необходима для решения 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задач распознавания цвета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. 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F4F490C-EA60-C6F2-3926-33ADEEDFD8D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972" b="45934"/>
          <a:stretch>
            <a:fillRect/>
          </a:stretch>
        </p:blipFill>
        <p:spPr>
          <a:xfrm>
            <a:off x="8635098" y="3777282"/>
            <a:ext cx="3154448" cy="231972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1FBABDB-64C3-4824-64E3-6CB09FA35A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5098" y="1673851"/>
            <a:ext cx="3043718" cy="1986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784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lvl="0"/>
            <a:fld id="{00000000-1234-1234-1234-123412341234}" type="slidenum">
              <a:rPr lang="ru-RU" smtClean="0"/>
              <a:pPr lvl="0"/>
              <a:t>3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Задача</a:t>
            </a:r>
            <a:endParaRPr lang="ru-RU" dirty="0">
              <a:solidFill>
                <a:srgbClr val="009933"/>
              </a:solidFill>
            </a:endParaRPr>
          </a:p>
        </p:txBody>
      </p:sp>
      <p:sp>
        <p:nvSpPr>
          <p:cNvPr id="5" name="CustomShape 1">
            <a:extLst>
              <a:ext uri="{FF2B5EF4-FFF2-40B4-BE49-F238E27FC236}">
                <a16:creationId xmlns:a16="http://schemas.microsoft.com/office/drawing/2014/main" id="{AD5A3ACD-2B6E-432A-ABB7-902F451ECF13}"/>
              </a:ext>
            </a:extLst>
          </p:cNvPr>
          <p:cNvSpPr/>
          <p:nvPr/>
        </p:nvSpPr>
        <p:spPr>
          <a:xfrm>
            <a:off x="855999" y="1080816"/>
            <a:ext cx="10471922" cy="864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Задача: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распознать какого цвета объект перед роботом, если заранее известно 3 цвета: синий, красный, зеленый.</a:t>
            </a:r>
            <a:endParaRPr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CustomShape 4">
            <a:extLst>
              <a:ext uri="{FF2B5EF4-FFF2-40B4-BE49-F238E27FC236}">
                <a16:creationId xmlns:a16="http://schemas.microsoft.com/office/drawing/2014/main" id="{C33F4A2C-A4F5-4765-BDAA-BAF0DB4A2E9C}"/>
              </a:ext>
            </a:extLst>
          </p:cNvPr>
          <p:cNvSpPr/>
          <p:nvPr/>
        </p:nvSpPr>
        <p:spPr>
          <a:xfrm>
            <a:off x="838125" y="1924725"/>
            <a:ext cx="10515674" cy="864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Включите камеру в режиме сенсора цвета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. 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Подключать на панели сенсоров ничего не требуется.</a:t>
            </a:r>
            <a:endParaRPr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dirty="0">
              <a:latin typeface="Montserrat" pitchFamily="2" charset="-52"/>
            </a:endParaRPr>
          </a:p>
        </p:txBody>
      </p:sp>
      <p:sp>
        <p:nvSpPr>
          <p:cNvPr id="7" name="CustomShape 6">
            <a:extLst>
              <a:ext uri="{FF2B5EF4-FFF2-40B4-BE49-F238E27FC236}">
                <a16:creationId xmlns:a16="http://schemas.microsoft.com/office/drawing/2014/main" id="{B1B09E0F-07EE-46B3-8B9C-B3187083097B}"/>
              </a:ext>
            </a:extLst>
          </p:cNvPr>
          <p:cNvSpPr/>
          <p:nvPr/>
        </p:nvSpPr>
        <p:spPr>
          <a:xfrm>
            <a:off x="838126" y="2840559"/>
            <a:ext cx="10515674" cy="1583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В данном режиме камера разбивает картинку на 9 равных прямоугольников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и выдает усредненное значение цвета в центральном в формате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RGB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.</a:t>
            </a:r>
            <a:endParaRPr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2" descr="J:\TRIK\study\presentations_of_lessons\screen\21\color_sector.png">
            <a:extLst>
              <a:ext uri="{FF2B5EF4-FFF2-40B4-BE49-F238E27FC236}">
                <a16:creationId xmlns:a16="http://schemas.microsoft.com/office/drawing/2014/main" id="{2D9FFA63-293E-4513-A17C-BDFC0075BC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700" y="4064246"/>
            <a:ext cx="327660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77928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4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Задача</a:t>
            </a:r>
            <a:endParaRPr lang="ru-RU" dirty="0">
              <a:solidFill>
                <a:srgbClr val="009933"/>
              </a:solidFill>
            </a:endParaRPr>
          </a:p>
        </p:txBody>
      </p:sp>
      <p:sp>
        <p:nvSpPr>
          <p:cNvPr id="5" name="CustomShape 1">
            <a:extLst>
              <a:ext uri="{FF2B5EF4-FFF2-40B4-BE49-F238E27FC236}">
                <a16:creationId xmlns:a16="http://schemas.microsoft.com/office/drawing/2014/main" id="{C468E735-0879-48DF-9342-BDAD16D96844}"/>
              </a:ext>
            </a:extLst>
          </p:cNvPr>
          <p:cNvSpPr/>
          <p:nvPr/>
        </p:nvSpPr>
        <p:spPr>
          <a:xfrm>
            <a:off x="838125" y="1182616"/>
            <a:ext cx="10515675" cy="776615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Решение задачи:</a:t>
            </a:r>
            <a:endParaRPr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CustomShape 4">
            <a:extLst>
              <a:ext uri="{FF2B5EF4-FFF2-40B4-BE49-F238E27FC236}">
                <a16:creationId xmlns:a16="http://schemas.microsoft.com/office/drawing/2014/main" id="{F42CE81D-0525-4077-BB1D-A08216F62D6E}"/>
              </a:ext>
            </a:extLst>
          </p:cNvPr>
          <p:cNvSpPr/>
          <p:nvPr/>
        </p:nvSpPr>
        <p:spPr>
          <a:xfrm>
            <a:off x="838125" y="1782024"/>
            <a:ext cx="10515675" cy="710886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Будем переводить значение в формат 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HSV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(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hue saturation value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), так как в формате 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RGB 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работать неудобно.</a:t>
            </a:r>
            <a:endParaRPr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CustomShape 4">
            <a:extLst>
              <a:ext uri="{FF2B5EF4-FFF2-40B4-BE49-F238E27FC236}">
                <a16:creationId xmlns:a16="http://schemas.microsoft.com/office/drawing/2014/main" id="{AE0F985E-8FC4-4CDF-9D2D-0EAFF1061B3F}"/>
              </a:ext>
            </a:extLst>
          </p:cNvPr>
          <p:cNvSpPr/>
          <p:nvPr/>
        </p:nvSpPr>
        <p:spPr>
          <a:xfrm>
            <a:off x="974769" y="5519577"/>
            <a:ext cx="10515675" cy="365125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Для запоминания однотонного объекта потребуется только оттенок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(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H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).</a:t>
            </a:r>
            <a:endParaRPr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sz="2200" dirty="0">
              <a:latin typeface="Montserrat" pitchFamily="2" charset="-52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A06B5677-6ACC-4F30-96D7-08BA169825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9759" y="2608998"/>
            <a:ext cx="3716203" cy="2972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A478B84-36A8-45E7-A506-A1FF94B3FB8B}"/>
              </a:ext>
            </a:extLst>
          </p:cNvPr>
          <p:cNvSpPr txBox="1"/>
          <p:nvPr/>
        </p:nvSpPr>
        <p:spPr>
          <a:xfrm>
            <a:off x="6933490" y="4126445"/>
            <a:ext cx="33542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i="1" dirty="0">
                <a:latin typeface="Calibri" panose="020F0502020204030204" pitchFamily="34" charset="0"/>
                <a:cs typeface="Calibri" panose="020F0502020204030204" pitchFamily="34" charset="0"/>
              </a:rPr>
              <a:t>Hue – </a:t>
            </a:r>
            <a:r>
              <a:rPr lang="ru-RU" sz="1800" i="1" dirty="0">
                <a:latin typeface="Calibri" panose="020F0502020204030204" pitchFamily="34" charset="0"/>
                <a:cs typeface="Calibri" panose="020F0502020204030204" pitchFamily="34" charset="0"/>
              </a:rPr>
              <a:t>оттенок</a:t>
            </a:r>
            <a:r>
              <a:rPr lang="en-US" sz="1800" i="1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  <a:br>
              <a:rPr lang="en-US" sz="180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i="1" dirty="0">
                <a:latin typeface="Calibri" panose="020F0502020204030204" pitchFamily="34" charset="0"/>
                <a:cs typeface="Calibri" panose="020F0502020204030204" pitchFamily="34" charset="0"/>
              </a:rPr>
              <a:t>Saturation – </a:t>
            </a:r>
            <a:r>
              <a:rPr lang="ru-RU" sz="1800" i="1" dirty="0">
                <a:latin typeface="Calibri" panose="020F0502020204030204" pitchFamily="34" charset="0"/>
                <a:cs typeface="Calibri" panose="020F0502020204030204" pitchFamily="34" charset="0"/>
              </a:rPr>
              <a:t>насыщенность</a:t>
            </a:r>
            <a:r>
              <a:rPr lang="en-US" sz="1800" i="1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  <a:br>
              <a:rPr lang="en-US" sz="180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i="1" dirty="0">
                <a:latin typeface="Calibri" panose="020F0502020204030204" pitchFamily="34" charset="0"/>
                <a:cs typeface="Calibri" panose="020F0502020204030204" pitchFamily="34" charset="0"/>
              </a:rPr>
              <a:t>Value –</a:t>
            </a:r>
            <a:r>
              <a:rPr lang="ru-RU" sz="1800" i="1" dirty="0">
                <a:latin typeface="Calibri" panose="020F0502020204030204" pitchFamily="34" charset="0"/>
                <a:cs typeface="Calibri" panose="020F0502020204030204" pitchFamily="34" charset="0"/>
              </a:rPr>
              <a:t> яркость</a:t>
            </a:r>
            <a:r>
              <a:rPr lang="en-US" sz="1800" i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ru-RU" sz="18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B076A862-26EF-4BD0-9E98-4F6B605DA86A}"/>
              </a:ext>
            </a:extLst>
          </p:cNvPr>
          <p:cNvSpPr/>
          <p:nvPr/>
        </p:nvSpPr>
        <p:spPr>
          <a:xfrm>
            <a:off x="6814048" y="3988229"/>
            <a:ext cx="3138032" cy="1199763"/>
          </a:xfrm>
          <a:prstGeom prst="round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6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660467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5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Формат</a:t>
            </a:r>
            <a:r>
              <a:rPr lang="en-US" dirty="0"/>
              <a:t> HSV (HSB)</a:t>
            </a:r>
            <a:endParaRPr lang="ru-RU" dirty="0">
              <a:solidFill>
                <a:srgbClr val="009933"/>
              </a:solidFill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1A1E0F6-68B7-46F0-96B2-35908EA5E0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596" y="3428999"/>
            <a:ext cx="3270866" cy="2616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>
            <a:extLst>
              <a:ext uri="{FF2B5EF4-FFF2-40B4-BE49-F238E27FC236}">
                <a16:creationId xmlns:a16="http://schemas.microsoft.com/office/drawing/2014/main" id="{90D72028-E2D0-4D4A-B4E1-2B36A610CA45}"/>
              </a:ext>
            </a:extLst>
          </p:cNvPr>
          <p:cNvSpPr/>
          <p:nvPr/>
        </p:nvSpPr>
        <p:spPr>
          <a:xfrm>
            <a:off x="5069694" y="3608090"/>
            <a:ext cx="2864190" cy="771788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9F676918-D0EA-4BFD-AC50-513A7D3066DB}"/>
              </a:ext>
            </a:extLst>
          </p:cNvPr>
          <p:cNvCxnSpPr>
            <a:cxnSpLocks/>
            <a:stCxn id="3" idx="2"/>
          </p:cNvCxnSpPr>
          <p:nvPr/>
        </p:nvCxnSpPr>
        <p:spPr>
          <a:xfrm>
            <a:off x="5069694" y="3993984"/>
            <a:ext cx="1432095" cy="1977623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4A75A9F6-1C80-4238-81A8-8EB7AE867BD0}"/>
              </a:ext>
            </a:extLst>
          </p:cNvPr>
          <p:cNvCxnSpPr>
            <a:cxnSpLocks/>
            <a:stCxn id="3" idx="6"/>
          </p:cNvCxnSpPr>
          <p:nvPr/>
        </p:nvCxnSpPr>
        <p:spPr>
          <a:xfrm flipH="1">
            <a:off x="6501789" y="3993984"/>
            <a:ext cx="1432095" cy="1977623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5906F630-BA1B-4C95-9139-6C33B36C0D14}"/>
              </a:ext>
            </a:extLst>
          </p:cNvPr>
          <p:cNvCxnSpPr>
            <a:cxnSpLocks/>
          </p:cNvCxnSpPr>
          <p:nvPr/>
        </p:nvCxnSpPr>
        <p:spPr>
          <a:xfrm flipV="1">
            <a:off x="6512600" y="3077405"/>
            <a:ext cx="0" cy="289420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2A7AB169-4C10-4622-A916-A0B9AD7078D4}"/>
              </a:ext>
            </a:extLst>
          </p:cNvPr>
          <p:cNvCxnSpPr>
            <a:cxnSpLocks/>
          </p:cNvCxnSpPr>
          <p:nvPr/>
        </p:nvCxnSpPr>
        <p:spPr>
          <a:xfrm>
            <a:off x="6512600" y="5971607"/>
            <a:ext cx="191317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4CE03A6C-BB4F-47FA-9973-17787354614F}"/>
              </a:ext>
            </a:extLst>
          </p:cNvPr>
          <p:cNvSpPr txBox="1"/>
          <p:nvPr/>
        </p:nvSpPr>
        <p:spPr>
          <a:xfrm>
            <a:off x="5516133" y="5702877"/>
            <a:ext cx="10754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>
                <a:latin typeface="Calibri" panose="020F0502020204030204" pitchFamily="34" charset="0"/>
                <a:cs typeface="Calibri" panose="020F0502020204030204" pitchFamily="34" charset="0"/>
              </a:rPr>
              <a:t>Черный</a:t>
            </a:r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F6B2F61E-E4C7-49BC-89DE-12F59DE36EF0}"/>
              </a:ext>
            </a:extLst>
          </p:cNvPr>
          <p:cNvCxnSpPr>
            <a:stCxn id="3" idx="6"/>
          </p:cNvCxnSpPr>
          <p:nvPr/>
        </p:nvCxnSpPr>
        <p:spPr>
          <a:xfrm flipH="1">
            <a:off x="6501789" y="3993984"/>
            <a:ext cx="143209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BC3719C7-37FD-414A-8FEC-C90F08D12DCB}"/>
              </a:ext>
            </a:extLst>
          </p:cNvPr>
          <p:cNvCxnSpPr>
            <a:stCxn id="3" idx="1"/>
          </p:cNvCxnSpPr>
          <p:nvPr/>
        </p:nvCxnSpPr>
        <p:spPr>
          <a:xfrm>
            <a:off x="5489145" y="3721116"/>
            <a:ext cx="1023455" cy="272868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8A47981F-5B5A-405D-8716-83978E72A6D8}"/>
              </a:ext>
            </a:extLst>
          </p:cNvPr>
          <p:cNvCxnSpPr>
            <a:stCxn id="3" idx="3"/>
          </p:cNvCxnSpPr>
          <p:nvPr/>
        </p:nvCxnSpPr>
        <p:spPr>
          <a:xfrm flipV="1">
            <a:off x="5489145" y="3993984"/>
            <a:ext cx="1023455" cy="272868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BED1D3B7-A959-4725-B574-8B3CBE938B24}"/>
              </a:ext>
            </a:extLst>
          </p:cNvPr>
          <p:cNvSpPr txBox="1"/>
          <p:nvPr/>
        </p:nvSpPr>
        <p:spPr>
          <a:xfrm>
            <a:off x="5069694" y="3398993"/>
            <a:ext cx="710228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1800" b="1" dirty="0">
                <a:solidFill>
                  <a:srgbClr val="00B050"/>
                </a:solidFill>
                <a:latin typeface="Montserrat"/>
              </a:rPr>
              <a:t>120°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27C584B-8AC8-481A-96F6-B65902CD06A8}"/>
              </a:ext>
            </a:extLst>
          </p:cNvPr>
          <p:cNvSpPr txBox="1"/>
          <p:nvPr/>
        </p:nvSpPr>
        <p:spPr>
          <a:xfrm>
            <a:off x="5441853" y="4307845"/>
            <a:ext cx="710228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1800" b="1" dirty="0">
                <a:solidFill>
                  <a:srgbClr val="0070C0"/>
                </a:solidFill>
                <a:latin typeface="Montserrat"/>
              </a:rPr>
              <a:t>240°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C1B3B72-6CFB-4FF3-92E1-C088C68EDF63}"/>
              </a:ext>
            </a:extLst>
          </p:cNvPr>
          <p:cNvSpPr txBox="1"/>
          <p:nvPr/>
        </p:nvSpPr>
        <p:spPr>
          <a:xfrm>
            <a:off x="7967233" y="3732966"/>
            <a:ext cx="710228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1800" b="1" dirty="0">
                <a:solidFill>
                  <a:srgbClr val="FF0000"/>
                </a:solidFill>
                <a:latin typeface="Montserrat"/>
              </a:rPr>
              <a:t>0°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D14DAAF-0A92-4C71-8CF5-2E032AB7103B}"/>
              </a:ext>
            </a:extLst>
          </p:cNvPr>
          <p:cNvSpPr txBox="1"/>
          <p:nvPr/>
        </p:nvSpPr>
        <p:spPr>
          <a:xfrm>
            <a:off x="6484184" y="3696685"/>
            <a:ext cx="9647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>
                <a:latin typeface="Calibri" panose="020F0502020204030204" pitchFamily="34" charset="0"/>
                <a:cs typeface="Calibri" panose="020F0502020204030204" pitchFamily="34" charset="0"/>
              </a:rPr>
              <a:t>Белый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DCEE24C-1E01-45D0-A53A-B97C24EC0790}"/>
              </a:ext>
            </a:extLst>
          </p:cNvPr>
          <p:cNvSpPr txBox="1"/>
          <p:nvPr/>
        </p:nvSpPr>
        <p:spPr>
          <a:xfrm>
            <a:off x="2654621" y="5243176"/>
            <a:ext cx="2817707" cy="919401"/>
          </a:xfrm>
          <a:prstGeom prst="roundRect">
            <a:avLst/>
          </a:prstGeom>
          <a:noFill/>
          <a:ln w="28575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i="1" dirty="0">
                <a:latin typeface="Calibri" panose="020F0502020204030204" pitchFamily="34" charset="0"/>
                <a:cs typeface="Calibri" panose="020F0502020204030204" pitchFamily="34" charset="0"/>
              </a:rPr>
              <a:t>Hue</a:t>
            </a:r>
            <a:r>
              <a:rPr lang="en-US" sz="1600" i="1" dirty="0"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ru-RU" sz="1600" i="1" dirty="0">
                <a:latin typeface="Calibri" panose="020F0502020204030204" pitchFamily="34" charset="0"/>
                <a:cs typeface="Calibri" panose="020F0502020204030204" pitchFamily="34" charset="0"/>
              </a:rPr>
              <a:t>оттенок</a:t>
            </a:r>
            <a:r>
              <a:rPr lang="en-US" sz="1600" i="1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  <a:br>
              <a:rPr lang="en-US" sz="160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600" b="1" i="1" dirty="0">
                <a:latin typeface="Calibri" panose="020F0502020204030204" pitchFamily="34" charset="0"/>
                <a:cs typeface="Calibri" panose="020F0502020204030204" pitchFamily="34" charset="0"/>
              </a:rPr>
              <a:t>Saturation</a:t>
            </a:r>
            <a:r>
              <a:rPr lang="en-US" sz="1600" i="1" dirty="0"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ru-RU" sz="1600" i="1" dirty="0">
                <a:latin typeface="Calibri" panose="020F0502020204030204" pitchFamily="34" charset="0"/>
                <a:cs typeface="Calibri" panose="020F0502020204030204" pitchFamily="34" charset="0"/>
              </a:rPr>
              <a:t>насыщенность</a:t>
            </a:r>
            <a:r>
              <a:rPr lang="en-US" sz="1600" i="1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  <a:br>
              <a:rPr lang="en-US" sz="160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600" b="1" i="1" dirty="0">
                <a:latin typeface="Calibri" panose="020F0502020204030204" pitchFamily="34" charset="0"/>
                <a:cs typeface="Calibri" panose="020F0502020204030204" pitchFamily="34" charset="0"/>
              </a:rPr>
              <a:t>Value</a:t>
            </a:r>
            <a:r>
              <a:rPr lang="en-US" sz="1600" i="1" dirty="0">
                <a:latin typeface="Calibri" panose="020F0502020204030204" pitchFamily="34" charset="0"/>
                <a:cs typeface="Calibri" panose="020F0502020204030204" pitchFamily="34" charset="0"/>
              </a:rPr>
              <a:t> –</a:t>
            </a:r>
            <a:r>
              <a:rPr lang="ru-RU" sz="1600" i="1" dirty="0">
                <a:latin typeface="Calibri" panose="020F0502020204030204" pitchFamily="34" charset="0"/>
                <a:cs typeface="Calibri" panose="020F0502020204030204" pitchFamily="34" charset="0"/>
              </a:rPr>
              <a:t> яркость</a:t>
            </a:r>
            <a:r>
              <a:rPr lang="en-US" sz="1600" i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ru-RU" sz="16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7551919-CD96-4439-B24F-F828D566E5D6}"/>
              </a:ext>
            </a:extLst>
          </p:cNvPr>
          <p:cNvSpPr txBox="1"/>
          <p:nvPr/>
        </p:nvSpPr>
        <p:spPr>
          <a:xfrm>
            <a:off x="6501789" y="3085263"/>
            <a:ext cx="11871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Яркость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FA4CF1A-3E76-422A-95BF-5F9236E5C354}"/>
              </a:ext>
            </a:extLst>
          </p:cNvPr>
          <p:cNvSpPr txBox="1"/>
          <p:nvPr/>
        </p:nvSpPr>
        <p:spPr>
          <a:xfrm>
            <a:off x="7033626" y="5633053"/>
            <a:ext cx="17879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Насыщенность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5229CA1-DE4E-4C07-B0FA-0E61E8B9F82A}"/>
              </a:ext>
            </a:extLst>
          </p:cNvPr>
          <p:cNvSpPr txBox="1"/>
          <p:nvPr/>
        </p:nvSpPr>
        <p:spPr>
          <a:xfrm>
            <a:off x="7860851" y="4055475"/>
            <a:ext cx="1505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Оттенок</a:t>
            </a:r>
          </a:p>
        </p:txBody>
      </p:sp>
      <p:pic>
        <p:nvPicPr>
          <p:cNvPr id="2058" name="Picture 10">
            <a:extLst>
              <a:ext uri="{FF2B5EF4-FFF2-40B4-BE49-F238E27FC236}">
                <a16:creationId xmlns:a16="http://schemas.microsoft.com/office/drawing/2014/main" id="{2AB3567C-A2B3-4411-96D5-73E4FB883D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94" t="4296" r="24581" b="3831"/>
          <a:stretch/>
        </p:blipFill>
        <p:spPr bwMode="auto">
          <a:xfrm rot="5400000">
            <a:off x="9175418" y="3398816"/>
            <a:ext cx="2651754" cy="263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CustomShape 4">
            <a:extLst>
              <a:ext uri="{FF2B5EF4-FFF2-40B4-BE49-F238E27FC236}">
                <a16:creationId xmlns:a16="http://schemas.microsoft.com/office/drawing/2014/main" id="{211EFBCE-44DE-4062-A375-93F9F24E15E3}"/>
              </a:ext>
            </a:extLst>
          </p:cNvPr>
          <p:cNvSpPr/>
          <p:nvPr/>
        </p:nvSpPr>
        <p:spPr>
          <a:xfrm>
            <a:off x="669033" y="1012875"/>
            <a:ext cx="11350247" cy="2434985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ru-RU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Hue</a:t>
            </a:r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— цветовой тон, 0—360°, иногда приводится к диапазону 0—100 или 0—1.</a:t>
            </a:r>
          </a:p>
          <a:p>
            <a:r>
              <a:rPr lang="ru-RU" sz="1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Saturation</a:t>
            </a:r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— насыщенность, 0—100 или 0—1. Чем больше этот параметр, тем «чище» цвет, поэтому этот параметр иногда называют чистотой цвета. А чем ближе этот параметр к нулю, тем ближе цвет к нейтральному серому.</a:t>
            </a:r>
          </a:p>
          <a:p>
            <a:r>
              <a:rPr lang="ru-RU" sz="1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Value</a:t>
            </a:r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(значение цвета) или </a:t>
            </a:r>
            <a:r>
              <a:rPr lang="ru-RU" sz="1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Brightness</a:t>
            </a:r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— яркость, 0—100 или 0—1.</a:t>
            </a:r>
          </a:p>
          <a:p>
            <a:b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Модель была создана </a:t>
            </a:r>
            <a:r>
              <a:rPr lang="ru-RU" sz="1800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Элви</a:t>
            </a:r>
            <a:r>
              <a:rPr lang="ru-RU" sz="18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Рэем Смитом</a:t>
            </a:r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одним из будущих основателей Pixar, в середине 1970-х. Она является нелинейным преобразованием модели RGB.</a:t>
            </a:r>
          </a:p>
        </p:txBody>
      </p:sp>
    </p:spTree>
    <p:extLst>
      <p:ext uri="{BB962C8B-B14F-4D97-AF65-F5344CB8AC3E}">
        <p14:creationId xmlns:p14="http://schemas.microsoft.com/office/powerpoint/2010/main" val="2521117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6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Задача</a:t>
            </a:r>
            <a:endParaRPr lang="ru-RU" dirty="0">
              <a:solidFill>
                <a:srgbClr val="009933"/>
              </a:solidFill>
            </a:endParaRPr>
          </a:p>
        </p:txBody>
      </p:sp>
      <p:sp>
        <p:nvSpPr>
          <p:cNvPr id="6" name="CustomShape 4">
            <a:extLst>
              <a:ext uri="{FF2B5EF4-FFF2-40B4-BE49-F238E27FC236}">
                <a16:creationId xmlns:a16="http://schemas.microsoft.com/office/drawing/2014/main" id="{5EAB8CE4-D8ED-40AE-9333-A2E03BBA23E3}"/>
              </a:ext>
            </a:extLst>
          </p:cNvPr>
          <p:cNvSpPr/>
          <p:nvPr/>
        </p:nvSpPr>
        <p:spPr>
          <a:xfrm>
            <a:off x="838163" y="1232065"/>
            <a:ext cx="10515674" cy="447345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Формула перевода из 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RGB 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в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H:</a:t>
            </a:r>
            <a:endParaRPr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dirty="0">
              <a:latin typeface="Montserrat" pitchFamily="2" charset="-52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AA8D6FB-59B2-7E39-C4B3-04CD7B706B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498" y="1848086"/>
            <a:ext cx="10407616" cy="4160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2516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7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Задача</a:t>
            </a:r>
            <a:endParaRPr lang="ru-RU" dirty="0">
              <a:solidFill>
                <a:srgbClr val="009933"/>
              </a:solidFill>
            </a:endParaRPr>
          </a:p>
        </p:txBody>
      </p:sp>
      <p:sp>
        <p:nvSpPr>
          <p:cNvPr id="5" name="CustomShape 4">
            <a:extLst>
              <a:ext uri="{FF2B5EF4-FFF2-40B4-BE49-F238E27FC236}">
                <a16:creationId xmlns:a16="http://schemas.microsoft.com/office/drawing/2014/main" id="{C08D911C-4293-42B0-A4A4-F0F485938A52}"/>
              </a:ext>
            </a:extLst>
          </p:cNvPr>
          <p:cNvSpPr/>
          <p:nvPr/>
        </p:nvSpPr>
        <p:spPr>
          <a:xfrm>
            <a:off x="838125" y="1107809"/>
            <a:ext cx="10612847" cy="511266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Создайте в проекте подпрограмму </a:t>
            </a:r>
            <a:r>
              <a:rPr lang="en-US" sz="2400" b="1" dirty="0" err="1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toHSV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:</a:t>
            </a:r>
          </a:p>
          <a:p>
            <a:pPr>
              <a:lnSpc>
                <a:spcPct val="100000"/>
              </a:lnSpc>
            </a:pPr>
            <a:endParaRPr lang="ru-RU" sz="2400" b="1" dirty="0">
              <a:solidFill>
                <a:schemeClr val="tx1"/>
              </a:solidFill>
              <a:latin typeface="Montserrat" pitchFamily="2" charset="-52"/>
              <a:ea typeface="DejaVu Sans"/>
            </a:endParaRPr>
          </a:p>
          <a:p>
            <a:pPr>
              <a:lnSpc>
                <a:spcPct val="100000"/>
              </a:lnSpc>
            </a:pPr>
            <a:endParaRPr lang="ru-RU" sz="2400" b="1" dirty="0">
              <a:solidFill>
                <a:schemeClr val="tx1"/>
              </a:solidFill>
              <a:latin typeface="Montserrat" pitchFamily="2" charset="-52"/>
              <a:ea typeface="DejaVu Sans"/>
            </a:endParaRPr>
          </a:p>
          <a:p>
            <a:pPr>
              <a:lnSpc>
                <a:spcPct val="100000"/>
              </a:lnSpc>
            </a:pPr>
            <a:endParaRPr lang="ru-RU" sz="2400" b="1" dirty="0">
              <a:solidFill>
                <a:schemeClr val="tx1"/>
              </a:solidFill>
              <a:latin typeface="Montserrat" pitchFamily="2" charset="-52"/>
              <a:ea typeface="DejaVu Sans"/>
            </a:endParaRPr>
          </a:p>
          <a:p>
            <a:pPr>
              <a:lnSpc>
                <a:spcPct val="100000"/>
              </a:lnSpc>
            </a:pPr>
            <a:endParaRPr lang="en-US" sz="2400" b="1" dirty="0">
              <a:solidFill>
                <a:schemeClr val="tx1"/>
              </a:solidFill>
              <a:latin typeface="Montserrat" pitchFamily="2" charset="-52"/>
              <a:ea typeface="DejaVu Sans"/>
            </a:endParaRPr>
          </a:p>
          <a:p>
            <a:pPr>
              <a:lnSpc>
                <a:spcPct val="100000"/>
              </a:lnSpc>
            </a:pPr>
            <a:endParaRPr lang="en-US" dirty="0">
              <a:solidFill>
                <a:schemeClr val="tx1"/>
              </a:solidFill>
              <a:latin typeface="Montserrat" pitchFamily="2" charset="-52"/>
            </a:endParaRPr>
          </a:p>
          <a:p>
            <a:pPr>
              <a:lnSpc>
                <a:spcPct val="100000"/>
              </a:lnSpc>
            </a:pPr>
            <a:endParaRPr dirty="0">
              <a:latin typeface="Montserrat" pitchFamily="2" charset="-52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DE09037-7E9A-4136-9F64-8878677958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9853" y="1613900"/>
            <a:ext cx="2543175" cy="15716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</p:pic>
      <p:sp>
        <p:nvSpPr>
          <p:cNvPr id="7" name="CustomShape 4">
            <a:extLst>
              <a:ext uri="{FF2B5EF4-FFF2-40B4-BE49-F238E27FC236}">
                <a16:creationId xmlns:a16="http://schemas.microsoft.com/office/drawing/2014/main" id="{D0DDD0E0-09E8-4AB3-9FBA-A74FAE404E49}"/>
              </a:ext>
            </a:extLst>
          </p:cNvPr>
          <p:cNvSpPr/>
          <p:nvPr/>
        </p:nvSpPr>
        <p:spPr>
          <a:xfrm>
            <a:off x="838125" y="3180349"/>
            <a:ext cx="10612847" cy="793141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В начале подпрограммы необходимо получить текущие показания камеры и поместить их в переменные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:</a:t>
            </a:r>
            <a:endParaRPr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lang="en-US" dirty="0">
              <a:solidFill>
                <a:schemeClr val="tx1"/>
              </a:solidFill>
              <a:latin typeface="Montserrat" pitchFamily="2" charset="-52"/>
            </a:endParaRPr>
          </a:p>
          <a:p>
            <a:pPr>
              <a:lnSpc>
                <a:spcPct val="100000"/>
              </a:lnSpc>
            </a:pPr>
            <a:endParaRPr dirty="0">
              <a:latin typeface="Montserrat" pitchFamily="2" charset="-52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7BE486B-9A44-421E-B9D7-2F8E78B850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0929" y="3973490"/>
            <a:ext cx="3641022" cy="222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8197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8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Задача</a:t>
            </a:r>
            <a:endParaRPr lang="ru-RU" dirty="0">
              <a:solidFill>
                <a:srgbClr val="009933"/>
              </a:solidFill>
            </a:endParaRPr>
          </a:p>
        </p:txBody>
      </p:sp>
      <p:sp>
        <p:nvSpPr>
          <p:cNvPr id="5" name="CustomShape 4">
            <a:extLst>
              <a:ext uri="{FF2B5EF4-FFF2-40B4-BE49-F238E27FC236}">
                <a16:creationId xmlns:a16="http://schemas.microsoft.com/office/drawing/2014/main" id="{19A9DD67-54B2-4296-884C-DC5B90224C00}"/>
              </a:ext>
            </a:extLst>
          </p:cNvPr>
          <p:cNvSpPr/>
          <p:nvPr/>
        </p:nvSpPr>
        <p:spPr>
          <a:xfrm>
            <a:off x="838124" y="1153316"/>
            <a:ext cx="10515675" cy="910376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Для вычисления формул определим максимум и минимум с помощью функций 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max() 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и 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min()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соответственно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:</a:t>
            </a:r>
            <a:endParaRPr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lang="en-US" dirty="0">
              <a:latin typeface="Montserrat" pitchFamily="2" charset="-52"/>
            </a:endParaRPr>
          </a:p>
          <a:p>
            <a:pPr>
              <a:lnSpc>
                <a:spcPct val="100000"/>
              </a:lnSpc>
            </a:pPr>
            <a:endParaRPr dirty="0">
              <a:latin typeface="Montserrat" pitchFamily="2" charset="-52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D242D5F-B943-4C73-B0CE-5E07EEC66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5652" y="2148563"/>
            <a:ext cx="7996548" cy="376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2879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9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Задача</a:t>
            </a:r>
            <a:endParaRPr lang="ru-RU" dirty="0">
              <a:solidFill>
                <a:srgbClr val="009933"/>
              </a:solidFill>
            </a:endParaRPr>
          </a:p>
        </p:txBody>
      </p:sp>
      <p:sp>
        <p:nvSpPr>
          <p:cNvPr id="5" name="CustomShape 4">
            <a:extLst>
              <a:ext uri="{FF2B5EF4-FFF2-40B4-BE49-F238E27FC236}">
                <a16:creationId xmlns:a16="http://schemas.microsoft.com/office/drawing/2014/main" id="{04058FC8-9075-4014-9FCA-01D35DCC9D94}"/>
              </a:ext>
            </a:extLst>
          </p:cNvPr>
          <p:cNvSpPr/>
          <p:nvPr/>
        </p:nvSpPr>
        <p:spPr>
          <a:xfrm>
            <a:off x="838125" y="1105803"/>
            <a:ext cx="8929297" cy="513272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Реализация формулы в подпрограмме </a:t>
            </a:r>
            <a:r>
              <a:rPr lang="en-US" sz="2400" b="1" dirty="0" err="1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toHSV</a:t>
            </a:r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:</a:t>
            </a:r>
            <a:endParaRPr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lang="en-US" dirty="0">
              <a:latin typeface="Montserrat" pitchFamily="2" charset="-52"/>
            </a:endParaRPr>
          </a:p>
          <a:p>
            <a:pPr>
              <a:lnSpc>
                <a:spcPct val="100000"/>
              </a:lnSpc>
            </a:pPr>
            <a:endParaRPr dirty="0">
              <a:latin typeface="Montserrat" pitchFamily="2" charset="-52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47ACD73-F9E0-4CFE-8521-4002286A57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25" y="1500759"/>
            <a:ext cx="10199233" cy="485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981463"/>
      </p:ext>
    </p:extLst>
  </p:cSld>
  <p:clrMapOvr>
    <a:masterClrMapping/>
  </p:clrMapOvr>
</p:sld>
</file>

<file path=ppt/theme/theme1.xml><?xml version="1.0" encoding="utf-8"?>
<a:theme xmlns:a="http://schemas.openxmlformats.org/drawingml/2006/main" name="TRIKtheme2019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RIKtheme2019" id="{3EE4B165-53EC-4A0A-9C55-72CB4EA76720}" vid="{6A35BB6B-5003-4483-AF5E-6DF0028E6E63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24308</TotalTime>
  <Words>572</Words>
  <Application>Microsoft Office PowerPoint</Application>
  <PresentationFormat>Широкоэкранный</PresentationFormat>
  <Paragraphs>75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Montserrat</vt:lpstr>
      <vt:lpstr>Verdana</vt:lpstr>
      <vt:lpstr>TRIKtheme2019</vt:lpstr>
      <vt:lpstr>Техническое зрение. Обработка HSV</vt:lpstr>
      <vt:lpstr>Режим сенсор цвета</vt:lpstr>
      <vt:lpstr>Задача</vt:lpstr>
      <vt:lpstr>Задача</vt:lpstr>
      <vt:lpstr>Формат HSV (HSB)</vt:lpstr>
      <vt:lpstr>Задача</vt:lpstr>
      <vt:lpstr>Задача</vt:lpstr>
      <vt:lpstr>Задача</vt:lpstr>
      <vt:lpstr>Задача</vt:lpstr>
      <vt:lpstr>Задача</vt:lpstr>
      <vt:lpstr>Задача</vt:lpstr>
      <vt:lpstr>Задача</vt:lpstr>
      <vt:lpstr>Задача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Компьютерное зрение</dc:title>
  <dc:creator>Анастасия Мерецкая</dc:creator>
  <cp:lastModifiedBy>Ilya Shirokolobov</cp:lastModifiedBy>
  <cp:revision>77</cp:revision>
  <dcterms:created xsi:type="dcterms:W3CDTF">2019-09-12T18:22:40Z</dcterms:created>
  <dcterms:modified xsi:type="dcterms:W3CDTF">2026-06-12T14:01:14Z</dcterms:modified>
</cp:coreProperties>
</file>