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44b84b0fe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44b84b0f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44b84b0fe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344b84b0fe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44b84b0fe_0_4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344b84b0fe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44b84b0fe_0_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344b84b0fe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44b84b0fe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344b84b0fe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44b84b0fe_0_4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344b84b0fe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44b84b0fe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44b84b0fe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44b84b0fe_0_4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344b84b0fe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44b84b0fe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44b84b0fe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44b84b0fe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44b84b0fe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44b84b0fe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344b84b0fe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44b84b0fe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344b84b0f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44b84b0fe_0_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1344b84b0fe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44b84b0fe_0_5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1344b84b0fe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44b84b0fe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44b84b0fe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44b84b0fe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44b84b0fe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44b84b0fe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344b84b0fe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44b84b0fe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44b84b0fe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44b84b0fe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44b84b0fe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344b84b0fe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344b84b0fe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44b84b0fe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44b84b0fe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44b84b0fe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344b84b0fe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44b84b0fe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https://youtu.be/7AYz6Vw1wvA</a:t>
            </a:r>
            <a:endParaRPr/>
          </a:p>
        </p:txBody>
      </p:sp>
      <p:sp>
        <p:nvSpPr>
          <p:cNvPr id="149" name="Google Shape;149;g1344b84b0f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44b84b0fe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44b84b0fe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344b84b0fe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344b84b0fe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344b84b0fe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1344b84b0fe_0_6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5" name="Google Shape;445;g1344b84b0fe_0_6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44b84b0fe_0_3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344b84b0f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44b84b0fe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44b84b0fe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44b84b0fe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344b84b0f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44b84b0fe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44b84b0fe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44b84b0fe_0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344b84b0fe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44b84b0fe_0_4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344b84b0f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1478756" y="1234998"/>
            <a:ext cx="6199500" cy="1296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1472544" y="1154810"/>
            <a:ext cx="61995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5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2">
            <a:alphaModFix/>
          </a:blip>
          <a:srcRect l="3014" t="11565" r="3071" b="11226"/>
          <a:stretch/>
        </p:blipFill>
        <p:spPr>
          <a:xfrm>
            <a:off x="628650" y="360671"/>
            <a:ext cx="2195579" cy="4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425" y="2368586"/>
            <a:ext cx="2343149" cy="23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628649" y="270000"/>
            <a:ext cx="6602100" cy="459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628649" y="1138687"/>
            <a:ext cx="78867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  <a:defRPr sz="27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628649" y="270000"/>
            <a:ext cx="6602100" cy="459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3057525" y="1210692"/>
            <a:ext cx="56007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lang="ru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support@trikset.com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lang="ru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help.trikset.com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0"/>
          <p:cNvSpPr txBox="1"/>
          <p:nvPr/>
        </p:nvSpPr>
        <p:spPr>
          <a:xfrm flipH="1">
            <a:off x="628669" y="241984"/>
            <a:ext cx="660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2700" b="1" i="0" u="none" strike="noStrike" cap="none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480" y="1660938"/>
            <a:ext cx="2694590" cy="269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6100" y="2143363"/>
            <a:ext cx="1935956" cy="3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5089224" y="2122394"/>
            <a:ext cx="754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724260" y="1185728"/>
            <a:ext cx="1923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27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trikset.com</a:t>
            </a:r>
            <a:endParaRPr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8649" y="1138687"/>
            <a:ext cx="78867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5">
            <a:alphaModFix/>
          </a:blip>
          <a:srcRect l="6973" t="36957" r="7350" b="36952"/>
          <a:stretch/>
        </p:blipFill>
        <p:spPr>
          <a:xfrm>
            <a:off x="7458959" y="297000"/>
            <a:ext cx="1336500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185863" y="4735970"/>
            <a:ext cx="182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" sz="9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BY-NC-SA</a:t>
            </a:r>
            <a:endParaRPr sz="9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121819" y="4735970"/>
            <a:ext cx="293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«КиберТех»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</a:t>
            </a:r>
            <a:r>
              <a:rPr lang="en-US" sz="9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9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506" y="4825594"/>
            <a:ext cx="554713" cy="1940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kset.com/education/models/robofootba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ctrTitle"/>
          </p:nvPr>
        </p:nvSpPr>
        <p:spPr>
          <a:xfrm>
            <a:off x="1472234" y="1274660"/>
            <a:ext cx="61995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4500"/>
              <a:buFont typeface="Verdana"/>
              <a:buNone/>
            </a:pPr>
            <a:r>
              <a:rPr lang="ru" sz="4500">
                <a:latin typeface="Verdana"/>
                <a:ea typeface="Verdana"/>
                <a:cs typeface="Verdana"/>
                <a:sym typeface="Verdana"/>
              </a:rPr>
              <a:t>Удаленное управление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663775" y="282825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подключение</a:t>
            </a:r>
            <a:endParaRPr sz="2200"/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1"/>
          </p:nvPr>
        </p:nvSpPr>
        <p:spPr>
          <a:xfrm>
            <a:off x="605675" y="849600"/>
            <a:ext cx="8046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В программе с удаленным управлением прежде всего необходимо </a:t>
            </a:r>
            <a:r>
              <a:rPr lang="ru" sz="1800" b="1">
                <a:solidFill>
                  <a:srgbClr val="000000"/>
                </a:solidFill>
              </a:rPr>
              <a:t>дождаться подключения пульта.</a:t>
            </a:r>
            <a:r>
              <a:rPr lang="ru" sz="1800">
                <a:solidFill>
                  <a:srgbClr val="000000"/>
                </a:solidFill>
              </a:rPr>
              <a:t> Сделать это можно двумя способами:</a:t>
            </a: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432175" y="1771575"/>
            <a:ext cx="5447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Способ 1: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Через сенсорную переменную </a:t>
            </a: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gamepadConnected. </a:t>
            </a:r>
            <a:br>
              <a:rPr lang="ru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gamepadConnected == 1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- пульт подключен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gamepadConnected == 0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пульт отключен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Ее проверку можно организовать через </a:t>
            </a: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условный оператор IF.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975" y="1862513"/>
            <a:ext cx="28956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663775" y="282825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подключение</a:t>
            </a:r>
            <a:endParaRPr sz="2200"/>
          </a:p>
        </p:txBody>
      </p:sp>
      <p:sp>
        <p:nvSpPr>
          <p:cNvPr id="258" name="Google Shape;258;p39"/>
          <p:cNvSpPr txBox="1"/>
          <p:nvPr/>
        </p:nvSpPr>
        <p:spPr>
          <a:xfrm>
            <a:off x="1009025" y="1790800"/>
            <a:ext cx="3529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Способ 2: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Использовать блоки </a:t>
            </a:r>
            <a:r>
              <a:rPr lang="ru" sz="1800" b="1" i="1">
                <a:latin typeface="Calibri"/>
                <a:ea typeface="Calibri"/>
                <a:cs typeface="Calibri"/>
                <a:sym typeface="Calibri"/>
              </a:rPr>
              <a:t>“Ждать подключения пульта”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" sz="1800" b="1" i="1">
                <a:latin typeface="Calibri"/>
                <a:ea typeface="Calibri"/>
                <a:cs typeface="Calibri"/>
                <a:sym typeface="Calibri"/>
              </a:rPr>
              <a:t>“Ждать отключения пульта”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325" y="998775"/>
            <a:ext cx="2725973" cy="3313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699925" y="322850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кнопки</a:t>
            </a:r>
            <a:endParaRPr sz="2200"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"/>
          </p:nvPr>
        </p:nvSpPr>
        <p:spPr>
          <a:xfrm>
            <a:off x="631850" y="734275"/>
            <a:ext cx="76074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Состояние каждой из пяти расположенных в нижней части пульта кнопок передается </a:t>
            </a:r>
            <a:r>
              <a:rPr lang="ru" sz="1800" b="1">
                <a:solidFill>
                  <a:srgbClr val="000000"/>
                </a:solidFill>
              </a:rPr>
              <a:t>в сенсорную переменную:</a:t>
            </a:r>
            <a:endParaRPr sz="1800" b="1"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425" y="1421873"/>
            <a:ext cx="5432899" cy="2512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557625" y="4327025"/>
            <a:ext cx="553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778750" y="4171750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2402075" y="4171750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4025400" y="4171750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5648725" y="4171750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7137525" y="4171738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40"/>
          <p:cNvCxnSpPr/>
          <p:nvPr/>
        </p:nvCxnSpPr>
        <p:spPr>
          <a:xfrm rot="10800000" flipH="1">
            <a:off x="1609475" y="3826450"/>
            <a:ext cx="1976700" cy="4185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40"/>
          <p:cNvCxnSpPr/>
          <p:nvPr/>
        </p:nvCxnSpPr>
        <p:spPr>
          <a:xfrm rot="10800000" flipH="1">
            <a:off x="3161600" y="3893650"/>
            <a:ext cx="933900" cy="3669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6" name="Google Shape;276;p40"/>
          <p:cNvCxnSpPr/>
          <p:nvPr/>
        </p:nvCxnSpPr>
        <p:spPr>
          <a:xfrm rot="10800000" flipH="1">
            <a:off x="4670250" y="3864250"/>
            <a:ext cx="127800" cy="3837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40"/>
          <p:cNvCxnSpPr/>
          <p:nvPr/>
        </p:nvCxnSpPr>
        <p:spPr>
          <a:xfrm rot="10800000">
            <a:off x="5451225" y="3903250"/>
            <a:ext cx="909000" cy="3573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40"/>
          <p:cNvCxnSpPr/>
          <p:nvPr/>
        </p:nvCxnSpPr>
        <p:spPr>
          <a:xfrm rot="10800000">
            <a:off x="6047250" y="3874450"/>
            <a:ext cx="1742700" cy="3933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699925" y="322850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кнопки</a:t>
            </a:r>
            <a:endParaRPr sz="2200"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631850" y="925850"/>
            <a:ext cx="7393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Проверить состояние кнопки  “1” пульта также можно двумя способами: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1"/>
          <p:cNvSpPr txBox="1"/>
          <p:nvPr/>
        </p:nvSpPr>
        <p:spPr>
          <a:xfrm>
            <a:off x="631850" y="1672825"/>
            <a:ext cx="5537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Способ 1:</a:t>
            </a:r>
            <a:br>
              <a:rPr lang="ru" sz="1800">
                <a:latin typeface="Calibri"/>
                <a:ea typeface="Calibri"/>
                <a:cs typeface="Calibri"/>
                <a:sym typeface="Calibri"/>
              </a:rPr>
            </a:b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Через сенсорную переменную </a:t>
            </a: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gamepadButton1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gamepadButton1 == 1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- кнопка 1 нажата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gamepadButton1 == 0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кнопка 1 не нажата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Ее проверку можно организовать через </a:t>
            </a:r>
            <a:r>
              <a:rPr lang="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условный оператор IF.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700" y="1825675"/>
            <a:ext cx="2669650" cy="209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14</a:t>
            </a:fld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699925" y="322850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кнопки</a:t>
            </a:r>
            <a:endParaRPr sz="2200"/>
          </a:p>
        </p:txBody>
      </p:sp>
      <p:sp>
        <p:nvSpPr>
          <p:cNvPr id="294" name="Google Shape;294;p42"/>
          <p:cNvSpPr txBox="1"/>
          <p:nvPr/>
        </p:nvSpPr>
        <p:spPr>
          <a:xfrm>
            <a:off x="936750" y="1587500"/>
            <a:ext cx="3706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Способ 2: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Использовать блоки </a:t>
            </a:r>
            <a:r>
              <a:rPr lang="ru" sz="1800" b="1" i="1">
                <a:latin typeface="Calibri"/>
                <a:ea typeface="Calibri"/>
                <a:cs typeface="Calibri"/>
                <a:sym typeface="Calibri"/>
              </a:rPr>
              <a:t>“Ждать кнопки на пульте”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. В свойстве “</a:t>
            </a:r>
            <a:r>
              <a:rPr lang="ru" sz="1800" i="1">
                <a:latin typeface="Calibri"/>
                <a:ea typeface="Calibri"/>
                <a:cs typeface="Calibri"/>
                <a:sym typeface="Calibri"/>
              </a:rPr>
              <a:t>Кнопка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” этого блока нужно </a:t>
            </a: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указать номер кнопки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, нажатия которой мы ожидаем. Это можно сделать в самом  блоке или в </a:t>
            </a:r>
            <a:r>
              <a:rPr lang="ru" sz="1800" i="1">
                <a:latin typeface="Calibri"/>
                <a:ea typeface="Calibri"/>
                <a:cs typeface="Calibri"/>
                <a:sym typeface="Calibri"/>
              </a:rPr>
              <a:t>Редакторе свойств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450" y="934250"/>
            <a:ext cx="2769550" cy="17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675" y="2789350"/>
            <a:ext cx="27051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1038325" y="1726975"/>
            <a:ext cx="3720600" cy="23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Напишем программу:</a:t>
            </a:r>
            <a:r>
              <a:rPr lang="ru" sz="1800"/>
              <a:t> при нажатии кнопки 1 пульта на дисплей контроллера выводится веселый смайлик на 3 секунды. Если кнопка не нажата, на дисплей выводится грустный смайлик.</a:t>
            </a:r>
            <a:endParaRPr sz="1800"/>
          </a:p>
        </p:txBody>
      </p:sp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1</a:t>
            </a:r>
            <a:endParaRPr/>
          </a:p>
        </p:txBody>
      </p:sp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350" y="894227"/>
            <a:ext cx="2499275" cy="37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sldNum" idx="12"/>
          </p:nvPr>
        </p:nvSpPr>
        <p:spPr>
          <a:xfrm>
            <a:off x="648310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title"/>
          </p:nvPr>
        </p:nvSpPr>
        <p:spPr>
          <a:xfrm>
            <a:off x="663775" y="313825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Запуск удаленного управления</a:t>
            </a:r>
            <a:endParaRPr sz="2200"/>
          </a:p>
        </p:txBody>
      </p:sp>
      <p:sp>
        <p:nvSpPr>
          <p:cNvPr id="311" name="Google Shape;311;p44"/>
          <p:cNvSpPr txBox="1">
            <a:spLocks noGrp="1"/>
          </p:cNvSpPr>
          <p:nvPr>
            <p:ph type="body" idx="1"/>
          </p:nvPr>
        </p:nvSpPr>
        <p:spPr>
          <a:xfrm>
            <a:off x="422475" y="839700"/>
            <a:ext cx="4361400" cy="3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Чтобы запустить удаленное управление: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" sz="1800" b="1">
                <a:solidFill>
                  <a:srgbClr val="000000"/>
                </a:solidFill>
              </a:rPr>
              <a:t>Напишите программу</a:t>
            </a:r>
            <a:r>
              <a:rPr lang="ru" sz="1800">
                <a:solidFill>
                  <a:srgbClr val="000000"/>
                </a:solidFill>
              </a:rPr>
              <a:t> для удаленного управления и </a:t>
            </a:r>
            <a:r>
              <a:rPr lang="ru" sz="1800" b="1">
                <a:solidFill>
                  <a:srgbClr val="000000"/>
                </a:solidFill>
              </a:rPr>
              <a:t>загрузите</a:t>
            </a:r>
            <a:r>
              <a:rPr lang="ru" sz="1800">
                <a:solidFill>
                  <a:srgbClr val="000000"/>
                </a:solidFill>
              </a:rPr>
              <a:t> ее на контроллер.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ru" sz="1800" b="1"/>
              <a:t>Запустите программу</a:t>
            </a:r>
            <a:r>
              <a:rPr lang="ru" sz="1800"/>
              <a:t> на контроллере.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" sz="1800" b="1">
                <a:solidFill>
                  <a:srgbClr val="000000"/>
                </a:solidFill>
              </a:rPr>
              <a:t>Подключитесь к роботу</a:t>
            </a:r>
            <a:r>
              <a:rPr lang="ru" sz="1800">
                <a:solidFill>
                  <a:srgbClr val="000000"/>
                </a:solidFill>
              </a:rPr>
              <a:t> как к точке доступа Wi-Fi </a:t>
            </a:r>
            <a:r>
              <a:rPr lang="ru" sz="1800" b="1">
                <a:solidFill>
                  <a:srgbClr val="000000"/>
                </a:solidFill>
              </a:rPr>
              <a:t>со смартфона</a:t>
            </a:r>
            <a:r>
              <a:rPr lang="ru" sz="1800">
                <a:solidFill>
                  <a:srgbClr val="000000"/>
                </a:solidFill>
              </a:rPr>
              <a:t> и </a:t>
            </a:r>
            <a:r>
              <a:rPr lang="ru" sz="1800" b="1">
                <a:solidFill>
                  <a:srgbClr val="000000"/>
                </a:solidFill>
              </a:rPr>
              <a:t>запустите TRIK Gamepad</a:t>
            </a:r>
            <a:r>
              <a:rPr lang="ru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ru" sz="1800" b="1">
                <a:solidFill>
                  <a:srgbClr val="000000"/>
                </a:solidFill>
              </a:rPr>
              <a:t>Управляйте</a:t>
            </a:r>
            <a:r>
              <a:rPr lang="ru" sz="1800">
                <a:solidFill>
                  <a:srgbClr val="000000"/>
                </a:solidFill>
              </a:rPr>
              <a:t> роботом с помощью пульта!</a:t>
            </a: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50" y="839700"/>
            <a:ext cx="1496892" cy="20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484" y="1984595"/>
            <a:ext cx="1457891" cy="197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170" y="2757277"/>
            <a:ext cx="1457890" cy="20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>
            <a:spLocks noGrp="1"/>
          </p:cNvSpPr>
          <p:nvPr>
            <p:ph type="body" idx="1"/>
          </p:nvPr>
        </p:nvSpPr>
        <p:spPr>
          <a:xfrm>
            <a:off x="657450" y="1421550"/>
            <a:ext cx="2996700" cy="323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Способ 1:</a:t>
            </a:r>
            <a:r>
              <a:rPr lang="ru" sz="1800"/>
              <a:t> циклически проверяем сенсорную переменную gamepadButton1, связанную с кнопкой 1, с помощью блока “Условие”. Если кнопка нажата, выводим веселый смайлик на дисплей. Если кнопка не нажата, выводим грустный смайлик.</a:t>
            </a:r>
            <a:endParaRPr sz="1800"/>
          </a:p>
        </p:txBody>
      </p:sp>
      <p:sp>
        <p:nvSpPr>
          <p:cNvPr id="320" name="Google Shape;320;p45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1: решение</a:t>
            </a:r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650" y="1421550"/>
            <a:ext cx="4779176" cy="29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1: решение </a:t>
            </a:r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830500" y="1413250"/>
            <a:ext cx="3082500" cy="3009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Способ 2:</a:t>
            </a:r>
            <a:r>
              <a:rPr lang="ru" sz="1800"/>
              <a:t> В начале программы выводим грустный смайлик и ждем нажатия на кнопку 1. Когда кнопка будет нажата, на дисплей будет выведен веселый смайлик на три секунды, затем выводится грустный смайлик и снова запускается ожидание нажатия кнопки 1.</a:t>
            </a:r>
            <a:endParaRPr sz="1800"/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pic>
        <p:nvPicPr>
          <p:cNvPr id="330" name="Google Shape;3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400" y="1971087"/>
            <a:ext cx="4877850" cy="14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body" idx="1"/>
          </p:nvPr>
        </p:nvSpPr>
        <p:spPr>
          <a:xfrm>
            <a:off x="628600" y="981300"/>
            <a:ext cx="6006300" cy="3746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7.1.1.</a:t>
            </a:r>
            <a:r>
              <a:rPr lang="ru" sz="1800"/>
              <a:t> По нажатию кнопки 1 цвет дисплея должен меняться на красный, 2 - синий, 3 -желтый, 4 - зеленый, 5 - пурпурный. Используйте блок “Цвет фона”.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7.1.2. </a:t>
            </a:r>
            <a:r>
              <a:rPr lang="ru" sz="1800"/>
              <a:t>По нажатию кнопки 1 робот 500 мс двигается вперед, по нажатию кнопки 2 - 500 мс назад, а когда кнопки не нажаты, он стоит на месте.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7.1.3.</a:t>
            </a:r>
            <a:r>
              <a:rPr lang="ru" sz="1800"/>
              <a:t> Дополните задачу 2: робот должен подсчитывать количество нажатий кнопки 3 и считает вслух после каждого нажатия кнопки.</a:t>
            </a:r>
            <a:endParaRPr sz="1800"/>
          </a:p>
        </p:txBody>
      </p:sp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Задание</a:t>
            </a:r>
            <a:endParaRPr/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450" y="819325"/>
            <a:ext cx="1210875" cy="12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925" y="1719825"/>
            <a:ext cx="1210875" cy="12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899" y="2815551"/>
            <a:ext cx="1210875" cy="123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0124" y="3428225"/>
            <a:ext cx="930475" cy="11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35500" y="1133750"/>
            <a:ext cx="37152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В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многих сферах применяется </a:t>
            </a:r>
            <a:r>
              <a:rPr lang="ru" sz="1800" b="1">
                <a:solidFill>
                  <a:srgbClr val="000000"/>
                </a:solidFill>
              </a:rPr>
              <a:t>удаленное управление 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устройст</a:t>
            </a:r>
            <a:r>
              <a:rPr lang="ru" sz="1800">
                <a:solidFill>
                  <a:srgbClr val="000000"/>
                </a:solidFill>
              </a:rPr>
              <a:t>вами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космос, медицина, робототехника.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занятии реализуем программу для мобильного робота, который принимает сообщения с </a:t>
            </a:r>
            <a:r>
              <a:rPr lang="ru" sz="1800" b="1">
                <a:solidFill>
                  <a:srgbClr val="000000"/>
                </a:solidFill>
              </a:rPr>
              <a:t>пульта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выполняет заданные  действия.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качестве пульта будет выступать </a:t>
            </a:r>
            <a:r>
              <a:rPr lang="ru" sz="1800" b="1">
                <a:solidFill>
                  <a:srgbClr val="000000"/>
                </a:solidFill>
              </a:rPr>
              <a:t>компьютер или смартфон.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745370" y="316039"/>
            <a:ext cx="49515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Удаленное управление</a:t>
            </a: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5252554" y="4133543"/>
            <a:ext cx="24297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Робот-хирург Da Vinci</a:t>
            </a:r>
            <a:endParaRPr sz="1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300" y="1278276"/>
            <a:ext cx="4096451" cy="25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699925" y="322850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геймпад</a:t>
            </a:r>
            <a:endParaRPr sz="2200"/>
          </a:p>
        </p:txBody>
      </p:sp>
      <p:sp>
        <p:nvSpPr>
          <p:cNvPr id="348" name="Google Shape;348;p48"/>
          <p:cNvSpPr txBox="1">
            <a:spLocks noGrp="1"/>
          </p:cNvSpPr>
          <p:nvPr>
            <p:ph type="body" idx="1"/>
          </p:nvPr>
        </p:nvSpPr>
        <p:spPr>
          <a:xfrm>
            <a:off x="503600" y="1337225"/>
            <a:ext cx="4715100" cy="3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На пульте имеется два геймпада, при помощи которых можно управлять движениями робота.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b="1"/>
              <a:t>gamepadPad1Pressed</a:t>
            </a:r>
            <a:r>
              <a:rPr lang="ru" sz="1800"/>
              <a:t> — сенсорная переменная, для проверки наличия касания к геймпаду. Содержит 1, если есть касания </a:t>
            </a:r>
            <a:r>
              <a:rPr lang="ru" sz="1800" b="1"/>
              <a:t>Pad1</a:t>
            </a:r>
            <a:r>
              <a:rPr lang="ru" sz="1800"/>
              <a:t>, и 0, если нет. </a:t>
            </a:r>
            <a:endParaRPr sz="1800" b="1"/>
          </a:p>
        </p:txBody>
      </p:sp>
      <p:pic>
        <p:nvPicPr>
          <p:cNvPr id="349" name="Google Shape;34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925" y="1985200"/>
            <a:ext cx="3343251" cy="18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8"/>
          <p:cNvSpPr txBox="1"/>
          <p:nvPr/>
        </p:nvSpPr>
        <p:spPr>
          <a:xfrm>
            <a:off x="5360025" y="1337225"/>
            <a:ext cx="169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8"/>
          <p:cNvSpPr txBox="1"/>
          <p:nvPr/>
        </p:nvSpPr>
        <p:spPr>
          <a:xfrm>
            <a:off x="7151625" y="1337213"/>
            <a:ext cx="169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48"/>
          <p:cNvCxnSpPr>
            <a:stCxn id="350" idx="2"/>
          </p:cNvCxnSpPr>
          <p:nvPr/>
        </p:nvCxnSpPr>
        <p:spPr>
          <a:xfrm>
            <a:off x="6209325" y="1798925"/>
            <a:ext cx="57600" cy="8736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48"/>
          <p:cNvCxnSpPr/>
          <p:nvPr/>
        </p:nvCxnSpPr>
        <p:spPr>
          <a:xfrm>
            <a:off x="7846525" y="1739450"/>
            <a:ext cx="57600" cy="873600"/>
          </a:xfrm>
          <a:prstGeom prst="straightConnector1">
            <a:avLst/>
          </a:prstGeom>
          <a:noFill/>
          <a:ln w="19050" cap="flat" cmpd="sng">
            <a:solidFill>
              <a:srgbClr val="99CC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699925" y="322850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Сенсорные переменные: геймпад</a:t>
            </a:r>
            <a:endParaRPr sz="2200"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403249" y="925850"/>
            <a:ext cx="4380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 b="1"/>
              <a:t>gamepadPad1[0]</a:t>
            </a:r>
            <a:r>
              <a:rPr lang="ru" sz="1800"/>
              <a:t> — возвращают </a:t>
            </a:r>
            <a:r>
              <a:rPr lang="ru" sz="1800" b="1"/>
              <a:t>координату x</a:t>
            </a:r>
            <a:r>
              <a:rPr lang="ru" sz="1800"/>
              <a:t> нажатия активных областей на геймпаде.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800" b="1"/>
              <a:t>gamepadPad1[1]</a:t>
            </a:r>
            <a:r>
              <a:rPr lang="ru" sz="1800"/>
              <a:t> — возвращают </a:t>
            </a:r>
            <a:r>
              <a:rPr lang="ru" sz="1800" b="1"/>
              <a:t>координату y</a:t>
            </a:r>
            <a:r>
              <a:rPr lang="ru" sz="1800"/>
              <a:t> нажатия активных областей на геймпаде.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/>
              <a:t>Аналогично можно получить координаты нажатия области</a:t>
            </a:r>
            <a:r>
              <a:rPr lang="ru" sz="1800" b="1"/>
              <a:t> Pad2 </a:t>
            </a:r>
            <a:r>
              <a:rPr lang="ru" sz="1800"/>
              <a:t>геймпада</a:t>
            </a:r>
            <a:r>
              <a:rPr lang="ru" sz="1800" b="1"/>
              <a:t>.</a:t>
            </a:r>
            <a:endParaRPr sz="1800" b="1"/>
          </a:p>
        </p:txBody>
      </p:sp>
      <p:pic>
        <p:nvPicPr>
          <p:cNvPr id="361" name="Google Shape;36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4036" y="1115150"/>
            <a:ext cx="3200175" cy="30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body" idx="1"/>
          </p:nvPr>
        </p:nvSpPr>
        <p:spPr>
          <a:xfrm>
            <a:off x="439075" y="1750750"/>
            <a:ext cx="3263100" cy="140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b="1"/>
              <a:t>Напишем программу</a:t>
            </a:r>
            <a:r>
              <a:rPr lang="ru"/>
              <a:t> для управления перемещением робота при помощи области Pad1 геймпада. </a:t>
            </a:r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</a:t>
            </a:r>
            <a:endParaRPr/>
          </a:p>
        </p:txBody>
      </p:sp>
      <p:pic>
        <p:nvPicPr>
          <p:cNvPr id="368" name="Google Shape;368;p50" descr="C:\Users\colion\Downloads\DSC021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751" y="1240162"/>
            <a:ext cx="4750425" cy="31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body" idx="1"/>
          </p:nvPr>
        </p:nvSpPr>
        <p:spPr>
          <a:xfrm>
            <a:off x="450225" y="1103975"/>
            <a:ext cx="7868700" cy="769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Шаг 1: </a:t>
            </a:r>
            <a:r>
              <a:rPr lang="ru" sz="1800"/>
              <a:t> </a:t>
            </a:r>
            <a:r>
              <a:rPr lang="ru" sz="1800">
                <a:solidFill>
                  <a:srgbClr val="000000"/>
                </a:solidFill>
              </a:rPr>
              <a:t>В блоке “Выражение” инициализируйте переменные «x» и «y», запишите в них значение 0. Добавьте блок «Ждать подключения пульта».</a:t>
            </a:r>
            <a:endParaRPr sz="1800"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pic>
        <p:nvPicPr>
          <p:cNvPr id="376" name="Google Shape;37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141" y="1873475"/>
            <a:ext cx="5919074" cy="2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sp>
        <p:nvSpPr>
          <p:cNvPr id="383" name="Google Shape;383;p52"/>
          <p:cNvSpPr txBox="1"/>
          <p:nvPr/>
        </p:nvSpPr>
        <p:spPr>
          <a:xfrm>
            <a:off x="443550" y="1035900"/>
            <a:ext cx="8152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Шаг 2: 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в блоке «Условие» проверьте, есть ли нажатие на область Pad1: «gamepadPad1Pressed == 1». Если выражение истинно, нажатие есть, если ложно - нажатия нет: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50" y="2250850"/>
            <a:ext cx="4572925" cy="19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sp>
        <p:nvSpPr>
          <p:cNvPr id="391" name="Google Shape;391;p53"/>
          <p:cNvSpPr txBox="1"/>
          <p:nvPr/>
        </p:nvSpPr>
        <p:spPr>
          <a:xfrm>
            <a:off x="443550" y="1264500"/>
            <a:ext cx="8152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Шаг 3: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В случае, если касания нет, нужно остановить моторы. По ветке “ложь” блока «Условие» добавьте остановку моторов: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724" y="2319600"/>
            <a:ext cx="3140925" cy="22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sp>
        <p:nvSpPr>
          <p:cNvPr id="399" name="Google Shape;399;p54"/>
          <p:cNvSpPr txBox="1"/>
          <p:nvPr/>
        </p:nvSpPr>
        <p:spPr>
          <a:xfrm>
            <a:off x="443550" y="1188300"/>
            <a:ext cx="8152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Шаг 4: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 В случае, если касание есть, нужно считать координаты касания. По ветке “истина” блока «Условие» добавьте блок “Выражение”, в котором в переменные x и y будут сохраняться координаты касания области </a:t>
            </a: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Pad1.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800" y="2343150"/>
            <a:ext cx="3723320" cy="21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sp>
        <p:nvSpPr>
          <p:cNvPr id="407" name="Google Shape;407;p55"/>
          <p:cNvSpPr txBox="1"/>
          <p:nvPr/>
        </p:nvSpPr>
        <p:spPr>
          <a:xfrm>
            <a:off x="443550" y="1188300"/>
            <a:ext cx="8152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Шаг 5: 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сформируем скорости моторов в соответствии с координатами касания. 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Смещение по координате Y отвечает за скорость робота, а по X за поворот.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613" y="2319600"/>
            <a:ext cx="36480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2: решение</a:t>
            </a:r>
            <a:endParaRPr/>
          </a:p>
        </p:txBody>
      </p:sp>
      <p:sp>
        <p:nvSpPr>
          <p:cNvPr id="415" name="Google Shape;415;p56"/>
          <p:cNvSpPr txBox="1"/>
          <p:nvPr/>
        </p:nvSpPr>
        <p:spPr>
          <a:xfrm>
            <a:off x="443550" y="959700"/>
            <a:ext cx="8152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Calibri"/>
                <a:ea typeface="Calibri"/>
                <a:cs typeface="Calibri"/>
                <a:sym typeface="Calibri"/>
              </a:rPr>
              <a:t>Шаг 6: </a:t>
            </a:r>
            <a:r>
              <a:rPr lang="ru" sz="1800">
                <a:latin typeface="Calibri"/>
                <a:ea typeface="Calibri"/>
                <a:cs typeface="Calibri"/>
                <a:sym typeface="Calibri"/>
              </a:rPr>
              <a:t>добавляем задержку в 30 мс и замыкаем на ней ветки условия, затем зацикливаем программу на блоке “Условие”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76" y="1827075"/>
            <a:ext cx="8000851" cy="26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>
            <a:spLocks noGrp="1"/>
          </p:cNvSpPr>
          <p:nvPr>
            <p:ph type="body" idx="1"/>
          </p:nvPr>
        </p:nvSpPr>
        <p:spPr>
          <a:xfrm>
            <a:off x="628600" y="1026725"/>
            <a:ext cx="4259700" cy="3388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/>
              <a:t>Программу для робота-футболиста необходимо дополнить работой пиналки: </a:t>
            </a:r>
            <a:r>
              <a:rPr lang="ru" sz="2000" b="1"/>
              <a:t>при нажатии на кнопку 1 мотор, на котором закреплен кулачок</a:t>
            </a:r>
            <a:r>
              <a:rPr lang="ru" sz="2000"/>
              <a:t> (например, М1), должен сделать полный оборот - пинок. 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/>
              <a:t>Кнопка 2</a:t>
            </a:r>
            <a:r>
              <a:rPr lang="ru" sz="2000"/>
              <a:t> используется для более точной калибровки положения кулачка. По нажатию на кнопку мотор немного поворачивается. </a:t>
            </a:r>
            <a:endParaRPr sz="2000" b="1"/>
          </a:p>
        </p:txBody>
      </p:sp>
      <p:sp>
        <p:nvSpPr>
          <p:cNvPr id="423" name="Google Shape;423;p57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Программа для робота-футболиста</a:t>
            </a:r>
            <a:endParaRPr sz="2400"/>
          </a:p>
        </p:txBody>
      </p:sp>
      <p:pic>
        <p:nvPicPr>
          <p:cNvPr id="424" name="Google Shape;424;p57"/>
          <p:cNvPicPr preferRelativeResize="0"/>
          <p:nvPr/>
        </p:nvPicPr>
        <p:blipFill rotWithShape="1">
          <a:blip r:embed="rId3">
            <a:alphaModFix/>
          </a:blip>
          <a:srcRect l="20284" r="28596"/>
          <a:stretch/>
        </p:blipFill>
        <p:spPr>
          <a:xfrm>
            <a:off x="5122400" y="815775"/>
            <a:ext cx="3119298" cy="38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62293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Игры для роботов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477650" y="809150"/>
            <a:ext cx="81534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Роботы используются не только на производствах и для исследований: многие из них используются для развлечений и, например, они участвуют в аналогах спортивных игр - баскетболе, футболе, шахматах, го. </a:t>
            </a: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l="11719" r="14664"/>
          <a:stretch/>
        </p:blipFill>
        <p:spPr>
          <a:xfrm>
            <a:off x="5898925" y="1929050"/>
            <a:ext cx="2704861" cy="27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477650" y="1797074"/>
            <a:ext cx="25425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Компания Toyota работает над созданием </a:t>
            </a:r>
            <a:r>
              <a:rPr lang="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робота-баскетболиста </a:t>
            </a:r>
            <a:r>
              <a:rPr lang="ru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 3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Он может забрасывать мяч в кольцо из разных зон игровой площадки.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4">
            <a:alphaModFix/>
          </a:blip>
          <a:srcRect r="36612"/>
          <a:stretch/>
        </p:blipFill>
        <p:spPr>
          <a:xfrm>
            <a:off x="3364000" y="1929050"/>
            <a:ext cx="2343653" cy="27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>
            <a:spLocks noGrp="1"/>
          </p:cNvSpPr>
          <p:nvPr>
            <p:ph type="body" idx="1"/>
          </p:nvPr>
        </p:nvSpPr>
        <p:spPr>
          <a:xfrm>
            <a:off x="628650" y="740750"/>
            <a:ext cx="7886700" cy="97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ru" sz="1842"/>
              <a:t>Проверку состояния кнопок 1 и 2 можно разместить перед проверкой нажатия на область Pad1, а весь алгоритм зациклить на первом условии. </a:t>
            </a:r>
            <a:endParaRPr sz="1842"/>
          </a:p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ru" sz="1842" b="1"/>
              <a:t>Программа для робота футболиста готова!</a:t>
            </a:r>
            <a:endParaRPr sz="1842" b="1"/>
          </a:p>
        </p:txBody>
      </p:sp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Программа для робота-футболиста</a:t>
            </a:r>
            <a:endParaRPr sz="2400"/>
          </a:p>
        </p:txBody>
      </p:sp>
      <p:sp>
        <p:nvSpPr>
          <p:cNvPr id="432" name="Google Shape;432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30</a:t>
            </a:fld>
            <a:endParaRPr/>
          </a:p>
        </p:txBody>
      </p:sp>
      <p:pic>
        <p:nvPicPr>
          <p:cNvPr id="433" name="Google Shape;433;p58"/>
          <p:cNvPicPr preferRelativeResize="0"/>
          <p:nvPr/>
        </p:nvPicPr>
        <p:blipFill rotWithShape="1">
          <a:blip r:embed="rId3">
            <a:alphaModFix/>
          </a:blip>
          <a:srcRect t="2426" b="3869"/>
          <a:stretch/>
        </p:blipFill>
        <p:spPr>
          <a:xfrm>
            <a:off x="552400" y="1663014"/>
            <a:ext cx="8093474" cy="304098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8"/>
          <p:cNvSpPr txBox="1"/>
          <p:nvPr/>
        </p:nvSpPr>
        <p:spPr>
          <a:xfrm>
            <a:off x="5584425" y="3935975"/>
            <a:ext cx="2994000" cy="831300"/>
          </a:xfrm>
          <a:prstGeom prst="rect">
            <a:avLst/>
          </a:prstGeom>
          <a:solidFill>
            <a:srgbClr val="99CC00"/>
          </a:solidFill>
          <a:ln w="19050" cap="flat" cmpd="sng">
            <a:solidFill>
              <a:srgbClr val="0012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Внимание! Может понадобиться коррекция предела оборотов для мотора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9"/>
          <p:cNvSpPr txBox="1">
            <a:spLocks noGrp="1"/>
          </p:cNvSpPr>
          <p:nvPr>
            <p:ph type="body" idx="1"/>
          </p:nvPr>
        </p:nvSpPr>
        <p:spPr>
          <a:xfrm>
            <a:off x="1089125" y="1202475"/>
            <a:ext cx="6489900" cy="3075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7.1.4.</a:t>
            </a:r>
            <a:r>
              <a:rPr lang="ru" sz="1800"/>
              <a:t> Добавьте звуковой сигнал при пинании мяча. </a:t>
            </a:r>
            <a:endParaRPr sz="180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/>
              <a:t>7.1.5.</a:t>
            </a:r>
            <a:r>
              <a:rPr lang="ru" sz="1800"/>
              <a:t> Используйте датчик касания, установленный под пиналкой. При его срабатывании сенсорная переменная, связанная с этим датчиком примет значение 1, а без касания - 0 (сенсорная переменная sensorA3, если датчик подключен к порту A3 или sensorA4, если датчик подключен к порту A4).</a:t>
            </a:r>
            <a:endParaRPr sz="1800"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/>
              <a:t>Дополните программу робота-футболиста: кулачок должен начать вращаться по нажатию кнопки 1, а закончить - когда пиналка нажмет на датчик касания.</a:t>
            </a:r>
            <a:endParaRPr sz="1800"/>
          </a:p>
        </p:txBody>
      </p:sp>
      <p:sp>
        <p:nvSpPr>
          <p:cNvPr id="440" name="Google Shape;440;p59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Задание</a:t>
            </a:r>
            <a:endParaRPr/>
          </a:p>
        </p:txBody>
      </p:sp>
      <p:sp>
        <p:nvSpPr>
          <p:cNvPr id="441" name="Google Shape;441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ru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Футбол управляемых роботов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4813250" y="2775751"/>
            <a:ext cx="3904200" cy="18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Задача робототехника в таком случае - спроектировать и запрограммировать робота таким образом, чтобы робот могу уверенно перемещаться по полю и забивать мячи под управлением оператора.</a:t>
            </a: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980266" y="4494118"/>
            <a:ext cx="24297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Роботы-футболисты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t="8121" b="9008"/>
          <a:stretch/>
        </p:blipFill>
        <p:spPr>
          <a:xfrm>
            <a:off x="690900" y="2718692"/>
            <a:ext cx="3803973" cy="184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917" y="1009592"/>
            <a:ext cx="2286478" cy="165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5">
            <a:alphaModFix/>
          </a:blip>
          <a:srcRect l="31903" t="12686" r="26571"/>
          <a:stretch/>
        </p:blipFill>
        <p:spPr>
          <a:xfrm>
            <a:off x="7366222" y="993800"/>
            <a:ext cx="1351227" cy="165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334550" y="890738"/>
            <a:ext cx="45426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последние годы очень популярным стал </a:t>
            </a:r>
            <a:r>
              <a:rPr lang="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футбол управляемых роботов. 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Робототехники со всего мира создают команды роботов-футболистов и состязаются на соревнованиях.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628650" y="1138675"/>
            <a:ext cx="3659100" cy="348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/>
              <a:t>Из </a:t>
            </a:r>
            <a:r>
              <a:rPr lang="ru" b="1"/>
              <a:t>наборов ТРИК </a:t>
            </a:r>
            <a:r>
              <a:rPr lang="ru"/>
              <a:t>тоже можно собрать </a:t>
            </a:r>
            <a:r>
              <a:rPr lang="ru" b="1"/>
              <a:t>робота-футболиста</a:t>
            </a:r>
            <a:r>
              <a:rPr lang="ru"/>
              <a:t>!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/>
              <a:t>Он будет перемещаться по полю на колесах под управлением оператора и забивать голы. </a:t>
            </a:r>
            <a:endParaRPr/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/>
              <a:t>Инструкцию можно найти </a:t>
            </a:r>
            <a:r>
              <a:rPr lang="ru" u="sng">
                <a:solidFill>
                  <a:schemeClr val="hlink"/>
                </a:solidFill>
                <a:hlinkClick r:id="rId3"/>
              </a:rPr>
              <a:t>здесь</a:t>
            </a:r>
            <a:r>
              <a:rPr lang="ru"/>
              <a:t>.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Робот-футболист ТРИК</a:t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4">
            <a:alphaModFix/>
          </a:blip>
          <a:srcRect l="20284" r="28596"/>
          <a:stretch/>
        </p:blipFill>
        <p:spPr>
          <a:xfrm>
            <a:off x="5122400" y="815775"/>
            <a:ext cx="3119298" cy="381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5888191" y="4342368"/>
            <a:ext cx="24297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latin typeface="Calibri"/>
                <a:ea typeface="Calibri"/>
                <a:cs typeface="Calibri"/>
                <a:sym typeface="Calibri"/>
              </a:rPr>
              <a:t>Робот-футболист ТРИК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TRIK Gamepad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479450" y="1002043"/>
            <a:ext cx="39042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 b="1">
                <a:solidFill>
                  <a:srgbClr val="000000"/>
                </a:solidFill>
              </a:rPr>
              <a:t>Робот-футболист ТРИК</a:t>
            </a:r>
            <a:r>
              <a:rPr lang="ru" sz="1800">
                <a:solidFill>
                  <a:srgbClr val="000000"/>
                </a:solidFill>
              </a:rPr>
              <a:t> будет управляться со смартфона из специального </a:t>
            </a:r>
            <a:r>
              <a:rPr lang="ru" sz="1800" b="1">
                <a:solidFill>
                  <a:srgbClr val="000000"/>
                </a:solidFill>
              </a:rPr>
              <a:t>приложения TRIK Gamepad. </a:t>
            </a:r>
            <a:endParaRPr sz="1800" b="1"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225" y="925650"/>
            <a:ext cx="3847398" cy="166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50" y="2580404"/>
            <a:ext cx="3847402" cy="177932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769425" y="3001868"/>
            <a:ext cx="39042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В приложении имеется </a:t>
            </a:r>
            <a:r>
              <a:rPr lang="ru" sz="1800" b="1">
                <a:solidFill>
                  <a:srgbClr val="000000"/>
                </a:solidFill>
              </a:rPr>
              <a:t>5 кнопок и два геймпада</a:t>
            </a:r>
            <a:r>
              <a:rPr lang="ru" sz="1800">
                <a:solidFill>
                  <a:srgbClr val="000000"/>
                </a:solidFill>
              </a:rPr>
              <a:t>, при помощи которого можно удаленно управлять роботом.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628601" y="279400"/>
            <a:ext cx="6537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TRIK Gamepad</a:t>
            </a: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94" y="1108995"/>
            <a:ext cx="618538" cy="61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0644" y="2830506"/>
            <a:ext cx="1764670" cy="171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 rotWithShape="1">
          <a:blip r:embed="rId5">
            <a:alphaModFix/>
          </a:blip>
          <a:srcRect r="5114" b="2286"/>
          <a:stretch/>
        </p:blipFill>
        <p:spPr>
          <a:xfrm>
            <a:off x="2165012" y="2830507"/>
            <a:ext cx="1764670" cy="1743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1487508" y="1041394"/>
            <a:ext cx="78867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 sz="2100">
                <a:latin typeface="Calibri"/>
                <a:ea typeface="Calibri"/>
                <a:cs typeface="Calibri"/>
                <a:sym typeface="Calibri"/>
              </a:rPr>
              <a:t>Вы можете бесплатно скачать и установить мобильное приложение «TRIK Gamepad»:</a:t>
            </a:r>
            <a:r>
              <a:rPr lang="ru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 sz="2100" b="1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" b="1">
                <a:latin typeface="Calibri"/>
                <a:ea typeface="Calibri"/>
                <a:cs typeface="Calibri"/>
                <a:sym typeface="Calibri"/>
              </a:rPr>
              <a:t>					</a:t>
            </a:r>
            <a:endParaRPr/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5175" y="2172996"/>
            <a:ext cx="1764506" cy="52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0644" y="2155530"/>
            <a:ext cx="1755733" cy="56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28594" y="282819"/>
            <a:ext cx="66021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/>
              <a:t>Утилита TRIK Gamepad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740275" y="1002050"/>
            <a:ext cx="77751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Кроме приложения для удаленного управления можно использовать</a:t>
            </a:r>
            <a:r>
              <a:rPr lang="ru" sz="1800" b="1">
                <a:solidFill>
                  <a:srgbClr val="000000"/>
                </a:solidFill>
              </a:rPr>
              <a:t> утилиту TRIK Gamepad для компьютера</a:t>
            </a:r>
            <a:r>
              <a:rPr lang="ru" sz="1800">
                <a:solidFill>
                  <a:srgbClr val="000000"/>
                </a:solidFill>
              </a:rPr>
              <a:t>. Найти ее можно через TRIK Studio:  </a:t>
            </a:r>
            <a:r>
              <a:rPr lang="ru" sz="1800" i="1">
                <a:solidFill>
                  <a:srgbClr val="000000"/>
                </a:solidFill>
              </a:rPr>
              <a:t>Меню -&gt; Инструменты -&gt; Сторонние утилиты -&gt; TRIK Gamepad</a:t>
            </a:r>
            <a:endParaRPr sz="1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200" y="2033300"/>
            <a:ext cx="4345051" cy="25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650" y="2185700"/>
            <a:ext cx="2554993" cy="2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663775" y="359025"/>
            <a:ext cx="668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700"/>
              <a:buFont typeface="Verdana"/>
              <a:buNone/>
            </a:pPr>
            <a:r>
              <a:rPr lang="ru" sz="2200"/>
              <a:t>Программа для удаленного управления</a:t>
            </a:r>
            <a:endParaRPr sz="2200"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4672350" y="1122825"/>
            <a:ext cx="3958800" cy="3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Сам по себе </a:t>
            </a:r>
            <a:r>
              <a:rPr lang="ru" sz="1800" b="1">
                <a:solidFill>
                  <a:srgbClr val="000000"/>
                </a:solidFill>
              </a:rPr>
              <a:t>пульт в TRIK Gamepad не может управлять роботом</a:t>
            </a:r>
            <a:r>
              <a:rPr lang="ru" sz="1800">
                <a:solidFill>
                  <a:srgbClr val="000000"/>
                </a:solidFill>
              </a:rPr>
              <a:t>, а только </a:t>
            </a:r>
            <a:r>
              <a:rPr lang="ru" sz="1800" b="1">
                <a:solidFill>
                  <a:srgbClr val="000000"/>
                </a:solidFill>
              </a:rPr>
              <a:t>передает на него информацию о нажатых кнопках пульта при помощи сенсорных переменных.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solidFill>
                  <a:srgbClr val="000000"/>
                </a:solidFill>
              </a:rPr>
              <a:t>Научимся их использовать: напишем программу для удаленного управления роботом.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42" name="Google Shape;242;p37" descr="C:\Users\colion\Downloads\DSC020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775" y="1394750"/>
            <a:ext cx="4038724" cy="26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1280</Words>
  <Application>Microsoft Office PowerPoint</Application>
  <PresentationFormat>Экран (16:9)</PresentationFormat>
  <Paragraphs>146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TRIKtheme2019</vt:lpstr>
      <vt:lpstr>Удаленное управление</vt:lpstr>
      <vt:lpstr>Удаленное управление</vt:lpstr>
      <vt:lpstr>Игры для роботов</vt:lpstr>
      <vt:lpstr>Футбол управляемых роботов</vt:lpstr>
      <vt:lpstr>Робот-футболист ТРИК</vt:lpstr>
      <vt:lpstr>TRIK Gamepad</vt:lpstr>
      <vt:lpstr>TRIK Gamepad</vt:lpstr>
      <vt:lpstr>Утилита TRIK Gamepad</vt:lpstr>
      <vt:lpstr>Программа для удаленного управления</vt:lpstr>
      <vt:lpstr>Сенсорные переменные: подключение</vt:lpstr>
      <vt:lpstr>Сенсорные переменные: подключение</vt:lpstr>
      <vt:lpstr>Сенсорные переменные: кнопки</vt:lpstr>
      <vt:lpstr>Сенсорные переменные: кнопки</vt:lpstr>
      <vt:lpstr>Сенсорные переменные: кнопки</vt:lpstr>
      <vt:lpstr>Пример 1</vt:lpstr>
      <vt:lpstr>Запуск удаленного управления</vt:lpstr>
      <vt:lpstr>Пример 1: решение</vt:lpstr>
      <vt:lpstr>Пример 1: решение </vt:lpstr>
      <vt:lpstr>Задание</vt:lpstr>
      <vt:lpstr>Сенсорные переменные: геймпад</vt:lpstr>
      <vt:lpstr>Сенсорные переменные: геймпад</vt:lpstr>
      <vt:lpstr>Пример 2</vt:lpstr>
      <vt:lpstr>Пример 2: решение</vt:lpstr>
      <vt:lpstr>Пример 2: решение</vt:lpstr>
      <vt:lpstr>Пример 2: решение</vt:lpstr>
      <vt:lpstr>Пример 2: решение</vt:lpstr>
      <vt:lpstr>Пример 2: решение</vt:lpstr>
      <vt:lpstr>Пример 2: решение</vt:lpstr>
      <vt:lpstr>Программа для робота-футболиста</vt:lpstr>
      <vt:lpstr>Программа для робота-футболиста</vt:lpstr>
      <vt:lpstr>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Удаленное управление</dc:title>
  <cp:lastModifiedBy>Ilya Shirokolobov</cp:lastModifiedBy>
  <cp:revision>2</cp:revision>
  <dcterms:modified xsi:type="dcterms:W3CDTF">2022-06-26T22:42:51Z</dcterms:modified>
</cp:coreProperties>
</file>