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19"/>
  </p:notesMasterIdLst>
  <p:sldIdLst>
    <p:sldId id="256" r:id="rId2"/>
    <p:sldId id="308" r:id="rId3"/>
    <p:sldId id="301" r:id="rId4"/>
    <p:sldId id="257" r:id="rId5"/>
    <p:sldId id="258" r:id="rId6"/>
    <p:sldId id="300" r:id="rId7"/>
    <p:sldId id="309" r:id="rId8"/>
    <p:sldId id="310" r:id="rId9"/>
    <p:sldId id="311" r:id="rId10"/>
    <p:sldId id="312" r:id="rId11"/>
    <p:sldId id="313" r:id="rId12"/>
    <p:sldId id="314" r:id="rId13"/>
    <p:sldId id="315" r:id="rId14"/>
    <p:sldId id="316" r:id="rId15"/>
    <p:sldId id="317" r:id="rId16"/>
    <p:sldId id="319" r:id="rId17"/>
    <p:sldId id="297" r:id="rId18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http://customooxmlschemas.google.com/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go="http://customooxmlschemas.google.com/" r:id="rId35" roundtripDataSignature="AMtx7miDWKGVM+QFRc+YfayvjmVa8K1iY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Средний стиль 2 —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100" d="100"/>
          <a:sy n="100" d="100"/>
        </p:scale>
        <p:origin x="990" y="384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35" Type="http://customschemas.google.com/relationships/presentationmetadata" Target="meta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E9AFF56-8625-4C6A-913C-9785EC132992}" type="datetimeFigureOut">
              <a:rPr lang="ru-RU" smtClean="0"/>
              <a:t>11.10.2022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298B43E-2104-44E7-BD29-EAACB42D4A9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640110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Shape 15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154" name="Shape 154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282740064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g5c8b6e555a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1" name="Google Shape;161;g5c8b6e555a_0_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2" name="Google Shape;162;g5c8b6e555a_0_0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ru-RU"/>
              <a:t>17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hyperlink" Target="https://help.trikset.com/" TargetMode="External"/><Relationship Id="rId2" Type="http://schemas.openxmlformats.org/officeDocument/2006/relationships/hyperlink" Target="mailto:support@trikset.com" TargetMode="External"/><Relationship Id="rId1" Type="http://schemas.openxmlformats.org/officeDocument/2006/relationships/slideMaster" Target="../slideMasters/slideMaster1.xml"/><Relationship Id="rId6" Type="http://schemas.openxmlformats.org/officeDocument/2006/relationships/hyperlink" Target="https://trikset.com/" TargetMode="Externa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Титульник">
  <p:cSld name="2_Титульный слайд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12"/>
          <p:cNvSpPr/>
          <p:nvPr/>
        </p:nvSpPr>
        <p:spPr>
          <a:xfrm>
            <a:off x="1971675" y="1646664"/>
            <a:ext cx="8266043" cy="1728000"/>
          </a:xfrm>
          <a:prstGeom prst="roundRect">
            <a:avLst>
              <a:gd name="adj" fmla="val 16667"/>
            </a:avLst>
          </a:prstGeom>
          <a:solidFill>
            <a:srgbClr val="001241"/>
          </a:solidFill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</a:pPr>
            <a:endParaRPr sz="320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" name="Google Shape;18;p12"/>
          <p:cNvSpPr txBox="1">
            <a:spLocks noGrp="1"/>
          </p:cNvSpPr>
          <p:nvPr>
            <p:ph type="ctrTitle"/>
          </p:nvPr>
        </p:nvSpPr>
        <p:spPr>
          <a:xfrm>
            <a:off x="1963392" y="1539747"/>
            <a:ext cx="8266043" cy="164400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99CC00"/>
              </a:buClr>
              <a:buSzPts val="6000"/>
              <a:buFont typeface="Verdana"/>
              <a:buNone/>
              <a:defRPr sz="4800" b="1" i="0" u="none" strike="noStrike" cap="none">
                <a:solidFill>
                  <a:srgbClr val="99CC00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r>
              <a:rPr lang="ru-RU" dirty="0"/>
              <a:t>Образец заголовка</a:t>
            </a:r>
            <a:endParaRPr dirty="0"/>
          </a:p>
        </p:txBody>
      </p:sp>
      <p:sp>
        <p:nvSpPr>
          <p:cNvPr id="19" name="Google Shape;19;p1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  <p:pic>
        <p:nvPicPr>
          <p:cNvPr id="20" name="Google Shape;20;p12"/>
          <p:cNvPicPr preferRelativeResize="0"/>
          <p:nvPr/>
        </p:nvPicPr>
        <p:blipFill rotWithShape="1">
          <a:blip r:embed="rId2">
            <a:alphaModFix/>
          </a:blip>
          <a:srcRect l="3016" t="11569" r="3069" b="11220"/>
          <a:stretch/>
        </p:blipFill>
        <p:spPr>
          <a:xfrm>
            <a:off x="838200" y="480894"/>
            <a:ext cx="2927437" cy="561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1" name="Google Shape;21;p1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533900" y="3158114"/>
            <a:ext cx="3124199" cy="312419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Заголовок раздела">
  <p:cSld name="Заголовок раздела"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1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  <p:sp>
        <p:nvSpPr>
          <p:cNvPr id="24" name="Google Shape;24;p13"/>
          <p:cNvSpPr/>
          <p:nvPr/>
        </p:nvSpPr>
        <p:spPr>
          <a:xfrm>
            <a:off x="838199" y="360000"/>
            <a:ext cx="8802757" cy="612000"/>
          </a:xfrm>
          <a:prstGeom prst="roundRect">
            <a:avLst>
              <a:gd name="adj" fmla="val 16667"/>
            </a:avLst>
          </a:prstGeom>
          <a:solidFill>
            <a:srgbClr val="001241"/>
          </a:solidFill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</a:pPr>
            <a:endParaRPr sz="320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" name="Google Shape;25;p13"/>
          <p:cNvSpPr txBox="1">
            <a:spLocks noGrp="1"/>
          </p:cNvSpPr>
          <p:nvPr>
            <p:ph type="body" idx="1"/>
          </p:nvPr>
        </p:nvSpPr>
        <p:spPr>
          <a:xfrm>
            <a:off x="838199" y="1518249"/>
            <a:ext cx="10515600" cy="46492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6" name="Google Shape;26;p13"/>
          <p:cNvSpPr txBox="1">
            <a:spLocks noGrp="1"/>
          </p:cNvSpPr>
          <p:nvPr>
            <p:ph type="title"/>
          </p:nvPr>
        </p:nvSpPr>
        <p:spPr>
          <a:xfrm>
            <a:off x="838125" y="377092"/>
            <a:ext cx="8802900" cy="61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99CC00"/>
              </a:buClr>
              <a:buSzPts val="3600"/>
              <a:buFont typeface="Verdana"/>
              <a:buNone/>
              <a:defRPr sz="3600" b="1" i="0" u="none" strike="noStrike" cap="none">
                <a:solidFill>
                  <a:srgbClr val="99CC00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pPr marL="0" marR="0" lvl="0" indent="0" rtl="0">
              <a:spcBef>
                <a:spcPts val="0"/>
              </a:spcBef>
              <a:spcAft>
                <a:spcPts val="0"/>
              </a:spcAft>
            </a:pPr>
            <a:r>
              <a:rPr lang="ru-RU" sz="3600" b="1" dirty="0">
                <a:solidFill>
                  <a:srgbClr val="99CC00"/>
                </a:solidFill>
                <a:latin typeface="Verdana"/>
                <a:ea typeface="Verdana"/>
                <a:sym typeface="Verdana"/>
              </a:rPr>
              <a:t>Образец заголовка</a:t>
            </a:r>
            <a:endParaRPr lang="ru-RU" sz="3600" b="1" dirty="0">
              <a:solidFill>
                <a:srgbClr val="99CC00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Только заголовок">
  <p:cSld name="1_Только заголовок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14"/>
          <p:cNvSpPr/>
          <p:nvPr userDrawn="1"/>
        </p:nvSpPr>
        <p:spPr>
          <a:xfrm>
            <a:off x="838199" y="393585"/>
            <a:ext cx="8802757" cy="544830"/>
          </a:xfrm>
          <a:prstGeom prst="roundRect">
            <a:avLst>
              <a:gd name="adj" fmla="val 16667"/>
            </a:avLst>
          </a:prstGeom>
          <a:solidFill>
            <a:srgbClr val="001241"/>
          </a:solidFill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</a:pPr>
            <a:r>
              <a:rPr lang="ru-RU" sz="3200" b="1" i="0" u="none" strike="noStrike" cap="none" dirty="0">
                <a:solidFill>
                  <a:srgbClr val="99CC00"/>
                </a:solidFill>
                <a:latin typeface="Verdana"/>
                <a:ea typeface="Verdana"/>
                <a:cs typeface="Calibri"/>
                <a:sym typeface="Verdana"/>
              </a:rPr>
              <a:t>Информация и контакты</a:t>
            </a:r>
            <a:endParaRPr lang="ru-RU" sz="3200" b="0" i="0" u="none" strike="noStrike" cap="none" dirty="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" name="Google Shape;29;p1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  <p:sp>
        <p:nvSpPr>
          <p:cNvPr id="31" name="Google Shape;31;p14"/>
          <p:cNvSpPr txBox="1"/>
          <p:nvPr/>
        </p:nvSpPr>
        <p:spPr>
          <a:xfrm>
            <a:off x="4076700" y="1614256"/>
            <a:ext cx="7467601" cy="10771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3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Поддержка ТРИК: </a:t>
            </a:r>
            <a:r>
              <a:rPr lang="ru-RU" sz="3200" u="sng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  <a:hlinkClick r:id="rId2"/>
              </a:rPr>
              <a:t>support@trikset.com</a:t>
            </a:r>
            <a:endParaRPr sz="32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3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Справочный центр ТРИК: </a:t>
            </a:r>
            <a:r>
              <a:rPr lang="ru-RU" sz="3200" u="sng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  <a:hlinkClick r:id="rId3"/>
              </a:rPr>
              <a:t>help.trikset.com</a:t>
            </a:r>
            <a:endParaRPr sz="32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33" name="Google Shape;33;p14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375307" y="2214584"/>
            <a:ext cx="3592786" cy="3592786"/>
          </a:xfrm>
          <a:prstGeom prst="rect">
            <a:avLst/>
          </a:prstGeom>
          <a:noFill/>
          <a:ln>
            <a:noFill/>
          </a:ln>
        </p:spPr>
      </p:pic>
      <p:pic>
        <p:nvPicPr>
          <p:cNvPr id="34" name="Google Shape;34;p14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4114800" y="2857817"/>
            <a:ext cx="2581275" cy="400050"/>
          </a:xfrm>
          <a:prstGeom prst="rect">
            <a:avLst/>
          </a:prstGeom>
          <a:noFill/>
          <a:ln>
            <a:noFill/>
          </a:ln>
        </p:spPr>
      </p:pic>
      <p:sp>
        <p:nvSpPr>
          <p:cNvPr id="35" name="Google Shape;35;p14"/>
          <p:cNvSpPr txBox="1"/>
          <p:nvPr/>
        </p:nvSpPr>
        <p:spPr>
          <a:xfrm>
            <a:off x="6785632" y="2829858"/>
            <a:ext cx="1005532" cy="4616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400" b="1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trikset</a:t>
            </a:r>
            <a:endParaRPr sz="2400" b="1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965680" y="1580971"/>
            <a:ext cx="256373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lang="en-US" sz="36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  <a:hlinkClick r:id="rId6"/>
              </a:rPr>
              <a:t>trikset.com</a:t>
            </a:r>
            <a:endParaRPr lang="ru-RU" sz="3600" b="1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hyperlink" Target="http://creativecommons.org/licenses/by-nc-sa/3.0" TargetMode="External"/><Relationship Id="rId5" Type="http://schemas.openxmlformats.org/officeDocument/2006/relationships/image" Target="../media/image1.pn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1"/>
          <p:cNvSpPr txBox="1">
            <a:spLocks noGrp="1"/>
          </p:cNvSpPr>
          <p:nvPr>
            <p:ph type="body" idx="1"/>
          </p:nvPr>
        </p:nvSpPr>
        <p:spPr>
          <a:xfrm>
            <a:off x="838199" y="1518249"/>
            <a:ext cx="10515600" cy="46492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1" name="Google Shape;11;p1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  <p:pic>
        <p:nvPicPr>
          <p:cNvPr id="12" name="Google Shape;12;p11"/>
          <p:cNvPicPr preferRelativeResize="0"/>
          <p:nvPr/>
        </p:nvPicPr>
        <p:blipFill rotWithShape="1">
          <a:blip r:embed="rId5">
            <a:alphaModFix/>
          </a:blip>
          <a:srcRect l="6972" t="36957" r="7355" b="36954"/>
          <a:stretch/>
        </p:blipFill>
        <p:spPr>
          <a:xfrm>
            <a:off x="9945279" y="396000"/>
            <a:ext cx="1782001" cy="540000"/>
          </a:xfrm>
          <a:prstGeom prst="rect">
            <a:avLst/>
          </a:prstGeom>
          <a:noFill/>
          <a:ln>
            <a:noFill/>
          </a:ln>
        </p:spPr>
      </p:pic>
      <p:sp>
        <p:nvSpPr>
          <p:cNvPr id="13" name="Google Shape;13;p11"/>
          <p:cNvSpPr txBox="1"/>
          <p:nvPr/>
        </p:nvSpPr>
        <p:spPr>
          <a:xfrm>
            <a:off x="1581150" y="6314626"/>
            <a:ext cx="2428876" cy="4616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200" b="0" i="0" u="none" strike="noStrike" cap="none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Распространяется по лицензии </a:t>
            </a:r>
            <a:r>
              <a:rPr lang="ru-RU" sz="1200" b="0" i="0" u="sng" strike="noStrike" cap="none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  <a:hlinkClick r:id="rId6"/>
              </a:rPr>
              <a:t>Creative Commons BY-NC-SA</a:t>
            </a:r>
            <a:endParaRPr sz="1200" b="0" i="0" u="none" strike="noStrike" cap="none">
              <a:solidFill>
                <a:srgbClr val="595959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" name="Google Shape;14;p11"/>
          <p:cNvSpPr txBox="1"/>
          <p:nvPr/>
        </p:nvSpPr>
        <p:spPr>
          <a:xfrm>
            <a:off x="4162425" y="6314626"/>
            <a:ext cx="3914775" cy="4616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200" b="0" i="0" u="none" strike="noStrike" cap="none" dirty="0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ООО «</a:t>
            </a:r>
            <a:r>
              <a:rPr lang="ru-RU" sz="1200" b="0" i="0" u="none" strike="noStrike" cap="none" dirty="0" err="1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КиберТех</a:t>
            </a:r>
            <a:r>
              <a:rPr lang="ru-RU" sz="1200" b="0" i="0" u="none" strike="noStrike" cap="none" dirty="0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»</a:t>
            </a:r>
            <a:endParaRPr dirty="0"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200" b="0" i="0" u="none" strike="noStrike" cap="none" dirty="0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Санкт-Петербург, 202</a:t>
            </a:r>
            <a:r>
              <a:rPr lang="en-US" sz="1200" b="0" i="0" u="none" strike="noStrike" cap="none" dirty="0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2</a:t>
            </a:r>
            <a:endParaRPr sz="1200" b="0" i="0" u="none" strike="noStrike" cap="none" dirty="0">
              <a:solidFill>
                <a:srgbClr val="595959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5" name="Google Shape;15;p11"/>
          <p:cNvPicPr preferRelativeResize="0"/>
          <p:nvPr/>
        </p:nvPicPr>
        <p:blipFill rotWithShape="1">
          <a:blip r:embed="rId7">
            <a:alphaModFix/>
          </a:blip>
          <a:srcRect/>
          <a:stretch/>
        </p:blipFill>
        <p:spPr>
          <a:xfrm>
            <a:off x="828675" y="6434126"/>
            <a:ext cx="739617" cy="258774"/>
          </a:xfrm>
          <a:prstGeom prst="rect">
            <a:avLst/>
          </a:prstGeom>
          <a:noFill/>
          <a:ln>
            <a:noFill/>
          </a:ln>
        </p:spPr>
      </p:pic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help.trikset.com/trik/programming-code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E2EE51E-D7DF-4E4C-BE49-E2FD92F8DB0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80074" y="1932391"/>
            <a:ext cx="8431852" cy="1285421"/>
          </a:xfrm>
        </p:spPr>
        <p:txBody>
          <a:bodyPr/>
          <a:lstStyle/>
          <a:p>
            <a:r>
              <a:rPr lang="ru-RU" sz="4400" dirty="0"/>
              <a:t>Библиотека </a:t>
            </a:r>
            <a:r>
              <a:rPr lang="en-US" sz="4400" dirty="0" err="1"/>
              <a:t>trikRuntime</a:t>
            </a:r>
            <a:r>
              <a:rPr lang="en-US" sz="4400" dirty="0"/>
              <a:t> </a:t>
            </a:r>
            <a:r>
              <a:rPr lang="ru-RU" sz="4400" dirty="0"/>
              <a:t>Точные перемещения</a:t>
            </a:r>
          </a:p>
        </p:txBody>
      </p:sp>
      <p:sp>
        <p:nvSpPr>
          <p:cNvPr id="3" name="Номер слайда 2">
            <a:extLst>
              <a:ext uri="{FF2B5EF4-FFF2-40B4-BE49-F238E27FC236}">
                <a16:creationId xmlns:a16="http://schemas.microsoft.com/office/drawing/2014/main" id="{080D5831-8EFF-428C-8F6D-DA2212775D43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363255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>
            <a:extLst>
              <a:ext uri="{FF2B5EF4-FFF2-40B4-BE49-F238E27FC236}">
                <a16:creationId xmlns:a16="http://schemas.microsoft.com/office/drawing/2014/main" id="{45E6FF74-DF4D-43DA-BEB7-35A6E2BC3191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 smtClean="0"/>
              <a:t>10</a:t>
            </a:fld>
            <a:endParaRPr lang="ru-RU"/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547185FD-28B4-4A1A-9049-EDFA776537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/>
              <a:t>Энкодеры</a:t>
            </a:r>
            <a:endParaRPr lang="ru-RU" dirty="0"/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1C34AA46-0725-4C26-A4AA-E6D9AA6CD30A}"/>
              </a:ext>
            </a:extLst>
          </p:cNvPr>
          <p:cNvSpPr/>
          <p:nvPr/>
        </p:nvSpPr>
        <p:spPr>
          <a:xfrm>
            <a:off x="838125" y="1072009"/>
            <a:ext cx="10696754" cy="52937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buSzPct val="100000"/>
            </a:pPr>
            <a:r>
              <a:rPr lang="ru-RU" sz="2400" dirty="0">
                <a:solidFill>
                  <a:schemeClr val="dk1"/>
                </a:solidFill>
                <a:latin typeface="Calibri" panose="020F0502020204030204" pitchFamily="34" charset="0"/>
                <a:ea typeface="Microsoft YaHei" panose="020B0503020204020204" pitchFamily="34" charset="-122"/>
                <a:cs typeface="Calibri" panose="020F0502020204030204" pitchFamily="34" charset="0"/>
                <a:sym typeface="Trebuchet MS"/>
              </a:rPr>
              <a:t>Движение по </a:t>
            </a:r>
            <a:r>
              <a:rPr lang="ru-RU" sz="2400" dirty="0" err="1">
                <a:solidFill>
                  <a:schemeClr val="dk1"/>
                </a:solidFill>
                <a:latin typeface="Calibri" panose="020F0502020204030204" pitchFamily="34" charset="0"/>
                <a:ea typeface="Microsoft YaHei" panose="020B0503020204020204" pitchFamily="34" charset="-122"/>
                <a:cs typeface="Calibri" panose="020F0502020204030204" pitchFamily="34" charset="0"/>
                <a:sym typeface="Trebuchet MS"/>
              </a:rPr>
              <a:t>энкодерам</a:t>
            </a:r>
            <a:endParaRPr lang="ru-RU" sz="2400" dirty="0">
              <a:solidFill>
                <a:schemeClr val="dk1"/>
              </a:solidFill>
              <a:latin typeface="Calibri" panose="020F0502020204030204" pitchFamily="34" charset="0"/>
              <a:ea typeface="Microsoft YaHei" panose="020B0503020204020204" pitchFamily="34" charset="-122"/>
              <a:cs typeface="Calibri" panose="020F0502020204030204" pitchFamily="34" charset="0"/>
              <a:sym typeface="Trebuchet MS"/>
            </a:endParaRPr>
          </a:p>
          <a:p>
            <a:pPr lvl="0">
              <a:buSzPct val="100000"/>
            </a:pPr>
            <a:r>
              <a:rPr lang="en-US" sz="1600" dirty="0">
                <a:solidFill>
                  <a:srgbClr val="00B050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# </a:t>
            </a:r>
            <a:r>
              <a:rPr lang="ru-RU" sz="1600" dirty="0">
                <a:solidFill>
                  <a:srgbClr val="00B050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моторы</a:t>
            </a:r>
          </a:p>
          <a:p>
            <a:pPr lvl="0">
              <a:buSzPct val="100000"/>
            </a:pPr>
            <a:r>
              <a:rPr lang="en-US" dirty="0" err="1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mLeft</a:t>
            </a:r>
            <a:r>
              <a:rPr lang="en-US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 = </a:t>
            </a:r>
            <a:r>
              <a:rPr lang="en-US" dirty="0" err="1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brick.motor</a:t>
            </a:r>
            <a:r>
              <a:rPr lang="en-US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(M3).</a:t>
            </a:r>
            <a:r>
              <a:rPr lang="en-US" dirty="0" err="1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setPower</a:t>
            </a:r>
            <a:endParaRPr lang="en-US" dirty="0">
              <a:solidFill>
                <a:schemeClr val="dk1"/>
              </a:solidFill>
              <a:latin typeface="Courier New" panose="02070309020205020404" pitchFamily="49" charset="0"/>
              <a:ea typeface="Microsoft YaHei" panose="020B0503020204020204" pitchFamily="34" charset="-122"/>
              <a:cs typeface="Courier New" panose="02070309020205020404" pitchFamily="49" charset="0"/>
              <a:sym typeface="Trebuchet MS"/>
            </a:endParaRPr>
          </a:p>
          <a:p>
            <a:pPr lvl="0">
              <a:buSzPct val="100000"/>
            </a:pPr>
            <a:r>
              <a:rPr lang="en-US" dirty="0" err="1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mRight</a:t>
            </a:r>
            <a:r>
              <a:rPr lang="en-US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 = </a:t>
            </a:r>
            <a:r>
              <a:rPr lang="en-US" dirty="0" err="1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brick.motor</a:t>
            </a:r>
            <a:r>
              <a:rPr lang="en-US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(M4).</a:t>
            </a:r>
            <a:r>
              <a:rPr lang="en-US" dirty="0" err="1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setPower</a:t>
            </a:r>
            <a:endParaRPr lang="en-US" dirty="0">
              <a:solidFill>
                <a:schemeClr val="dk1"/>
              </a:solidFill>
              <a:latin typeface="Courier New" panose="02070309020205020404" pitchFamily="49" charset="0"/>
              <a:ea typeface="Microsoft YaHei" panose="020B0503020204020204" pitchFamily="34" charset="-122"/>
              <a:cs typeface="Courier New" panose="02070309020205020404" pitchFamily="49" charset="0"/>
              <a:sym typeface="Trebuchet MS"/>
            </a:endParaRPr>
          </a:p>
          <a:p>
            <a:pPr lvl="0">
              <a:buSzPct val="100000"/>
            </a:pPr>
            <a:endParaRPr lang="en-US" dirty="0">
              <a:solidFill>
                <a:schemeClr val="dk1"/>
              </a:solidFill>
              <a:latin typeface="Courier New" panose="02070309020205020404" pitchFamily="49" charset="0"/>
              <a:ea typeface="Microsoft YaHei" panose="020B0503020204020204" pitchFamily="34" charset="-122"/>
              <a:cs typeface="Courier New" panose="02070309020205020404" pitchFamily="49" charset="0"/>
              <a:sym typeface="Trebuchet MS"/>
            </a:endParaRPr>
          </a:p>
          <a:p>
            <a:pPr>
              <a:buSzPct val="100000"/>
            </a:pPr>
            <a:r>
              <a:rPr lang="en-US" sz="1600" dirty="0">
                <a:solidFill>
                  <a:srgbClr val="00B050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# </a:t>
            </a:r>
            <a:r>
              <a:rPr lang="ru-RU" sz="1600" dirty="0" err="1">
                <a:solidFill>
                  <a:srgbClr val="00B050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энкодеры</a:t>
            </a:r>
            <a:endParaRPr lang="ru-RU" sz="1600" dirty="0">
              <a:solidFill>
                <a:srgbClr val="00B050"/>
              </a:solidFill>
              <a:latin typeface="Courier New" panose="02070309020205020404" pitchFamily="49" charset="0"/>
              <a:ea typeface="Microsoft YaHei" panose="020B0503020204020204" pitchFamily="34" charset="-122"/>
              <a:cs typeface="Courier New" panose="02070309020205020404" pitchFamily="49" charset="0"/>
              <a:sym typeface="Trebuchet MS"/>
            </a:endParaRPr>
          </a:p>
          <a:p>
            <a:pPr lvl="0">
              <a:buSzPct val="100000"/>
            </a:pPr>
            <a:r>
              <a:rPr lang="en-US" dirty="0" err="1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eLeft</a:t>
            </a:r>
            <a:r>
              <a:rPr lang="en-US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 = </a:t>
            </a:r>
            <a:r>
              <a:rPr lang="en-US" dirty="0" err="1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brick.encoder</a:t>
            </a:r>
            <a:r>
              <a:rPr lang="en-US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(E3)</a:t>
            </a:r>
          </a:p>
          <a:p>
            <a:pPr lvl="0">
              <a:buSzPct val="100000"/>
            </a:pPr>
            <a:r>
              <a:rPr lang="en-US" dirty="0" err="1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eRight</a:t>
            </a:r>
            <a:r>
              <a:rPr lang="en-US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 = </a:t>
            </a:r>
            <a:r>
              <a:rPr lang="en-US" dirty="0" err="1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brick.encoder</a:t>
            </a:r>
            <a:r>
              <a:rPr lang="en-US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(E4)</a:t>
            </a:r>
          </a:p>
          <a:p>
            <a:pPr lvl="0">
              <a:buSzPct val="100000"/>
            </a:pPr>
            <a:endParaRPr lang="ru-RU" dirty="0">
              <a:solidFill>
                <a:schemeClr val="dk1"/>
              </a:solidFill>
              <a:latin typeface="Courier New" panose="02070309020205020404" pitchFamily="49" charset="0"/>
              <a:ea typeface="Microsoft YaHei" panose="020B0503020204020204" pitchFamily="34" charset="-122"/>
              <a:cs typeface="Courier New" panose="02070309020205020404" pitchFamily="49" charset="0"/>
              <a:sym typeface="Trebuchet MS"/>
            </a:endParaRPr>
          </a:p>
          <a:p>
            <a:pPr lvl="0">
              <a:buSzPct val="100000"/>
            </a:pPr>
            <a:r>
              <a:rPr lang="en-US" dirty="0" err="1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eLeft.reset</a:t>
            </a:r>
            <a:r>
              <a:rPr lang="en-US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()</a:t>
            </a:r>
          </a:p>
          <a:p>
            <a:pPr lvl="0">
              <a:buSzPct val="100000"/>
            </a:pPr>
            <a:r>
              <a:rPr lang="en-US" dirty="0" err="1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eRight.reset</a:t>
            </a:r>
            <a:r>
              <a:rPr lang="en-US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()</a:t>
            </a:r>
          </a:p>
          <a:p>
            <a:pPr lvl="0">
              <a:buSzPct val="100000"/>
            </a:pPr>
            <a:endParaRPr lang="en-US" dirty="0">
              <a:solidFill>
                <a:schemeClr val="dk1"/>
              </a:solidFill>
              <a:latin typeface="Courier New" panose="02070309020205020404" pitchFamily="49" charset="0"/>
              <a:ea typeface="Microsoft YaHei" panose="020B0503020204020204" pitchFamily="34" charset="-122"/>
              <a:cs typeface="Courier New" panose="02070309020205020404" pitchFamily="49" charset="0"/>
              <a:sym typeface="Trebuchet MS"/>
            </a:endParaRPr>
          </a:p>
          <a:p>
            <a:pPr lvl="0">
              <a:buSzPct val="100000"/>
            </a:pPr>
            <a:r>
              <a:rPr lang="en-US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v = 80</a:t>
            </a:r>
          </a:p>
          <a:p>
            <a:pPr lvl="0">
              <a:buSzPct val="100000"/>
            </a:pPr>
            <a:r>
              <a:rPr lang="en-US" dirty="0" err="1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mLeft</a:t>
            </a:r>
            <a:r>
              <a:rPr lang="en-US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(v)</a:t>
            </a:r>
          </a:p>
          <a:p>
            <a:pPr lvl="0">
              <a:buSzPct val="100000"/>
            </a:pPr>
            <a:r>
              <a:rPr lang="en-US" dirty="0" err="1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mRight</a:t>
            </a:r>
            <a:r>
              <a:rPr lang="en-US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(v)</a:t>
            </a:r>
          </a:p>
          <a:p>
            <a:pPr lvl="0">
              <a:buSzPct val="100000"/>
            </a:pPr>
            <a:endParaRPr lang="en-US" dirty="0">
              <a:solidFill>
                <a:schemeClr val="dk1"/>
              </a:solidFill>
              <a:latin typeface="Courier New" panose="02070309020205020404" pitchFamily="49" charset="0"/>
              <a:ea typeface="Microsoft YaHei" panose="020B0503020204020204" pitchFamily="34" charset="-122"/>
              <a:cs typeface="Courier New" panose="02070309020205020404" pitchFamily="49" charset="0"/>
              <a:sym typeface="Trebuchet MS"/>
            </a:endParaRPr>
          </a:p>
          <a:p>
            <a:pPr lvl="0">
              <a:buSzPct val="100000"/>
            </a:pPr>
            <a:r>
              <a:rPr lang="en-US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el = 0</a:t>
            </a:r>
          </a:p>
          <a:p>
            <a:pPr lvl="0">
              <a:buSzPct val="100000"/>
            </a:pPr>
            <a:r>
              <a:rPr lang="en-US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limit = 2000</a:t>
            </a:r>
            <a:endParaRPr lang="ru-RU" dirty="0">
              <a:solidFill>
                <a:schemeClr val="dk1"/>
              </a:solidFill>
              <a:latin typeface="Courier New" panose="02070309020205020404" pitchFamily="49" charset="0"/>
              <a:ea typeface="Microsoft YaHei" panose="020B0503020204020204" pitchFamily="34" charset="-122"/>
              <a:cs typeface="Courier New" panose="02070309020205020404" pitchFamily="49" charset="0"/>
              <a:sym typeface="Trebuchet MS"/>
            </a:endParaRPr>
          </a:p>
          <a:p>
            <a:pPr lvl="0">
              <a:buSzPct val="100000"/>
            </a:pPr>
            <a:r>
              <a:rPr lang="en-US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while(el &lt; limit):</a:t>
            </a:r>
          </a:p>
          <a:p>
            <a:pPr lvl="0">
              <a:buSzPct val="100000"/>
            </a:pPr>
            <a:r>
              <a:rPr lang="en-US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	el = abs(</a:t>
            </a:r>
            <a:r>
              <a:rPr lang="en-US" dirty="0" err="1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eLeft.readRawData</a:t>
            </a:r>
            <a:r>
              <a:rPr lang="en-US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())</a:t>
            </a:r>
          </a:p>
          <a:p>
            <a:pPr lvl="0">
              <a:buSzPct val="100000"/>
            </a:pPr>
            <a:r>
              <a:rPr lang="en-US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	</a:t>
            </a:r>
            <a:r>
              <a:rPr lang="en-US" dirty="0" err="1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script.wait</a:t>
            </a:r>
            <a:r>
              <a:rPr lang="en-US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(1</a:t>
            </a:r>
            <a:r>
              <a:rPr lang="ru-RU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0</a:t>
            </a:r>
            <a:r>
              <a:rPr lang="en-US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)</a:t>
            </a:r>
            <a:endParaRPr lang="ru-RU" dirty="0">
              <a:solidFill>
                <a:schemeClr val="dk1"/>
              </a:solidFill>
              <a:latin typeface="Courier New" panose="02070309020205020404" pitchFamily="49" charset="0"/>
              <a:ea typeface="Microsoft YaHei" panose="020B0503020204020204" pitchFamily="34" charset="-122"/>
              <a:cs typeface="Courier New" panose="02070309020205020404" pitchFamily="49" charset="0"/>
              <a:sym typeface="Trebuchet MS"/>
            </a:endParaRPr>
          </a:p>
          <a:p>
            <a:pPr lvl="0">
              <a:buSzPct val="100000"/>
            </a:pPr>
            <a:r>
              <a:rPr lang="en-US" sz="1800" dirty="0">
                <a:solidFill>
                  <a:srgbClr val="00B050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# </a:t>
            </a:r>
            <a:r>
              <a:rPr lang="ru-RU" sz="1800" dirty="0">
                <a:solidFill>
                  <a:srgbClr val="00B050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задержка в цикле необходима, чтобы считать новое показание с датчиков</a:t>
            </a:r>
            <a:endParaRPr lang="en-US" sz="1800" dirty="0">
              <a:solidFill>
                <a:srgbClr val="00B050"/>
              </a:solidFill>
              <a:latin typeface="Courier New" panose="02070309020205020404" pitchFamily="49" charset="0"/>
              <a:ea typeface="Microsoft YaHei" panose="020B0503020204020204" pitchFamily="34" charset="-122"/>
              <a:cs typeface="Courier New" panose="02070309020205020404" pitchFamily="49" charset="0"/>
              <a:sym typeface="Trebuchet MS"/>
            </a:endParaRPr>
          </a:p>
          <a:p>
            <a:pPr lvl="0">
              <a:buSzPct val="100000"/>
            </a:pPr>
            <a:endParaRPr lang="ru-RU" dirty="0">
              <a:solidFill>
                <a:schemeClr val="dk1"/>
              </a:solidFill>
              <a:latin typeface="Courier New" panose="02070309020205020404" pitchFamily="49" charset="0"/>
              <a:ea typeface="Microsoft YaHei" panose="020B0503020204020204" pitchFamily="34" charset="-122"/>
              <a:cs typeface="Courier New" panose="02070309020205020404" pitchFamily="49" charset="0"/>
              <a:sym typeface="Trebuchet MS"/>
            </a:endParaRPr>
          </a:p>
        </p:txBody>
      </p:sp>
    </p:spTree>
    <p:extLst>
      <p:ext uri="{BB962C8B-B14F-4D97-AF65-F5344CB8AC3E}">
        <p14:creationId xmlns:p14="http://schemas.microsoft.com/office/powerpoint/2010/main" val="130734423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>
            <a:extLst>
              <a:ext uri="{FF2B5EF4-FFF2-40B4-BE49-F238E27FC236}">
                <a16:creationId xmlns:a16="http://schemas.microsoft.com/office/drawing/2014/main" id="{45E6FF74-DF4D-43DA-BEB7-35A6E2BC3191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 smtClean="0"/>
              <a:t>11</a:t>
            </a:fld>
            <a:endParaRPr lang="ru-RU"/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547185FD-28B4-4A1A-9049-EDFA776537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Точное перемещение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BEBE29C7-B710-4355-991A-CB8EC22F1C84}"/>
                  </a:ext>
                </a:extLst>
              </p:cNvPr>
              <p:cNvSpPr txBox="1"/>
              <p:nvPr/>
            </p:nvSpPr>
            <p:spPr>
              <a:xfrm>
                <a:off x="4581859" y="4121543"/>
                <a:ext cx="2396996" cy="818044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𝑒𝑛</m:t>
                      </m:r>
                      <m:r>
                        <a:rPr lang="en-US" sz="280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8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𝑐𝑝𝑟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𝑑𝑖𝑠𝑡</m:t>
                          </m:r>
                        </m:num>
                        <m:den>
                          <m:r>
                            <a:rPr lang="en-US" sz="28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𝜋</m:t>
                          </m:r>
                          <m:r>
                            <a:rPr lang="en-US" sz="28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</m:t>
                          </m:r>
                        </m:den>
                      </m:f>
                    </m:oMath>
                  </m:oMathPara>
                </a14:m>
                <a:endParaRPr lang="ru-RU" sz="2800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BEBE29C7-B710-4355-991A-CB8EC22F1C8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81859" y="4121543"/>
                <a:ext cx="2396996" cy="818044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ACB949DD-7163-4196-AE3B-49F3B8EBC783}"/>
              </a:ext>
            </a:extLst>
          </p:cNvPr>
          <p:cNvSpPr/>
          <p:nvPr/>
        </p:nvSpPr>
        <p:spPr bwMode="auto">
          <a:xfrm>
            <a:off x="4228581" y="3886198"/>
            <a:ext cx="3205152" cy="1338885"/>
          </a:xfrm>
          <a:prstGeom prst="rect">
            <a:avLst/>
          </a:prstGeom>
          <a:noFill/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48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Gill Sans" charset="0"/>
              <a:ea typeface="Heiti SC Light" charset="0"/>
              <a:cs typeface="Heiti SC Light" charset="0"/>
              <a:sym typeface="Gill Sans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8D3B583-BD68-4F7A-9EAF-D2363EB15D1E}"/>
              </a:ext>
            </a:extLst>
          </p:cNvPr>
          <p:cNvSpPr txBox="1"/>
          <p:nvPr/>
        </p:nvSpPr>
        <p:spPr>
          <a:xfrm>
            <a:off x="770392" y="3006182"/>
            <a:ext cx="961820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buSzPct val="100000"/>
            </a:pPr>
            <a:r>
              <a:rPr lang="ru-RU" sz="2400" dirty="0">
                <a:solidFill>
                  <a:schemeClr val="dk1"/>
                </a:solidFill>
                <a:latin typeface="Calibri" panose="020F0502020204030204" pitchFamily="34" charset="0"/>
                <a:ea typeface="Microsoft YaHei" panose="020B0503020204020204" pitchFamily="34" charset="-122"/>
                <a:cs typeface="Calibri" panose="020F0502020204030204" pitchFamily="34" charset="0"/>
                <a:sym typeface="Trebuchet MS"/>
              </a:rPr>
              <a:t>Расчет количества </a:t>
            </a:r>
            <a:r>
              <a:rPr lang="ru-RU" sz="2400" dirty="0" err="1">
                <a:solidFill>
                  <a:schemeClr val="dk1"/>
                </a:solidFill>
                <a:latin typeface="Calibri" panose="020F0502020204030204" pitchFamily="34" charset="0"/>
                <a:ea typeface="Microsoft YaHei" panose="020B0503020204020204" pitchFamily="34" charset="-122"/>
                <a:cs typeface="Calibri" panose="020F0502020204030204" pitchFamily="34" charset="0"/>
                <a:sym typeface="Trebuchet MS"/>
              </a:rPr>
              <a:t>энкодеров</a:t>
            </a:r>
            <a:r>
              <a:rPr lang="ru-RU" sz="2400" dirty="0">
                <a:solidFill>
                  <a:schemeClr val="dk1"/>
                </a:solidFill>
                <a:latin typeface="Calibri" panose="020F0502020204030204" pitchFamily="34" charset="0"/>
                <a:ea typeface="Microsoft YaHei" panose="020B0503020204020204" pitchFamily="34" charset="-122"/>
                <a:cs typeface="Calibri" panose="020F0502020204030204" pitchFamily="34" charset="0"/>
                <a:sym typeface="Trebuchet MS"/>
              </a:rPr>
              <a:t> для перемещения на дистанцию </a:t>
            </a:r>
            <a:r>
              <a:rPr lang="en-US" sz="2400" dirty="0" err="1">
                <a:solidFill>
                  <a:schemeClr val="dk1"/>
                </a:solidFill>
                <a:latin typeface="Calibri" panose="020F0502020204030204" pitchFamily="34" charset="0"/>
                <a:ea typeface="Microsoft YaHei" panose="020B0503020204020204" pitchFamily="34" charset="-122"/>
                <a:cs typeface="Calibri" panose="020F0502020204030204" pitchFamily="34" charset="0"/>
                <a:sym typeface="Trebuchet MS"/>
              </a:rPr>
              <a:t>dist</a:t>
            </a:r>
            <a:r>
              <a:rPr lang="en-US" sz="2400" dirty="0">
                <a:solidFill>
                  <a:schemeClr val="dk1"/>
                </a:solidFill>
                <a:latin typeface="Calibri" panose="020F0502020204030204" pitchFamily="34" charset="0"/>
                <a:ea typeface="Microsoft YaHei" panose="020B0503020204020204" pitchFamily="34" charset="-122"/>
                <a:cs typeface="Calibri" panose="020F0502020204030204" pitchFamily="34" charset="0"/>
                <a:sym typeface="Trebuchet MS"/>
              </a:rPr>
              <a:t> [</a:t>
            </a:r>
            <a:r>
              <a:rPr lang="ru-RU" sz="2400" dirty="0">
                <a:solidFill>
                  <a:schemeClr val="dk1"/>
                </a:solidFill>
                <a:latin typeface="Calibri" panose="020F0502020204030204" pitchFamily="34" charset="0"/>
                <a:ea typeface="Microsoft YaHei" panose="020B0503020204020204" pitchFamily="34" charset="-122"/>
                <a:cs typeface="Calibri" panose="020F0502020204030204" pitchFamily="34" charset="0"/>
                <a:sym typeface="Trebuchet MS"/>
              </a:rPr>
              <a:t>см</a:t>
            </a:r>
            <a:r>
              <a:rPr lang="en-US" sz="2400" dirty="0">
                <a:solidFill>
                  <a:schemeClr val="dk1"/>
                </a:solidFill>
                <a:latin typeface="Calibri" panose="020F0502020204030204" pitchFamily="34" charset="0"/>
                <a:ea typeface="Microsoft YaHei" panose="020B0503020204020204" pitchFamily="34" charset="-122"/>
                <a:cs typeface="Calibri" panose="020F0502020204030204" pitchFamily="34" charset="0"/>
                <a:sym typeface="Trebuchet MS"/>
              </a:rPr>
              <a:t>]</a:t>
            </a:r>
            <a:endParaRPr lang="ru-RU" sz="2400" dirty="0">
              <a:solidFill>
                <a:schemeClr val="dk1"/>
              </a:solidFill>
              <a:latin typeface="Calibri" panose="020F0502020204030204" pitchFamily="34" charset="0"/>
              <a:ea typeface="Microsoft YaHei" panose="020B0503020204020204" pitchFamily="34" charset="-122"/>
              <a:cs typeface="Calibri" panose="020F0502020204030204" pitchFamily="34" charset="0"/>
              <a:sym typeface="Trebuchet MS"/>
            </a:endParaRPr>
          </a:p>
        </p:txBody>
      </p:sp>
      <p:graphicFrame>
        <p:nvGraphicFramePr>
          <p:cNvPr id="9" name="Таблица 9">
            <a:extLst>
              <a:ext uri="{FF2B5EF4-FFF2-40B4-BE49-F238E27FC236}">
                <a16:creationId xmlns:a16="http://schemas.microsoft.com/office/drawing/2014/main" id="{8F3F1446-470D-44AB-9C4F-22421317CB0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54123271"/>
              </p:ext>
            </p:extLst>
          </p:nvPr>
        </p:nvGraphicFramePr>
        <p:xfrm>
          <a:off x="1716357" y="1632917"/>
          <a:ext cx="8127999" cy="111252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2709333">
                  <a:extLst>
                    <a:ext uri="{9D8B030D-6E8A-4147-A177-3AD203B41FA5}">
                      <a16:colId xmlns:a16="http://schemas.microsoft.com/office/drawing/2014/main" val="137000651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val="3243466966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val="357444368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2</a:t>
                      </a:r>
                      <a:r>
                        <a:rPr lang="en-US" dirty="0"/>
                        <a:t>D </a:t>
                      </a:r>
                      <a:r>
                        <a:rPr lang="ru-RU" dirty="0"/>
                        <a:t>модель, см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Реальный робот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0786804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/>
                        <a:t>Диаметр колес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5.6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8.5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9316697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CPR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360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574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51135910"/>
                  </a:ext>
                </a:extLst>
              </a:tr>
            </a:tbl>
          </a:graphicData>
        </a:graphic>
      </p:graphicFrame>
      <p:sp>
        <p:nvSpPr>
          <p:cNvPr id="10" name="TextBox 9">
            <a:extLst>
              <a:ext uri="{FF2B5EF4-FFF2-40B4-BE49-F238E27FC236}">
                <a16:creationId xmlns:a16="http://schemas.microsoft.com/office/drawing/2014/main" id="{3170C32B-3B20-4FF9-94EF-CD51679D1B68}"/>
              </a:ext>
            </a:extLst>
          </p:cNvPr>
          <p:cNvSpPr txBox="1"/>
          <p:nvPr/>
        </p:nvSpPr>
        <p:spPr>
          <a:xfrm>
            <a:off x="770392" y="1050030"/>
            <a:ext cx="921180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buSzPct val="100000"/>
            </a:pPr>
            <a:r>
              <a:rPr lang="ru-RU" sz="2400" dirty="0">
                <a:solidFill>
                  <a:schemeClr val="dk1"/>
                </a:solidFill>
                <a:latin typeface="Calibri" panose="020F0502020204030204" pitchFamily="34" charset="0"/>
                <a:ea typeface="Microsoft YaHei" panose="020B0503020204020204" pitchFamily="34" charset="-122"/>
                <a:cs typeface="Calibri" panose="020F0502020204030204" pitchFamily="34" charset="0"/>
                <a:sym typeface="Trebuchet MS"/>
              </a:rPr>
              <a:t>Параметры</a:t>
            </a:r>
          </a:p>
        </p:txBody>
      </p:sp>
    </p:spTree>
    <p:extLst>
      <p:ext uri="{BB962C8B-B14F-4D97-AF65-F5344CB8AC3E}">
        <p14:creationId xmlns:p14="http://schemas.microsoft.com/office/powerpoint/2010/main" val="215231263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>
            <a:extLst>
              <a:ext uri="{FF2B5EF4-FFF2-40B4-BE49-F238E27FC236}">
                <a16:creationId xmlns:a16="http://schemas.microsoft.com/office/drawing/2014/main" id="{45E6FF74-DF4D-43DA-BEB7-35A6E2BC3191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 smtClean="0"/>
              <a:t>12</a:t>
            </a:fld>
            <a:endParaRPr lang="ru-RU"/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547185FD-28B4-4A1A-9049-EDFA776537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Точное перемещение</a:t>
            </a: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1C34AA46-0725-4C26-A4AA-E6D9AA6CD30A}"/>
              </a:ext>
            </a:extLst>
          </p:cNvPr>
          <p:cNvSpPr/>
          <p:nvPr/>
        </p:nvSpPr>
        <p:spPr>
          <a:xfrm>
            <a:off x="838125" y="1072009"/>
            <a:ext cx="10696754" cy="37240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buSzPct val="100000"/>
            </a:pPr>
            <a:r>
              <a:rPr lang="ru-RU" sz="2400" dirty="0">
                <a:solidFill>
                  <a:schemeClr val="dk1"/>
                </a:solidFill>
                <a:latin typeface="Calibri" panose="020F0502020204030204" pitchFamily="34" charset="0"/>
                <a:ea typeface="Microsoft YaHei" panose="020B0503020204020204" pitchFamily="34" charset="-122"/>
                <a:cs typeface="Calibri" panose="020F0502020204030204" pitchFamily="34" charset="0"/>
                <a:sym typeface="Trebuchet MS"/>
              </a:rPr>
              <a:t>Движение по прямой</a:t>
            </a:r>
          </a:p>
          <a:p>
            <a:pPr lvl="0">
              <a:buSzPct val="100000"/>
            </a:pPr>
            <a:r>
              <a:rPr lang="en-US" sz="1600" dirty="0">
                <a:solidFill>
                  <a:srgbClr val="00B050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# </a:t>
            </a:r>
            <a:r>
              <a:rPr lang="ru-RU" sz="1600" dirty="0">
                <a:solidFill>
                  <a:srgbClr val="00B050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функция перемещения вперед или назад на дистанцию </a:t>
            </a:r>
            <a:r>
              <a:rPr lang="en-US" sz="1600" dirty="0">
                <a:solidFill>
                  <a:srgbClr val="00B050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s [cm]</a:t>
            </a:r>
            <a:endParaRPr lang="ru-RU" sz="1600" dirty="0">
              <a:solidFill>
                <a:srgbClr val="00B050"/>
              </a:solidFill>
              <a:latin typeface="Courier New" panose="02070309020205020404" pitchFamily="49" charset="0"/>
              <a:ea typeface="Microsoft YaHei" panose="020B0503020204020204" pitchFamily="34" charset="-122"/>
              <a:cs typeface="Courier New" panose="02070309020205020404" pitchFamily="49" charset="0"/>
              <a:sym typeface="Trebuchet MS"/>
            </a:endParaRPr>
          </a:p>
          <a:p>
            <a:pPr lvl="0">
              <a:buSzPct val="100000"/>
            </a:pPr>
            <a:r>
              <a:rPr lang="en-US" dirty="0" err="1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cpr</a:t>
            </a:r>
            <a:r>
              <a:rPr lang="en-US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 = 360 </a:t>
            </a:r>
            <a:r>
              <a:rPr lang="en-US" dirty="0">
                <a:solidFill>
                  <a:srgbClr val="00B050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#574</a:t>
            </a:r>
            <a:br>
              <a:rPr lang="en-US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</a:br>
            <a:r>
              <a:rPr lang="en-US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d = 5.6 </a:t>
            </a:r>
            <a:r>
              <a:rPr lang="en-US" dirty="0">
                <a:solidFill>
                  <a:srgbClr val="00B050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#8.5</a:t>
            </a:r>
          </a:p>
          <a:p>
            <a:pPr lvl="0">
              <a:buSzPct val="100000"/>
            </a:pPr>
            <a:endParaRPr lang="en-US" dirty="0">
              <a:solidFill>
                <a:schemeClr val="dk1"/>
              </a:solidFill>
              <a:latin typeface="Courier New" panose="02070309020205020404" pitchFamily="49" charset="0"/>
              <a:ea typeface="Microsoft YaHei" panose="020B0503020204020204" pitchFamily="34" charset="-122"/>
              <a:cs typeface="Courier New" panose="02070309020205020404" pitchFamily="49" charset="0"/>
              <a:sym typeface="Trebuchet MS"/>
            </a:endParaRPr>
          </a:p>
          <a:p>
            <a:pPr lvl="0">
              <a:buSzPct val="100000"/>
            </a:pPr>
            <a:r>
              <a:rPr lang="en-US" b="1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def</a:t>
            </a:r>
            <a:r>
              <a:rPr lang="en-US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 run(v, s):</a:t>
            </a:r>
          </a:p>
          <a:p>
            <a:pPr lvl="0">
              <a:buSzPct val="100000"/>
            </a:pPr>
            <a:r>
              <a:rPr lang="en-US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  </a:t>
            </a:r>
            <a:r>
              <a:rPr lang="en-US" dirty="0" err="1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en</a:t>
            </a:r>
            <a:r>
              <a:rPr lang="en-US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 = s * </a:t>
            </a:r>
            <a:r>
              <a:rPr lang="en-US" dirty="0" err="1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cpr</a:t>
            </a:r>
            <a:r>
              <a:rPr lang="en-US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 / (</a:t>
            </a:r>
            <a:r>
              <a:rPr lang="en-US" dirty="0" err="1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math.pi</a:t>
            </a:r>
            <a:r>
              <a:rPr lang="en-US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 * d) </a:t>
            </a:r>
            <a:r>
              <a:rPr lang="en-US" dirty="0">
                <a:solidFill>
                  <a:srgbClr val="00B050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# </a:t>
            </a:r>
            <a:r>
              <a:rPr lang="ru-RU" dirty="0">
                <a:solidFill>
                  <a:srgbClr val="00B050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пересчет см в </a:t>
            </a:r>
            <a:r>
              <a:rPr lang="ru-RU" dirty="0" err="1">
                <a:solidFill>
                  <a:srgbClr val="00B050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энкодеры</a:t>
            </a:r>
            <a:endParaRPr lang="en-US" dirty="0">
              <a:solidFill>
                <a:srgbClr val="00B050"/>
              </a:solidFill>
              <a:latin typeface="Courier New" panose="02070309020205020404" pitchFamily="49" charset="0"/>
              <a:ea typeface="Microsoft YaHei" panose="020B0503020204020204" pitchFamily="34" charset="-122"/>
              <a:cs typeface="Courier New" panose="02070309020205020404" pitchFamily="49" charset="0"/>
              <a:sym typeface="Trebuchet MS"/>
            </a:endParaRPr>
          </a:p>
          <a:p>
            <a:pPr lvl="0">
              <a:buSzPct val="100000"/>
            </a:pPr>
            <a:r>
              <a:rPr lang="en-US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  </a:t>
            </a:r>
            <a:r>
              <a:rPr lang="en-US" dirty="0" err="1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brick.encoder</a:t>
            </a:r>
            <a:r>
              <a:rPr lang="en-US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(E3).reset()</a:t>
            </a:r>
          </a:p>
          <a:p>
            <a:pPr lvl="0">
              <a:buSzPct val="100000"/>
            </a:pPr>
            <a:r>
              <a:rPr lang="en-US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  </a:t>
            </a:r>
            <a:r>
              <a:rPr lang="en-US" dirty="0" err="1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brick.motor</a:t>
            </a:r>
            <a:r>
              <a:rPr lang="en-US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(M3).</a:t>
            </a:r>
            <a:r>
              <a:rPr lang="en-US" dirty="0" err="1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setPower</a:t>
            </a:r>
            <a:r>
              <a:rPr lang="en-US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(v)</a:t>
            </a:r>
          </a:p>
          <a:p>
            <a:pPr lvl="0">
              <a:buSzPct val="100000"/>
            </a:pPr>
            <a:r>
              <a:rPr lang="en-US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  </a:t>
            </a:r>
            <a:r>
              <a:rPr lang="en-US" dirty="0" err="1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brick.motor</a:t>
            </a:r>
            <a:r>
              <a:rPr lang="en-US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(M4).</a:t>
            </a:r>
            <a:r>
              <a:rPr lang="en-US" dirty="0" err="1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setPower</a:t>
            </a:r>
            <a:r>
              <a:rPr lang="en-US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(v)</a:t>
            </a:r>
          </a:p>
          <a:p>
            <a:pPr lvl="0">
              <a:buSzPct val="100000"/>
            </a:pPr>
            <a:endParaRPr lang="en-US" dirty="0">
              <a:solidFill>
                <a:schemeClr val="dk1"/>
              </a:solidFill>
              <a:latin typeface="Courier New" panose="02070309020205020404" pitchFamily="49" charset="0"/>
              <a:ea typeface="Microsoft YaHei" panose="020B0503020204020204" pitchFamily="34" charset="-122"/>
              <a:cs typeface="Courier New" panose="02070309020205020404" pitchFamily="49" charset="0"/>
              <a:sym typeface="Trebuchet MS"/>
            </a:endParaRPr>
          </a:p>
          <a:p>
            <a:pPr lvl="0">
              <a:buSzPct val="100000"/>
            </a:pPr>
            <a:r>
              <a:rPr lang="en-US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  </a:t>
            </a:r>
            <a:r>
              <a:rPr lang="en-US" b="1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while</a:t>
            </a:r>
            <a:r>
              <a:rPr lang="en-US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 abs(</a:t>
            </a:r>
            <a:r>
              <a:rPr lang="en-US" dirty="0" err="1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brick.encoder</a:t>
            </a:r>
            <a:r>
              <a:rPr lang="en-US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(E3).read()) &lt; </a:t>
            </a:r>
            <a:r>
              <a:rPr lang="en-US" dirty="0" err="1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en</a:t>
            </a:r>
            <a:r>
              <a:rPr lang="en-US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:</a:t>
            </a:r>
          </a:p>
          <a:p>
            <a:pPr lvl="0">
              <a:buSzPct val="100000"/>
            </a:pPr>
            <a:r>
              <a:rPr lang="en-US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    </a:t>
            </a:r>
            <a:r>
              <a:rPr lang="en-US" dirty="0" err="1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script.wait</a:t>
            </a:r>
            <a:r>
              <a:rPr lang="en-US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(1</a:t>
            </a:r>
            <a:r>
              <a:rPr lang="ru-RU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0</a:t>
            </a:r>
            <a:r>
              <a:rPr lang="en-US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)</a:t>
            </a:r>
          </a:p>
          <a:p>
            <a:pPr lvl="0">
              <a:buSzPct val="100000"/>
            </a:pPr>
            <a:r>
              <a:rPr lang="en-US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  </a:t>
            </a:r>
          </a:p>
          <a:p>
            <a:pPr lvl="0">
              <a:buSzPct val="100000"/>
            </a:pPr>
            <a:r>
              <a:rPr lang="en-US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  </a:t>
            </a:r>
            <a:r>
              <a:rPr lang="en-US" dirty="0" err="1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brick.motor</a:t>
            </a:r>
            <a:r>
              <a:rPr lang="en-US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(M3).</a:t>
            </a:r>
            <a:r>
              <a:rPr lang="en-US" dirty="0" err="1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setPower</a:t>
            </a:r>
            <a:r>
              <a:rPr lang="en-US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(0)</a:t>
            </a:r>
          </a:p>
          <a:p>
            <a:pPr lvl="0">
              <a:buSzPct val="100000"/>
            </a:pPr>
            <a:r>
              <a:rPr lang="en-US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  </a:t>
            </a:r>
            <a:r>
              <a:rPr lang="en-US" dirty="0" err="1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brick.motor</a:t>
            </a:r>
            <a:r>
              <a:rPr lang="en-US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(M4).</a:t>
            </a:r>
            <a:r>
              <a:rPr lang="en-US" dirty="0" err="1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setPower</a:t>
            </a:r>
            <a:r>
              <a:rPr lang="en-US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(0)  </a:t>
            </a:r>
            <a:endParaRPr lang="ru-RU" dirty="0">
              <a:solidFill>
                <a:schemeClr val="dk1"/>
              </a:solidFill>
              <a:latin typeface="Courier New" panose="02070309020205020404" pitchFamily="49" charset="0"/>
              <a:ea typeface="Microsoft YaHei" panose="020B0503020204020204" pitchFamily="34" charset="-122"/>
              <a:cs typeface="Courier New" panose="02070309020205020404" pitchFamily="49" charset="0"/>
              <a:sym typeface="Trebuchet MS"/>
            </a:endParaRPr>
          </a:p>
        </p:txBody>
      </p:sp>
    </p:spTree>
    <p:extLst>
      <p:ext uri="{BB962C8B-B14F-4D97-AF65-F5344CB8AC3E}">
        <p14:creationId xmlns:p14="http://schemas.microsoft.com/office/powerpoint/2010/main" val="120768280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>
            <a:extLst>
              <a:ext uri="{FF2B5EF4-FFF2-40B4-BE49-F238E27FC236}">
                <a16:creationId xmlns:a16="http://schemas.microsoft.com/office/drawing/2014/main" id="{45E6FF74-DF4D-43DA-BEB7-35A6E2BC3191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 smtClean="0"/>
              <a:t>13</a:t>
            </a:fld>
            <a:endParaRPr lang="ru-RU"/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547185FD-28B4-4A1A-9049-EDFA776537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Точный поворот</a:t>
            </a: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39294D5E-97F4-433D-BD8E-BC3EF741A1F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5618" y="1364982"/>
            <a:ext cx="4394054" cy="4578618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FE229FAF-BE7C-478D-85E8-FB6490C33FCF}"/>
                  </a:ext>
                </a:extLst>
              </p:cNvPr>
              <p:cNvSpPr txBox="1"/>
              <p:nvPr/>
            </p:nvSpPr>
            <p:spPr>
              <a:xfrm>
                <a:off x="5003799" y="1364982"/>
                <a:ext cx="6790267" cy="2800767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ru-RU" sz="2400" dirty="0">
                    <a:solidFill>
                      <a:schemeClr val="tx1"/>
                    </a:solidFill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  <a:sym typeface="Helvetica Light" charset="0"/>
                  </a:rPr>
                  <a:t>Дано: </a:t>
                </a:r>
              </a:p>
              <a:p>
                <a:r>
                  <a:rPr lang="en-US" sz="2000" dirty="0">
                    <a:solidFill>
                      <a:schemeClr val="tx1"/>
                    </a:solidFill>
                    <a:latin typeface="Courier New" panose="02070309020205020404" pitchFamily="49" charset="0"/>
                    <a:ea typeface="+mn-ea"/>
                    <a:cs typeface="Courier New" panose="02070309020205020404" pitchFamily="49" charset="0"/>
                    <a:sym typeface="Helvetica Light" charset="0"/>
                  </a:rPr>
                  <a:t>d = 5.6 </a:t>
                </a:r>
                <a:r>
                  <a:rPr lang="en-US" sz="2000" dirty="0">
                    <a:solidFill>
                      <a:srgbClr val="00B050"/>
                    </a:solidFill>
                    <a:latin typeface="Courier New" panose="02070309020205020404" pitchFamily="49" charset="0"/>
                    <a:ea typeface="+mn-ea"/>
                    <a:cs typeface="Courier New" panose="02070309020205020404" pitchFamily="49" charset="0"/>
                    <a:sym typeface="Helvetica Light" charset="0"/>
                  </a:rPr>
                  <a:t># </a:t>
                </a:r>
                <a:r>
                  <a:rPr lang="ru-RU" sz="2000" dirty="0">
                    <a:solidFill>
                      <a:srgbClr val="00B050"/>
                    </a:solidFill>
                    <a:latin typeface="Courier New" panose="02070309020205020404" pitchFamily="49" charset="0"/>
                    <a:ea typeface="+mn-ea"/>
                    <a:cs typeface="Courier New" panose="02070309020205020404" pitchFamily="49" charset="0"/>
                    <a:sym typeface="Helvetica Light" charset="0"/>
                  </a:rPr>
                  <a:t>диаметр колес робота в см</a:t>
                </a:r>
              </a:p>
              <a:p>
                <a:r>
                  <a:rPr lang="en-US" sz="2000" dirty="0">
                    <a:solidFill>
                      <a:schemeClr val="tx1"/>
                    </a:solidFill>
                    <a:latin typeface="Courier New" panose="02070309020205020404" pitchFamily="49" charset="0"/>
                    <a:cs typeface="Courier New" panose="02070309020205020404" pitchFamily="49" charset="0"/>
                    <a:sym typeface="Helvetica Light" charset="0"/>
                  </a:rPr>
                  <a:t>B = 15.4 </a:t>
                </a:r>
                <a:r>
                  <a:rPr lang="en-US" sz="2000" dirty="0">
                    <a:solidFill>
                      <a:srgbClr val="00B050"/>
                    </a:solidFill>
                    <a:latin typeface="Courier New" panose="02070309020205020404" pitchFamily="49" charset="0"/>
                    <a:cs typeface="Courier New" panose="02070309020205020404" pitchFamily="49" charset="0"/>
                    <a:sym typeface="Helvetica Light" charset="0"/>
                  </a:rPr>
                  <a:t># </a:t>
                </a:r>
                <a:r>
                  <a:rPr lang="ru-RU" sz="2000" dirty="0">
                    <a:solidFill>
                      <a:srgbClr val="00B050"/>
                    </a:solidFill>
                    <a:latin typeface="Courier New" panose="02070309020205020404" pitchFamily="49" charset="0"/>
                    <a:cs typeface="Courier New" panose="02070309020205020404" pitchFamily="49" charset="0"/>
                    <a:sym typeface="Helvetica Light" charset="0"/>
                  </a:rPr>
                  <a:t>колея робота</a:t>
                </a:r>
              </a:p>
              <a:p>
                <a:r>
                  <a:rPr lang="en-US" sz="2000" dirty="0" err="1">
                    <a:solidFill>
                      <a:schemeClr val="tx1"/>
                    </a:solidFill>
                    <a:latin typeface="Courier New" panose="02070309020205020404" pitchFamily="49" charset="0"/>
                    <a:cs typeface="Courier New" panose="02070309020205020404" pitchFamily="49" charset="0"/>
                    <a:sym typeface="Helvetica Light" charset="0"/>
                  </a:rPr>
                  <a:t>cpr</a:t>
                </a:r>
                <a:r>
                  <a:rPr lang="en-US" sz="2000" dirty="0">
                    <a:solidFill>
                      <a:schemeClr val="tx1"/>
                    </a:solidFill>
                    <a:latin typeface="Courier New" panose="02070309020205020404" pitchFamily="49" charset="0"/>
                    <a:cs typeface="Courier New" panose="02070309020205020404" pitchFamily="49" charset="0"/>
                    <a:sym typeface="Helvetica Light" charset="0"/>
                  </a:rPr>
                  <a:t> = 360 </a:t>
                </a:r>
                <a:r>
                  <a:rPr lang="en-US" sz="2000" dirty="0">
                    <a:solidFill>
                      <a:srgbClr val="00B050"/>
                    </a:solidFill>
                    <a:latin typeface="Courier New" panose="02070309020205020404" pitchFamily="49" charset="0"/>
                    <a:cs typeface="Courier New" panose="02070309020205020404" pitchFamily="49" charset="0"/>
                    <a:sym typeface="Helvetica Light" charset="0"/>
                  </a:rPr>
                  <a:t>#</a:t>
                </a:r>
                <a:r>
                  <a:rPr lang="ru-RU" sz="2000" dirty="0">
                    <a:solidFill>
                      <a:srgbClr val="00B050"/>
                    </a:solidFill>
                    <a:latin typeface="Courier New" panose="02070309020205020404" pitchFamily="49" charset="0"/>
                    <a:cs typeface="Courier New" panose="02070309020205020404" pitchFamily="49" charset="0"/>
                    <a:sym typeface="Helvetica Light" charset="0"/>
                  </a:rPr>
                  <a:t>значение энкодера за один оборот</a:t>
                </a:r>
              </a:p>
              <a:p>
                <a:r>
                  <a:rPr lang="en-US" sz="2000" dirty="0">
                    <a:solidFill>
                      <a:schemeClr val="tx1"/>
                    </a:solidFill>
                    <a:latin typeface="Courier New" panose="02070309020205020404" pitchFamily="49" charset="0"/>
                    <a:cs typeface="Courier New" panose="02070309020205020404" pitchFamily="49" charset="0"/>
                    <a:sym typeface="Helvetica Light" charset="0"/>
                  </a:rPr>
                  <a:t>alpha = 49.9 </a:t>
                </a:r>
                <a:r>
                  <a:rPr lang="en-US" sz="2000" dirty="0">
                    <a:solidFill>
                      <a:srgbClr val="00B050"/>
                    </a:solidFill>
                    <a:latin typeface="Courier New" panose="02070309020205020404" pitchFamily="49" charset="0"/>
                    <a:cs typeface="Courier New" panose="02070309020205020404" pitchFamily="49" charset="0"/>
                    <a:sym typeface="Helvetica Light" charset="0"/>
                  </a:rPr>
                  <a:t># </a:t>
                </a:r>
                <a:r>
                  <a:rPr lang="ru-RU" sz="2000" dirty="0">
                    <a:solidFill>
                      <a:srgbClr val="00B050"/>
                    </a:solidFill>
                    <a:latin typeface="Courier New" panose="02070309020205020404" pitchFamily="49" charset="0"/>
                    <a:cs typeface="Courier New" panose="02070309020205020404" pitchFamily="49" charset="0"/>
                    <a:sym typeface="Helvetica Light" charset="0"/>
                  </a:rPr>
                  <a:t>угол поворота</a:t>
                </a:r>
              </a:p>
              <a:p>
                <a:r>
                  <a:rPr lang="ru-RU" sz="2400" dirty="0">
                    <a:solidFill>
                      <a:schemeClr val="tx1"/>
                    </a:solidFill>
                    <a:latin typeface="Calibri" panose="020F0502020204030204" pitchFamily="34" charset="0"/>
                    <a:cs typeface="Calibri" panose="020F0502020204030204" pitchFamily="34" charset="0"/>
                    <a:sym typeface="Helvetica Light" charset="0"/>
                  </a:rPr>
                  <a:t>Вычислить: какое количество энкодеров необходимо ждать, чтобы робот повернул на заданных угол </a:t>
                </a:r>
                <a14:m>
                  <m:oMath xmlns:m="http://schemas.openxmlformats.org/officeDocument/2006/math">
                    <m:r>
                      <a:rPr lang="ru-RU" sz="240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  <a:sym typeface="Helvetica Light" charset="0"/>
                      </a:rPr>
                      <m:t>𝛼</m:t>
                    </m:r>
                  </m:oMath>
                </a14:m>
                <a:endParaRPr lang="ru-RU" sz="2400" dirty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  <a:sym typeface="Helvetica Light" charset="0"/>
                </a:endParaRPr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FE229FAF-BE7C-478D-85E8-FB6490C33FC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03799" y="1364982"/>
                <a:ext cx="6790267" cy="2800767"/>
              </a:xfrm>
              <a:prstGeom prst="rect">
                <a:avLst/>
              </a:prstGeom>
              <a:blipFill>
                <a:blip r:embed="rId3"/>
                <a:stretch>
                  <a:fillRect l="-1436" t="-1743" r="-90" b="-413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FFC4BE04-3879-41DF-8497-FAAF266B9B11}"/>
                  </a:ext>
                </a:extLst>
              </p:cNvPr>
              <p:cNvSpPr txBox="1"/>
              <p:nvPr/>
            </p:nvSpPr>
            <p:spPr>
              <a:xfrm>
                <a:off x="5122333" y="4259037"/>
                <a:ext cx="2506132" cy="691408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𝑑𝑖𝑠𝑡</m:t>
                      </m:r>
                      <m:r>
                        <a:rPr lang="en-US" sz="240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𝛼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𝐵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𝜋</m:t>
                          </m:r>
                        </m:num>
                        <m:den>
                          <m:r>
                            <a:rPr lang="en-US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360</m:t>
                          </m:r>
                        </m:den>
                      </m:f>
                    </m:oMath>
                  </m:oMathPara>
                </a14:m>
                <a:endParaRPr lang="ru-RU" sz="2400" dirty="0"/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FFC4BE04-3879-41DF-8497-FAAF266B9B1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22333" y="4259037"/>
                <a:ext cx="2506132" cy="691408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1BA0AFEF-0EA9-4689-8532-882D4E521551}"/>
                  </a:ext>
                </a:extLst>
              </p:cNvPr>
              <p:cNvSpPr txBox="1"/>
              <p:nvPr/>
            </p:nvSpPr>
            <p:spPr>
              <a:xfrm>
                <a:off x="5122333" y="5290669"/>
                <a:ext cx="5303408" cy="701218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𝑒𝑛</m:t>
                      </m:r>
                      <m:r>
                        <a:rPr lang="en-US" sz="240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𝑐𝑝𝑟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𝑑𝑖𝑠𝑡</m:t>
                          </m:r>
                        </m:num>
                        <m:den>
                          <m:r>
                            <a:rPr lang="en-US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</m:t>
                          </m:r>
                          <m:r>
                            <a:rPr lang="en-US" sz="24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en-US" sz="24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𝜋</m:t>
                          </m:r>
                        </m:den>
                      </m:f>
                      <m:r>
                        <a:rPr lang="ru-RU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𝑐𝑝𝑟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𝛼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𝐵</m:t>
                          </m:r>
                        </m:num>
                        <m:den>
                          <m:r>
                            <a:rPr lang="en-US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</m:t>
                          </m:r>
                          <m:r>
                            <a:rPr lang="en-US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360</m:t>
                          </m:r>
                        </m:den>
                      </m:f>
                    </m:oMath>
                  </m:oMathPara>
                </a14:m>
                <a:endParaRPr lang="ru-RU" sz="2400" dirty="0"/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1BA0AFEF-0EA9-4689-8532-882D4E52155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22333" y="5290669"/>
                <a:ext cx="5303408" cy="701218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id="{EDAE8448-C44D-4F45-9EB5-B42C4536D451}"/>
              </a:ext>
            </a:extLst>
          </p:cNvPr>
          <p:cNvSpPr/>
          <p:nvPr/>
        </p:nvSpPr>
        <p:spPr bwMode="auto">
          <a:xfrm>
            <a:off x="5122333" y="5198366"/>
            <a:ext cx="5640184" cy="885825"/>
          </a:xfrm>
          <a:prstGeom prst="rect">
            <a:avLst/>
          </a:prstGeom>
          <a:noFill/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42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Gill Sans" charset="0"/>
              <a:ea typeface="Heiti SC Light" charset="0"/>
              <a:cs typeface="Heiti SC Light" charset="0"/>
              <a:sym typeface="Gill San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2055239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>
            <a:extLst>
              <a:ext uri="{FF2B5EF4-FFF2-40B4-BE49-F238E27FC236}">
                <a16:creationId xmlns:a16="http://schemas.microsoft.com/office/drawing/2014/main" id="{45E6FF74-DF4D-43DA-BEB7-35A6E2BC3191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 smtClean="0"/>
              <a:t>14</a:t>
            </a:fld>
            <a:endParaRPr lang="ru-RU"/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547185FD-28B4-4A1A-9049-EDFA776537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Точный поворот</a:t>
            </a:r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1C34AA46-0725-4C26-A4AA-E6D9AA6CD30A}"/>
              </a:ext>
            </a:extLst>
          </p:cNvPr>
          <p:cNvSpPr/>
          <p:nvPr/>
        </p:nvSpPr>
        <p:spPr>
          <a:xfrm>
            <a:off x="747509" y="1245003"/>
            <a:ext cx="10696754" cy="35702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buSzPct val="100000"/>
            </a:pPr>
            <a:r>
              <a:rPr lang="en-US" sz="1600" dirty="0">
                <a:solidFill>
                  <a:srgbClr val="00B050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# </a:t>
            </a:r>
            <a:r>
              <a:rPr lang="ru-RU" sz="1600" dirty="0">
                <a:solidFill>
                  <a:srgbClr val="00B050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функция поворота на угол </a:t>
            </a:r>
            <a:r>
              <a:rPr lang="en-US" sz="1600" dirty="0">
                <a:solidFill>
                  <a:srgbClr val="00B050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alpha [</a:t>
            </a:r>
            <a:r>
              <a:rPr lang="ru-RU" sz="1600" dirty="0">
                <a:solidFill>
                  <a:srgbClr val="00B050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градусы</a:t>
            </a:r>
            <a:r>
              <a:rPr lang="en-US" sz="1600" dirty="0">
                <a:solidFill>
                  <a:srgbClr val="00B050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]</a:t>
            </a:r>
            <a:r>
              <a:rPr lang="ru-RU" sz="1600" dirty="0">
                <a:solidFill>
                  <a:srgbClr val="00B050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. Направление поворота задает знак </a:t>
            </a:r>
            <a:r>
              <a:rPr lang="en-US" sz="1600" b="1" dirty="0">
                <a:solidFill>
                  <a:srgbClr val="00B050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v</a:t>
            </a:r>
            <a:endParaRPr lang="ru-RU" sz="1600" b="1" dirty="0">
              <a:solidFill>
                <a:srgbClr val="00B050"/>
              </a:solidFill>
              <a:latin typeface="Courier New" panose="02070309020205020404" pitchFamily="49" charset="0"/>
              <a:ea typeface="Microsoft YaHei" panose="020B0503020204020204" pitchFamily="34" charset="-122"/>
              <a:cs typeface="Courier New" panose="02070309020205020404" pitchFamily="49" charset="0"/>
              <a:sym typeface="Trebuchet MS"/>
            </a:endParaRPr>
          </a:p>
          <a:p>
            <a:pPr lvl="0">
              <a:buSzPct val="100000"/>
            </a:pPr>
            <a:r>
              <a:rPr lang="en-US" dirty="0" err="1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cpr</a:t>
            </a:r>
            <a:r>
              <a:rPr lang="en-US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 = 360 </a:t>
            </a:r>
            <a:r>
              <a:rPr lang="en-US" dirty="0">
                <a:solidFill>
                  <a:srgbClr val="00B050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#574 </a:t>
            </a:r>
            <a:br>
              <a:rPr lang="en-US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</a:br>
            <a:r>
              <a:rPr lang="en-US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d = 5.6 </a:t>
            </a:r>
            <a:r>
              <a:rPr lang="en-US" dirty="0">
                <a:solidFill>
                  <a:srgbClr val="00B050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#8.5</a:t>
            </a:r>
            <a:r>
              <a:rPr lang="ru-RU" dirty="0">
                <a:solidFill>
                  <a:srgbClr val="00B050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 диаметр колес</a:t>
            </a:r>
            <a:endParaRPr lang="en-US" dirty="0">
              <a:solidFill>
                <a:srgbClr val="00B050"/>
              </a:solidFill>
              <a:latin typeface="Courier New" panose="02070309020205020404" pitchFamily="49" charset="0"/>
              <a:ea typeface="Microsoft YaHei" panose="020B0503020204020204" pitchFamily="34" charset="-122"/>
              <a:cs typeface="Courier New" panose="02070309020205020404" pitchFamily="49" charset="0"/>
              <a:sym typeface="Trebuchet MS"/>
            </a:endParaRPr>
          </a:p>
          <a:p>
            <a:pPr lvl="0">
              <a:buSzPct val="100000"/>
            </a:pPr>
            <a:r>
              <a:rPr lang="en-US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b = 15.4 </a:t>
            </a:r>
            <a:r>
              <a:rPr lang="en-US" dirty="0">
                <a:solidFill>
                  <a:srgbClr val="00B050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#</a:t>
            </a:r>
            <a:r>
              <a:rPr lang="ru-RU" dirty="0">
                <a:solidFill>
                  <a:srgbClr val="00B050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колея робота</a:t>
            </a:r>
            <a:endParaRPr lang="en-US" dirty="0">
              <a:solidFill>
                <a:srgbClr val="00B050"/>
              </a:solidFill>
              <a:latin typeface="Courier New" panose="02070309020205020404" pitchFamily="49" charset="0"/>
              <a:ea typeface="Microsoft YaHei" panose="020B0503020204020204" pitchFamily="34" charset="-122"/>
              <a:cs typeface="Courier New" panose="02070309020205020404" pitchFamily="49" charset="0"/>
              <a:sym typeface="Trebuchet MS"/>
            </a:endParaRPr>
          </a:p>
          <a:p>
            <a:pPr lvl="0">
              <a:buSzPct val="100000"/>
            </a:pPr>
            <a:endParaRPr lang="en-US" dirty="0">
              <a:solidFill>
                <a:schemeClr val="dk1"/>
              </a:solidFill>
              <a:latin typeface="Courier New" panose="02070309020205020404" pitchFamily="49" charset="0"/>
              <a:ea typeface="Microsoft YaHei" panose="020B0503020204020204" pitchFamily="34" charset="-122"/>
              <a:cs typeface="Courier New" panose="02070309020205020404" pitchFamily="49" charset="0"/>
              <a:sym typeface="Trebuchet MS"/>
            </a:endParaRPr>
          </a:p>
          <a:p>
            <a:pPr lvl="0">
              <a:buSzPct val="100000"/>
            </a:pPr>
            <a:r>
              <a:rPr lang="en-US" b="1" dirty="0" err="1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def</a:t>
            </a:r>
            <a:r>
              <a:rPr lang="en-US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 rotate(v, alpha):</a:t>
            </a:r>
            <a:endParaRPr lang="ru-RU" dirty="0">
              <a:solidFill>
                <a:schemeClr val="dk1"/>
              </a:solidFill>
              <a:latin typeface="Courier New" panose="02070309020205020404" pitchFamily="49" charset="0"/>
              <a:ea typeface="Microsoft YaHei" panose="020B0503020204020204" pitchFamily="34" charset="-122"/>
              <a:cs typeface="Courier New" panose="02070309020205020404" pitchFamily="49" charset="0"/>
              <a:sym typeface="Trebuchet MS"/>
            </a:endParaRPr>
          </a:p>
          <a:p>
            <a:pPr lvl="0">
              <a:buSzPct val="100000"/>
            </a:pPr>
            <a:r>
              <a:rPr lang="en-US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  </a:t>
            </a:r>
            <a:r>
              <a:rPr lang="en-US" dirty="0" err="1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en</a:t>
            </a:r>
            <a:r>
              <a:rPr lang="en-US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 = alpha * b</a:t>
            </a:r>
            <a:r>
              <a:rPr lang="ru-RU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 *</a:t>
            </a:r>
            <a:r>
              <a:rPr lang="en-US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 </a:t>
            </a:r>
            <a:r>
              <a:rPr lang="en-US" dirty="0" err="1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cpr</a:t>
            </a:r>
            <a:r>
              <a:rPr lang="en-US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 / (</a:t>
            </a:r>
            <a:r>
              <a:rPr lang="ru-RU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360</a:t>
            </a:r>
            <a:r>
              <a:rPr lang="en-US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 * d) </a:t>
            </a:r>
            <a:r>
              <a:rPr lang="en-US" dirty="0">
                <a:solidFill>
                  <a:srgbClr val="00B050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# </a:t>
            </a:r>
            <a:r>
              <a:rPr lang="ru-RU" dirty="0">
                <a:solidFill>
                  <a:srgbClr val="00B050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пересчет в </a:t>
            </a:r>
            <a:r>
              <a:rPr lang="ru-RU" dirty="0" err="1">
                <a:solidFill>
                  <a:srgbClr val="00B050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энкодеры</a:t>
            </a:r>
            <a:endParaRPr lang="en-US" dirty="0">
              <a:solidFill>
                <a:srgbClr val="00B050"/>
              </a:solidFill>
              <a:latin typeface="Courier New" panose="02070309020205020404" pitchFamily="49" charset="0"/>
              <a:ea typeface="Microsoft YaHei" panose="020B0503020204020204" pitchFamily="34" charset="-122"/>
              <a:cs typeface="Courier New" panose="02070309020205020404" pitchFamily="49" charset="0"/>
              <a:sym typeface="Trebuchet MS"/>
            </a:endParaRPr>
          </a:p>
          <a:p>
            <a:pPr lvl="0">
              <a:buSzPct val="100000"/>
            </a:pPr>
            <a:r>
              <a:rPr lang="en-US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  </a:t>
            </a:r>
            <a:r>
              <a:rPr lang="en-US" dirty="0" err="1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brick.encoder</a:t>
            </a:r>
            <a:r>
              <a:rPr lang="en-US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(E3).reset()</a:t>
            </a:r>
          </a:p>
          <a:p>
            <a:pPr lvl="0">
              <a:buSzPct val="100000"/>
            </a:pPr>
            <a:r>
              <a:rPr lang="en-US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  </a:t>
            </a:r>
            <a:r>
              <a:rPr lang="en-US" dirty="0" err="1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brick.motor</a:t>
            </a:r>
            <a:r>
              <a:rPr lang="en-US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(M3).</a:t>
            </a:r>
            <a:r>
              <a:rPr lang="en-US" dirty="0" err="1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setPower</a:t>
            </a:r>
            <a:r>
              <a:rPr lang="en-US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(</a:t>
            </a:r>
            <a:r>
              <a:rPr lang="ru-RU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-</a:t>
            </a:r>
            <a:r>
              <a:rPr lang="en-US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v)</a:t>
            </a:r>
          </a:p>
          <a:p>
            <a:pPr lvl="0">
              <a:buSzPct val="100000"/>
            </a:pPr>
            <a:r>
              <a:rPr lang="en-US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  </a:t>
            </a:r>
            <a:r>
              <a:rPr lang="en-US" dirty="0" err="1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brick.motor</a:t>
            </a:r>
            <a:r>
              <a:rPr lang="en-US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(M4).</a:t>
            </a:r>
            <a:r>
              <a:rPr lang="en-US" dirty="0" err="1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setPower</a:t>
            </a:r>
            <a:r>
              <a:rPr lang="en-US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(v)</a:t>
            </a:r>
          </a:p>
          <a:p>
            <a:pPr lvl="0">
              <a:buSzPct val="100000"/>
            </a:pPr>
            <a:endParaRPr lang="en-US" dirty="0">
              <a:solidFill>
                <a:schemeClr val="dk1"/>
              </a:solidFill>
              <a:latin typeface="Courier New" panose="02070309020205020404" pitchFamily="49" charset="0"/>
              <a:ea typeface="Microsoft YaHei" panose="020B0503020204020204" pitchFamily="34" charset="-122"/>
              <a:cs typeface="Courier New" panose="02070309020205020404" pitchFamily="49" charset="0"/>
              <a:sym typeface="Trebuchet MS"/>
            </a:endParaRPr>
          </a:p>
          <a:p>
            <a:pPr lvl="0">
              <a:buSzPct val="100000"/>
            </a:pPr>
            <a:r>
              <a:rPr lang="en-US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  </a:t>
            </a:r>
            <a:r>
              <a:rPr lang="en-US" b="1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while </a:t>
            </a:r>
            <a:r>
              <a:rPr lang="en-US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abs(</a:t>
            </a:r>
            <a:r>
              <a:rPr lang="en-US" dirty="0" err="1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brick.encoder</a:t>
            </a:r>
            <a:r>
              <a:rPr lang="en-US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(E3).read()) &lt; </a:t>
            </a:r>
            <a:r>
              <a:rPr lang="en-US" dirty="0" err="1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en</a:t>
            </a:r>
            <a:r>
              <a:rPr lang="en-US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:</a:t>
            </a:r>
          </a:p>
          <a:p>
            <a:pPr lvl="0">
              <a:buSzPct val="100000"/>
            </a:pPr>
            <a:r>
              <a:rPr lang="en-US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    </a:t>
            </a:r>
            <a:r>
              <a:rPr lang="en-US" dirty="0" err="1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script.wait</a:t>
            </a:r>
            <a:r>
              <a:rPr lang="en-US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(1</a:t>
            </a:r>
            <a:r>
              <a:rPr lang="ru-RU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0</a:t>
            </a:r>
            <a:r>
              <a:rPr lang="en-US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)</a:t>
            </a:r>
          </a:p>
          <a:p>
            <a:pPr lvl="0">
              <a:buSzPct val="100000"/>
            </a:pPr>
            <a:r>
              <a:rPr lang="en-US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  </a:t>
            </a:r>
          </a:p>
          <a:p>
            <a:pPr lvl="0">
              <a:buSzPct val="100000"/>
            </a:pPr>
            <a:r>
              <a:rPr lang="en-US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  </a:t>
            </a:r>
            <a:r>
              <a:rPr lang="en-US" dirty="0" err="1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brick.motor</a:t>
            </a:r>
            <a:r>
              <a:rPr lang="en-US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(M3).</a:t>
            </a:r>
            <a:r>
              <a:rPr lang="en-US" dirty="0" err="1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setPower</a:t>
            </a:r>
            <a:r>
              <a:rPr lang="en-US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(0)</a:t>
            </a:r>
          </a:p>
          <a:p>
            <a:pPr lvl="0">
              <a:buSzPct val="100000"/>
            </a:pPr>
            <a:r>
              <a:rPr lang="en-US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  </a:t>
            </a:r>
            <a:r>
              <a:rPr lang="en-US" dirty="0" err="1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brick.motor</a:t>
            </a:r>
            <a:r>
              <a:rPr lang="en-US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(M4).</a:t>
            </a:r>
            <a:r>
              <a:rPr lang="en-US" dirty="0" err="1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setPower</a:t>
            </a:r>
            <a:r>
              <a:rPr lang="en-US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(0)  </a:t>
            </a:r>
            <a:endParaRPr lang="ru-RU" dirty="0">
              <a:solidFill>
                <a:schemeClr val="dk1"/>
              </a:solidFill>
              <a:latin typeface="Courier New" panose="02070309020205020404" pitchFamily="49" charset="0"/>
              <a:ea typeface="Microsoft YaHei" panose="020B0503020204020204" pitchFamily="34" charset="-122"/>
              <a:cs typeface="Courier New" panose="02070309020205020404" pitchFamily="49" charset="0"/>
              <a:sym typeface="Trebuchet MS"/>
            </a:endParaRPr>
          </a:p>
        </p:txBody>
      </p:sp>
    </p:spTree>
    <p:extLst>
      <p:ext uri="{BB962C8B-B14F-4D97-AF65-F5344CB8AC3E}">
        <p14:creationId xmlns:p14="http://schemas.microsoft.com/office/powerpoint/2010/main" val="293053059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>
            <a:extLst>
              <a:ext uri="{FF2B5EF4-FFF2-40B4-BE49-F238E27FC236}">
                <a16:creationId xmlns:a16="http://schemas.microsoft.com/office/drawing/2014/main" id="{45E6FF74-DF4D-43DA-BEB7-35A6E2BC3191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 smtClean="0"/>
              <a:t>15</a:t>
            </a:fld>
            <a:endParaRPr lang="ru-RU"/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547185FD-28B4-4A1A-9049-EDFA776537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Движение по ППР</a:t>
            </a:r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1C34AA46-0725-4C26-A4AA-E6D9AA6CD30A}"/>
              </a:ext>
            </a:extLst>
          </p:cNvPr>
          <p:cNvSpPr/>
          <p:nvPr/>
        </p:nvSpPr>
        <p:spPr>
          <a:xfrm>
            <a:off x="747509" y="1245003"/>
            <a:ext cx="10696754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buSzPct val="100000"/>
            </a:pPr>
            <a:r>
              <a:rPr lang="en-US" sz="2000" dirty="0">
                <a:solidFill>
                  <a:srgbClr val="00B050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#</a:t>
            </a:r>
            <a:r>
              <a:rPr lang="ru-RU" sz="2000" dirty="0" err="1">
                <a:solidFill>
                  <a:srgbClr val="00B050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переопределени</a:t>
            </a:r>
            <a:r>
              <a:rPr lang="ru-RU" sz="2000" dirty="0">
                <a:solidFill>
                  <a:srgbClr val="00B050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 методов </a:t>
            </a:r>
            <a:r>
              <a:rPr lang="en-US" sz="2000" dirty="0">
                <a:solidFill>
                  <a:srgbClr val="00B050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read </a:t>
            </a:r>
            <a:r>
              <a:rPr lang="ru-RU" sz="2000" dirty="0">
                <a:solidFill>
                  <a:srgbClr val="00B050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для датчиков расстояния ИК</a:t>
            </a:r>
            <a:endParaRPr lang="ru-RU" sz="2000" b="1" dirty="0">
              <a:solidFill>
                <a:srgbClr val="00B050"/>
              </a:solidFill>
              <a:latin typeface="Courier New" panose="02070309020205020404" pitchFamily="49" charset="0"/>
              <a:ea typeface="Microsoft YaHei" panose="020B0503020204020204" pitchFamily="34" charset="-122"/>
              <a:cs typeface="Courier New" panose="02070309020205020404" pitchFamily="49" charset="0"/>
              <a:sym typeface="Trebuchet MS"/>
            </a:endParaRPr>
          </a:p>
          <a:p>
            <a:pPr>
              <a:buSzPct val="100000"/>
            </a:pPr>
            <a:r>
              <a:rPr lang="en-US" sz="2000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right =  </a:t>
            </a:r>
            <a:r>
              <a:rPr lang="en-US" sz="2000" dirty="0" err="1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brick.sensor</a:t>
            </a:r>
            <a:r>
              <a:rPr lang="en-US" sz="2000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(A1).read </a:t>
            </a:r>
            <a:br>
              <a:rPr lang="en-US" sz="2000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</a:br>
            <a:r>
              <a:rPr lang="en-US" sz="2000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forward =  </a:t>
            </a:r>
            <a:r>
              <a:rPr lang="en-US" sz="2000" dirty="0" err="1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brick.sensor</a:t>
            </a:r>
            <a:r>
              <a:rPr lang="en-US" sz="2000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(A2).read </a:t>
            </a:r>
          </a:p>
          <a:p>
            <a:pPr>
              <a:buSzPct val="100000"/>
            </a:pPr>
            <a:endParaRPr lang="ru-RU" sz="2000" dirty="0">
              <a:solidFill>
                <a:srgbClr val="00B050"/>
              </a:solidFill>
              <a:latin typeface="Courier New" panose="02070309020205020404" pitchFamily="49" charset="0"/>
              <a:ea typeface="Microsoft YaHei" panose="020B0503020204020204" pitchFamily="34" charset="-122"/>
              <a:cs typeface="Courier New" panose="02070309020205020404" pitchFamily="49" charset="0"/>
              <a:sym typeface="Trebuchet MS"/>
            </a:endParaRPr>
          </a:p>
          <a:p>
            <a:pPr>
              <a:buSzPct val="100000"/>
            </a:pPr>
            <a:r>
              <a:rPr lang="en-US" sz="2000" dirty="0">
                <a:solidFill>
                  <a:srgbClr val="00B050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#</a:t>
            </a:r>
            <a:r>
              <a:rPr lang="ru-RU" sz="2000" dirty="0">
                <a:solidFill>
                  <a:srgbClr val="00B050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функция движения по правилу правой руки (ППР) в полигоне </a:t>
            </a:r>
            <a:r>
              <a:rPr lang="en-US" sz="2000" dirty="0">
                <a:solidFill>
                  <a:srgbClr val="00B050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c </a:t>
            </a:r>
            <a:r>
              <a:rPr lang="ru-RU" sz="2000" dirty="0">
                <a:solidFill>
                  <a:srgbClr val="00B050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секторами размера 40х40 см</a:t>
            </a:r>
            <a:endParaRPr lang="ru-RU" sz="2000" b="1" dirty="0">
              <a:solidFill>
                <a:srgbClr val="00B050"/>
              </a:solidFill>
              <a:latin typeface="Courier New" panose="02070309020205020404" pitchFamily="49" charset="0"/>
              <a:ea typeface="Microsoft YaHei" panose="020B0503020204020204" pitchFamily="34" charset="-122"/>
              <a:cs typeface="Courier New" panose="02070309020205020404" pitchFamily="49" charset="0"/>
              <a:sym typeface="Trebuchet MS"/>
            </a:endParaRPr>
          </a:p>
          <a:p>
            <a:pPr lvl="0">
              <a:buSzPct val="100000"/>
            </a:pPr>
            <a:r>
              <a:rPr lang="en-US" sz="2000" b="1" dirty="0" err="1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def</a:t>
            </a:r>
            <a:r>
              <a:rPr lang="en-US" sz="2000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 </a:t>
            </a:r>
            <a:r>
              <a:rPr lang="en-US" sz="2000" dirty="0" err="1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ppr</a:t>
            </a:r>
            <a:r>
              <a:rPr lang="en-US" sz="2000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():</a:t>
            </a:r>
            <a:endParaRPr lang="ru-RU" sz="2000" dirty="0">
              <a:solidFill>
                <a:schemeClr val="dk1"/>
              </a:solidFill>
              <a:latin typeface="Courier New" panose="02070309020205020404" pitchFamily="49" charset="0"/>
              <a:ea typeface="Microsoft YaHei" panose="020B0503020204020204" pitchFamily="34" charset="-122"/>
              <a:cs typeface="Courier New" panose="02070309020205020404" pitchFamily="49" charset="0"/>
              <a:sym typeface="Trebuchet MS"/>
            </a:endParaRPr>
          </a:p>
          <a:p>
            <a:pPr lvl="0">
              <a:buSzPct val="100000"/>
            </a:pPr>
            <a:r>
              <a:rPr lang="en-US" sz="2000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  </a:t>
            </a:r>
            <a:r>
              <a:rPr lang="en-US" sz="2000" dirty="0" err="1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dist</a:t>
            </a:r>
            <a:r>
              <a:rPr lang="en-US" sz="2000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 = 35</a:t>
            </a:r>
          </a:p>
          <a:p>
            <a:pPr lvl="0">
              <a:buSzPct val="100000"/>
            </a:pPr>
            <a:r>
              <a:rPr lang="en-US" sz="2000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  </a:t>
            </a:r>
            <a:r>
              <a:rPr lang="en-US" sz="2000" b="1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while </a:t>
            </a:r>
            <a:r>
              <a:rPr lang="en-US" sz="2000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True:</a:t>
            </a:r>
          </a:p>
          <a:p>
            <a:pPr lvl="0">
              <a:buSzPct val="100000"/>
            </a:pPr>
            <a:r>
              <a:rPr lang="en-US" sz="2000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    </a:t>
            </a:r>
            <a:r>
              <a:rPr lang="en-US" sz="2000" b="1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if</a:t>
            </a:r>
            <a:r>
              <a:rPr lang="en-US" sz="2000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 right() &gt; </a:t>
            </a:r>
            <a:r>
              <a:rPr lang="en-US" sz="2000" dirty="0" err="1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dist</a:t>
            </a:r>
            <a:r>
              <a:rPr lang="en-US" sz="2000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:</a:t>
            </a:r>
          </a:p>
          <a:p>
            <a:pPr lvl="0">
              <a:buSzPct val="100000"/>
            </a:pPr>
            <a:r>
              <a:rPr lang="en-US" sz="2000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      rotate(50, 90)</a:t>
            </a:r>
          </a:p>
          <a:p>
            <a:pPr lvl="0">
              <a:buSzPct val="100000"/>
            </a:pPr>
            <a:r>
              <a:rPr lang="en-US" sz="2000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      run(60, 40)</a:t>
            </a:r>
          </a:p>
          <a:p>
            <a:pPr lvl="0">
              <a:buSzPct val="100000"/>
            </a:pPr>
            <a:r>
              <a:rPr lang="en-US" sz="2000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  </a:t>
            </a:r>
            <a:r>
              <a:rPr lang="ru-RU" sz="2000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  </a:t>
            </a:r>
            <a:r>
              <a:rPr lang="en-US" sz="2000" b="1" dirty="0" err="1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elif</a:t>
            </a:r>
            <a:r>
              <a:rPr lang="en-US" sz="2000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 forward() &gt; </a:t>
            </a:r>
            <a:r>
              <a:rPr lang="en-US" sz="2000" dirty="0" err="1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dist</a:t>
            </a:r>
            <a:r>
              <a:rPr lang="en-US" sz="2000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:</a:t>
            </a:r>
          </a:p>
          <a:p>
            <a:pPr>
              <a:buSzPct val="100000"/>
            </a:pPr>
            <a:r>
              <a:rPr lang="en-US" sz="2000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      run(60, 40)</a:t>
            </a:r>
          </a:p>
          <a:p>
            <a:pPr lvl="0">
              <a:buSzPct val="100000"/>
            </a:pPr>
            <a:r>
              <a:rPr lang="en-US" sz="2000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    </a:t>
            </a:r>
            <a:r>
              <a:rPr lang="en-US" sz="2000" b="1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else</a:t>
            </a:r>
            <a:r>
              <a:rPr lang="en-US" sz="2000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:</a:t>
            </a:r>
          </a:p>
          <a:p>
            <a:pPr lvl="0">
              <a:buSzPct val="100000"/>
            </a:pPr>
            <a:r>
              <a:rPr lang="en-US" sz="2000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      rotate(-50, 90)</a:t>
            </a:r>
          </a:p>
        </p:txBody>
      </p:sp>
    </p:spTree>
    <p:extLst>
      <p:ext uri="{BB962C8B-B14F-4D97-AF65-F5344CB8AC3E}">
        <p14:creationId xmlns:p14="http://schemas.microsoft.com/office/powerpoint/2010/main" val="391617690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>
            <a:extLst>
              <a:ext uri="{FF2B5EF4-FFF2-40B4-BE49-F238E27FC236}">
                <a16:creationId xmlns:a16="http://schemas.microsoft.com/office/drawing/2014/main" id="{5EA7E4C5-090A-4D53-86E3-0C38C2AEC882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 smtClean="0"/>
              <a:t>16</a:t>
            </a:fld>
            <a:endParaRPr lang="ru-RU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FD2420DF-B7FE-4D75-BCB5-88F23113131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76208" y="1230382"/>
            <a:ext cx="5310192" cy="4649287"/>
          </a:xfrm>
        </p:spPr>
        <p:txBody>
          <a:bodyPr>
            <a:normAutofit/>
          </a:bodyPr>
          <a:lstStyle/>
          <a:p>
            <a:pPr marL="114300" indent="0">
              <a:buNone/>
            </a:pPr>
            <a:r>
              <a:rPr lang="ru-RU" sz="2400" b="1" dirty="0"/>
              <a:t>Задача 1.3.5. </a:t>
            </a:r>
            <a:r>
              <a:rPr lang="ru-RU" sz="2400" dirty="0"/>
              <a:t>Написать программу точного перемещения мобильного двухмоторного робота по заданной траектория. Реализовать движение вперед-назад и повороты на угол в виде отдельных функций</a:t>
            </a:r>
            <a:r>
              <a:rPr lang="en-US" sz="2400" dirty="0"/>
              <a:t> </a:t>
            </a:r>
            <a:r>
              <a:rPr lang="ru-RU" sz="2400" dirty="0"/>
              <a:t>с использованием </a:t>
            </a:r>
            <a:r>
              <a:rPr lang="ru-RU" sz="2400" dirty="0" err="1"/>
              <a:t>энкодеров</a:t>
            </a:r>
            <a:r>
              <a:rPr lang="ru-RU" sz="2400" dirty="0"/>
              <a:t>.</a:t>
            </a:r>
          </a:p>
          <a:p>
            <a:pPr marL="114300" indent="0">
              <a:buNone/>
            </a:pPr>
            <a:endParaRPr lang="ru-RU" sz="2400" dirty="0"/>
          </a:p>
          <a:p>
            <a:pPr marL="114300" indent="0">
              <a:buNone/>
            </a:pPr>
            <a:endParaRPr lang="ru-RU" sz="2400" dirty="0"/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B9267A48-BD25-461B-8F91-1616AAB1F4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Задачи</a:t>
            </a:r>
          </a:p>
        </p:txBody>
      </p:sp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9954A4D8-CDB0-4EA3-A198-BD84BE8C6EE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10201" y="1438906"/>
            <a:ext cx="6605591" cy="5361894"/>
          </a:xfrm>
          <a:prstGeom prst="rect">
            <a:avLst/>
          </a:prstGeom>
        </p:spPr>
      </p:pic>
      <p:cxnSp>
        <p:nvCxnSpPr>
          <p:cNvPr id="7" name="Прямая соединительная линия 6">
            <a:extLst>
              <a:ext uri="{FF2B5EF4-FFF2-40B4-BE49-F238E27FC236}">
                <a16:creationId xmlns:a16="http://schemas.microsoft.com/office/drawing/2014/main" id="{96C79407-5E5F-4B6E-A812-7381C6DFAB35}"/>
              </a:ext>
            </a:extLst>
          </p:cNvPr>
          <p:cNvCxnSpPr/>
          <p:nvPr/>
        </p:nvCxnSpPr>
        <p:spPr>
          <a:xfrm>
            <a:off x="6849533" y="2446867"/>
            <a:ext cx="1651000" cy="0"/>
          </a:xfrm>
          <a:prstGeom prst="line">
            <a:avLst/>
          </a:prstGeom>
          <a:ln w="38100"/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>
            <a:extLst>
              <a:ext uri="{FF2B5EF4-FFF2-40B4-BE49-F238E27FC236}">
                <a16:creationId xmlns:a16="http://schemas.microsoft.com/office/drawing/2014/main" id="{2AAAED7F-EEA5-4403-B1CF-22352DD0A64B}"/>
              </a:ext>
            </a:extLst>
          </p:cNvPr>
          <p:cNvCxnSpPr/>
          <p:nvPr/>
        </p:nvCxnSpPr>
        <p:spPr>
          <a:xfrm>
            <a:off x="6646333" y="3998909"/>
            <a:ext cx="406400" cy="0"/>
          </a:xfrm>
          <a:prstGeom prst="line">
            <a:avLst/>
          </a:prstGeom>
          <a:ln w="19050" cap="flat" cmpd="sng" algn="ctr">
            <a:solidFill>
              <a:schemeClr val="accent6"/>
            </a:solidFill>
            <a:prstDash val="solid"/>
            <a:round/>
            <a:headEnd type="arrow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>
            <a:extLst>
              <a:ext uri="{FF2B5EF4-FFF2-40B4-BE49-F238E27FC236}">
                <a16:creationId xmlns:a16="http://schemas.microsoft.com/office/drawing/2014/main" id="{4B06E7A7-2B70-4192-981E-C29F7DAA719B}"/>
              </a:ext>
            </a:extLst>
          </p:cNvPr>
          <p:cNvCxnSpPr>
            <a:cxnSpLocks/>
          </p:cNvCxnSpPr>
          <p:nvPr/>
        </p:nvCxnSpPr>
        <p:spPr>
          <a:xfrm flipV="1">
            <a:off x="6564310" y="3495675"/>
            <a:ext cx="0" cy="423862"/>
          </a:xfrm>
          <a:prstGeom prst="line">
            <a:avLst/>
          </a:prstGeom>
          <a:ln w="19050" cap="flat" cmpd="sng" algn="ctr">
            <a:solidFill>
              <a:schemeClr val="accent6"/>
            </a:solidFill>
            <a:prstDash val="solid"/>
            <a:round/>
            <a:headEnd type="arrow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16" name="TextBox 15">
            <a:extLst>
              <a:ext uri="{FF2B5EF4-FFF2-40B4-BE49-F238E27FC236}">
                <a16:creationId xmlns:a16="http://schemas.microsoft.com/office/drawing/2014/main" id="{22103133-16E7-4C7C-86EF-50F69329B5D0}"/>
              </a:ext>
            </a:extLst>
          </p:cNvPr>
          <p:cNvSpPr txBox="1"/>
          <p:nvPr/>
        </p:nvSpPr>
        <p:spPr>
          <a:xfrm>
            <a:off x="6153156" y="3569106"/>
            <a:ext cx="45878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200" dirty="0">
                <a:latin typeface="Calibri" panose="020F0502020204030204" pitchFamily="34" charset="0"/>
                <a:cs typeface="Calibri" panose="020F0502020204030204" pitchFamily="34" charset="0"/>
              </a:rPr>
              <a:t>17.5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102A42CB-A5CF-4C02-94A5-66A2390946B2}"/>
              </a:ext>
            </a:extLst>
          </p:cNvPr>
          <p:cNvSpPr txBox="1"/>
          <p:nvPr/>
        </p:nvSpPr>
        <p:spPr>
          <a:xfrm>
            <a:off x="6620143" y="3994148"/>
            <a:ext cx="45878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200" dirty="0">
                <a:latin typeface="Calibri" panose="020F0502020204030204" pitchFamily="34" charset="0"/>
                <a:cs typeface="Calibri" panose="020F0502020204030204" pitchFamily="34" charset="0"/>
              </a:rPr>
              <a:t>17.5</a:t>
            </a:r>
          </a:p>
        </p:txBody>
      </p:sp>
      <p:cxnSp>
        <p:nvCxnSpPr>
          <p:cNvPr id="18" name="Прямая соединительная линия 17">
            <a:extLst>
              <a:ext uri="{FF2B5EF4-FFF2-40B4-BE49-F238E27FC236}">
                <a16:creationId xmlns:a16="http://schemas.microsoft.com/office/drawing/2014/main" id="{D7BB2647-4636-4B11-85D4-426B26C014E6}"/>
              </a:ext>
            </a:extLst>
          </p:cNvPr>
          <p:cNvCxnSpPr>
            <a:cxnSpLocks/>
          </p:cNvCxnSpPr>
          <p:nvPr/>
        </p:nvCxnSpPr>
        <p:spPr>
          <a:xfrm>
            <a:off x="8500533" y="2446867"/>
            <a:ext cx="1672986" cy="1672986"/>
          </a:xfrm>
          <a:prstGeom prst="line">
            <a:avLst/>
          </a:prstGeom>
          <a:ln w="38100"/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>
            <a:extLst>
              <a:ext uri="{FF2B5EF4-FFF2-40B4-BE49-F238E27FC236}">
                <a16:creationId xmlns:a16="http://schemas.microsoft.com/office/drawing/2014/main" id="{5F30BD27-CF63-40D4-9644-6515D70F518A}"/>
              </a:ext>
            </a:extLst>
          </p:cNvPr>
          <p:cNvCxnSpPr>
            <a:cxnSpLocks/>
          </p:cNvCxnSpPr>
          <p:nvPr/>
        </p:nvCxnSpPr>
        <p:spPr>
          <a:xfrm flipV="1">
            <a:off x="8500533" y="4119853"/>
            <a:ext cx="1672986" cy="1652297"/>
          </a:xfrm>
          <a:prstGeom prst="line">
            <a:avLst/>
          </a:prstGeom>
          <a:ln w="38100"/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25" name="Прямая соединительная линия 24">
            <a:extLst>
              <a:ext uri="{FF2B5EF4-FFF2-40B4-BE49-F238E27FC236}">
                <a16:creationId xmlns:a16="http://schemas.microsoft.com/office/drawing/2014/main" id="{27F577FC-09EC-4D34-9746-8E503F39CA7A}"/>
              </a:ext>
            </a:extLst>
          </p:cNvPr>
          <p:cNvCxnSpPr>
            <a:cxnSpLocks/>
          </p:cNvCxnSpPr>
          <p:nvPr/>
        </p:nvCxnSpPr>
        <p:spPr>
          <a:xfrm>
            <a:off x="6419850" y="5772150"/>
            <a:ext cx="2080683" cy="0"/>
          </a:xfrm>
          <a:prstGeom prst="line">
            <a:avLst/>
          </a:prstGeom>
          <a:ln w="38100"/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27" name="TextBox 26">
            <a:extLst>
              <a:ext uri="{FF2B5EF4-FFF2-40B4-BE49-F238E27FC236}">
                <a16:creationId xmlns:a16="http://schemas.microsoft.com/office/drawing/2014/main" id="{139326E5-0D78-4A04-9594-1AB49EBB940C}"/>
              </a:ext>
            </a:extLst>
          </p:cNvPr>
          <p:cNvSpPr txBox="1"/>
          <p:nvPr/>
        </p:nvSpPr>
        <p:spPr>
          <a:xfrm>
            <a:off x="7460191" y="2213096"/>
            <a:ext cx="34176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200" dirty="0">
                <a:latin typeface="Calibri" panose="020F0502020204030204" pitchFamily="34" charset="0"/>
                <a:cs typeface="Calibri" panose="020F0502020204030204" pitchFamily="34" charset="0"/>
              </a:rPr>
              <a:t>7</a:t>
            </a:r>
            <a:r>
              <a:rPr lang="en-US" sz="1200" dirty="0">
                <a:latin typeface="Calibri" panose="020F0502020204030204" pitchFamily="34" charset="0"/>
                <a:cs typeface="Calibri" panose="020F0502020204030204" pitchFamily="34" charset="0"/>
              </a:rPr>
              <a:t>0</a:t>
            </a:r>
            <a:endParaRPr lang="ru-RU" sz="1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D15AEB14-7242-45D8-AC1E-E1E084395157}"/>
              </a:ext>
            </a:extLst>
          </p:cNvPr>
          <p:cNvSpPr txBox="1"/>
          <p:nvPr/>
        </p:nvSpPr>
        <p:spPr>
          <a:xfrm>
            <a:off x="7317241" y="5495151"/>
            <a:ext cx="45878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Calibri" panose="020F0502020204030204" pitchFamily="34" charset="0"/>
                <a:cs typeface="Calibri" panose="020F0502020204030204" pitchFamily="34" charset="0"/>
              </a:rPr>
              <a:t>85.5</a:t>
            </a:r>
            <a:endParaRPr lang="ru-RU" sz="1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29" name="Прямая соединительная линия 28">
            <a:extLst>
              <a:ext uri="{FF2B5EF4-FFF2-40B4-BE49-F238E27FC236}">
                <a16:creationId xmlns:a16="http://schemas.microsoft.com/office/drawing/2014/main" id="{4C7B3F78-0E02-46D0-AF43-2835528A94A7}"/>
              </a:ext>
            </a:extLst>
          </p:cNvPr>
          <p:cNvCxnSpPr>
            <a:cxnSpLocks/>
          </p:cNvCxnSpPr>
          <p:nvPr/>
        </p:nvCxnSpPr>
        <p:spPr>
          <a:xfrm>
            <a:off x="623993" y="4633955"/>
            <a:ext cx="1250527" cy="0"/>
          </a:xfrm>
          <a:prstGeom prst="line">
            <a:avLst/>
          </a:prstGeom>
          <a:ln w="38100"/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31" name="TextBox 30">
            <a:extLst>
              <a:ext uri="{FF2B5EF4-FFF2-40B4-BE49-F238E27FC236}">
                <a16:creationId xmlns:a16="http://schemas.microsoft.com/office/drawing/2014/main" id="{C3F17BB7-0931-4F5E-8F9B-E64DF00D3BB2}"/>
              </a:ext>
            </a:extLst>
          </p:cNvPr>
          <p:cNvSpPr txBox="1"/>
          <p:nvPr/>
        </p:nvSpPr>
        <p:spPr>
          <a:xfrm>
            <a:off x="2018481" y="4464678"/>
            <a:ext cx="210185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dirty="0">
                <a:latin typeface="Calibri" panose="020F0502020204030204" pitchFamily="34" charset="0"/>
                <a:cs typeface="Calibri" panose="020F0502020204030204" pitchFamily="34" charset="0"/>
              </a:rPr>
              <a:t>траектория движения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2667811F-6E3E-44F5-ADDB-AE24E3695CED}"/>
              </a:ext>
            </a:extLst>
          </p:cNvPr>
          <p:cNvSpPr txBox="1"/>
          <p:nvPr/>
        </p:nvSpPr>
        <p:spPr>
          <a:xfrm>
            <a:off x="1019866" y="4937534"/>
            <a:ext cx="45878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200" dirty="0">
                <a:latin typeface="Calibri" panose="020F0502020204030204" pitchFamily="34" charset="0"/>
                <a:cs typeface="Calibri" panose="020F0502020204030204" pitchFamily="34" charset="0"/>
              </a:rPr>
              <a:t>17.5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9B404C58-A50A-4530-B12A-C81C6E16A3D4}"/>
              </a:ext>
            </a:extLst>
          </p:cNvPr>
          <p:cNvSpPr txBox="1"/>
          <p:nvPr/>
        </p:nvSpPr>
        <p:spPr>
          <a:xfrm>
            <a:off x="2018480" y="4875979"/>
            <a:ext cx="124264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dirty="0">
                <a:latin typeface="Calibri" panose="020F0502020204030204" pitchFamily="34" charset="0"/>
                <a:cs typeface="Calibri" panose="020F0502020204030204" pitchFamily="34" charset="0"/>
              </a:rPr>
              <a:t>размер в см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BE040E7D-BDEB-4810-BAE9-20A7F7D0E1ED}"/>
              </a:ext>
            </a:extLst>
          </p:cNvPr>
          <p:cNvSpPr txBox="1"/>
          <p:nvPr/>
        </p:nvSpPr>
        <p:spPr>
          <a:xfrm>
            <a:off x="9368060" y="3006361"/>
            <a:ext cx="25519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Calibri" panose="020F0502020204030204" pitchFamily="34" charset="0"/>
                <a:cs typeface="Calibri" panose="020F0502020204030204" pitchFamily="34" charset="0"/>
              </a:rPr>
              <a:t>?</a:t>
            </a:r>
            <a:endParaRPr lang="ru-RU" sz="1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934DBE5F-B1F8-449E-A3AC-EF3B61691F7D}"/>
              </a:ext>
            </a:extLst>
          </p:cNvPr>
          <p:cNvSpPr txBox="1"/>
          <p:nvPr/>
        </p:nvSpPr>
        <p:spPr>
          <a:xfrm>
            <a:off x="9401840" y="4961102"/>
            <a:ext cx="25519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Calibri" panose="020F0502020204030204" pitchFamily="34" charset="0"/>
                <a:cs typeface="Calibri" panose="020F0502020204030204" pitchFamily="34" charset="0"/>
              </a:rPr>
              <a:t>?</a:t>
            </a:r>
            <a:endParaRPr lang="ru-RU" sz="1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9516984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g5c8b6e555a_0_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ru-RU"/>
              <a:t>17</a:t>
            </a:fld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Shape 149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r>
              <a:rPr lang="en-US" dirty="0">
                <a:sym typeface="Trebuchet MS"/>
              </a:rPr>
              <a:t>Math </a:t>
            </a:r>
            <a:r>
              <a:rPr lang="ru-RU" dirty="0">
                <a:sym typeface="Trebuchet MS"/>
              </a:rPr>
              <a:t>и </a:t>
            </a:r>
            <a:r>
              <a:rPr lang="en-US" dirty="0">
                <a:sym typeface="Trebuchet MS"/>
              </a:rPr>
              <a:t>Date</a:t>
            </a:r>
            <a:endParaRPr lang="ru-RU" dirty="0">
              <a:sym typeface="Trebuchet MS"/>
            </a:endParaRPr>
          </a:p>
        </p:txBody>
      </p:sp>
      <p:sp>
        <p:nvSpPr>
          <p:cNvPr id="6" name="Shape 209">
            <a:extLst>
              <a:ext uri="{FF2B5EF4-FFF2-40B4-BE49-F238E27FC236}">
                <a16:creationId xmlns:a16="http://schemas.microsoft.com/office/drawing/2014/main" id="{BF18BE94-30B7-44E6-8C1D-C8D36409CE3A}"/>
              </a:ext>
            </a:extLst>
          </p:cNvPr>
          <p:cNvSpPr/>
          <p:nvPr/>
        </p:nvSpPr>
        <p:spPr>
          <a:xfrm>
            <a:off x="678611" y="1294630"/>
            <a:ext cx="10834777" cy="505441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>
            <a:defPPr marR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 baseline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1pPr>
            <a:lvl2pPr marR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 baseline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2pPr>
            <a:lvl3pPr marR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 baseline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3pPr>
            <a:lvl4pPr marR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 baseline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4pPr>
            <a:lvl5pPr marR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 baseline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5pPr>
            <a:lvl6pPr marR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 baseline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6pPr>
            <a:lvl7pPr marR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 baseline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7pPr>
            <a:lvl8pPr marR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 baseline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8pPr>
            <a:lvl9pPr marR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 baseline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9pPr>
          </a:lstStyle>
          <a:p>
            <a:pPr marL="457200" marR="0" lvl="0" indent="-457200" algn="l" rtl="0">
              <a:spcBef>
                <a:spcPts val="0"/>
              </a:spcBef>
              <a:buSzPct val="100000"/>
              <a:buFont typeface="+mj-lt"/>
              <a:buAutoNum type="arabicPeriod"/>
            </a:pPr>
            <a:r>
              <a:rPr lang="ru-RU" sz="2400" dirty="0">
                <a:solidFill>
                  <a:schemeClr val="dk1"/>
                </a:solidFill>
                <a:latin typeface="Calibri" panose="020F0502020204030204" pitchFamily="34" charset="0"/>
                <a:ea typeface="Trebuchet MS"/>
                <a:cs typeface="Calibri" panose="020F0502020204030204" pitchFamily="34" charset="0"/>
                <a:sym typeface="Trebuchet MS"/>
              </a:rPr>
              <a:t>Математические функции и константы</a:t>
            </a:r>
            <a:br>
              <a:rPr lang="ru-RU" sz="2400" dirty="0">
                <a:solidFill>
                  <a:schemeClr val="dk1"/>
                </a:solidFill>
                <a:latin typeface="Calibri" panose="020F0502020204030204" pitchFamily="34" charset="0"/>
                <a:ea typeface="Trebuchet MS"/>
                <a:cs typeface="Calibri" panose="020F0502020204030204" pitchFamily="34" charset="0"/>
                <a:sym typeface="Trebuchet MS"/>
              </a:rPr>
            </a:br>
            <a:r>
              <a:rPr lang="en-US" sz="2000" dirty="0" err="1">
                <a:solidFill>
                  <a:schemeClr val="dk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Trebuchet MS"/>
              </a:rPr>
              <a:t>math.abs</a:t>
            </a:r>
            <a:r>
              <a:rPr lang="en-US" sz="2000" dirty="0">
                <a:solidFill>
                  <a:schemeClr val="dk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Trebuchet MS"/>
              </a:rPr>
              <a:t>(), </a:t>
            </a:r>
            <a:r>
              <a:rPr lang="en-US" sz="2000" dirty="0" err="1">
                <a:solidFill>
                  <a:schemeClr val="dk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Trebuchet MS"/>
              </a:rPr>
              <a:t>math.pi</a:t>
            </a:r>
            <a:r>
              <a:rPr lang="en-US" sz="2000" dirty="0">
                <a:solidFill>
                  <a:schemeClr val="dk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Trebuchet MS"/>
              </a:rPr>
              <a:t>, </a:t>
            </a:r>
            <a:r>
              <a:rPr lang="en-US" sz="2000" dirty="0" err="1">
                <a:solidFill>
                  <a:schemeClr val="dk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Trebuchet MS"/>
              </a:rPr>
              <a:t>math.cos</a:t>
            </a:r>
            <a:r>
              <a:rPr lang="en-US" sz="2000" dirty="0">
                <a:solidFill>
                  <a:schemeClr val="dk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Trebuchet MS"/>
              </a:rPr>
              <a:t>(), </a:t>
            </a:r>
            <a:r>
              <a:rPr lang="en-US" sz="2000" dirty="0" err="1">
                <a:solidFill>
                  <a:schemeClr val="dk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Trebuchet MS"/>
              </a:rPr>
              <a:t>math.atan</a:t>
            </a:r>
            <a:r>
              <a:rPr lang="en-US" sz="2000" dirty="0">
                <a:solidFill>
                  <a:schemeClr val="dk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Trebuchet MS"/>
              </a:rPr>
              <a:t>()</a:t>
            </a:r>
            <a:r>
              <a:rPr lang="ru-RU" sz="2000" dirty="0">
                <a:solidFill>
                  <a:schemeClr val="dk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Trebuchet MS"/>
              </a:rPr>
              <a:t>…</a:t>
            </a:r>
          </a:p>
          <a:p>
            <a:pPr marL="457200" marR="0" lvl="0" indent="-457200" algn="l" rtl="0">
              <a:spcBef>
                <a:spcPts val="0"/>
              </a:spcBef>
              <a:buSzPct val="100000"/>
              <a:buFont typeface="+mj-lt"/>
              <a:buAutoNum type="arabicPeriod"/>
            </a:pPr>
            <a:r>
              <a:rPr lang="ru-RU" sz="2400" dirty="0">
                <a:solidFill>
                  <a:schemeClr val="dk1"/>
                </a:solidFill>
                <a:latin typeface="Calibri" panose="020F0502020204030204" pitchFamily="34" charset="0"/>
                <a:ea typeface="Trebuchet MS"/>
                <a:cs typeface="Calibri" panose="020F0502020204030204" pitchFamily="34" charset="0"/>
                <a:sym typeface="Trebuchet MS"/>
              </a:rPr>
              <a:t>Объект время</a:t>
            </a:r>
            <a:br>
              <a:rPr lang="en-US" sz="2400" dirty="0">
                <a:solidFill>
                  <a:schemeClr val="dk1"/>
                </a:solidFill>
                <a:latin typeface="Calibri" panose="020F0502020204030204" pitchFamily="34" charset="0"/>
                <a:ea typeface="Trebuchet MS"/>
                <a:cs typeface="Calibri" panose="020F0502020204030204" pitchFamily="34" charset="0"/>
                <a:sym typeface="Trebuchet MS"/>
              </a:rPr>
            </a:br>
            <a:r>
              <a:rPr lang="en-US" sz="2000" dirty="0" err="1">
                <a:solidFill>
                  <a:schemeClr val="dk1"/>
                </a:solidFill>
                <a:latin typeface="Courier New" panose="02070309020205020404" pitchFamily="49" charset="0"/>
                <a:ea typeface="Trebuchet MS"/>
                <a:cs typeface="Courier New" panose="02070309020205020404" pitchFamily="49" charset="0"/>
                <a:sym typeface="Trebuchet MS"/>
              </a:rPr>
              <a:t>time.time</a:t>
            </a:r>
            <a:r>
              <a:rPr lang="en-US" sz="2000" dirty="0">
                <a:solidFill>
                  <a:schemeClr val="dk1"/>
                </a:solidFill>
                <a:latin typeface="Courier New" panose="02070309020205020404" pitchFamily="49" charset="0"/>
                <a:ea typeface="Trebuchet MS"/>
                <a:cs typeface="Courier New" panose="02070309020205020404" pitchFamily="49" charset="0"/>
                <a:sym typeface="Trebuchet MS"/>
              </a:rPr>
              <a:t>()</a:t>
            </a:r>
          </a:p>
          <a:p>
            <a:pPr marL="457200" marR="0" lvl="0" indent="-457200" algn="l" rtl="0">
              <a:spcBef>
                <a:spcPts val="0"/>
              </a:spcBef>
              <a:buSzPct val="100000"/>
              <a:buFont typeface="+mj-lt"/>
              <a:buAutoNum type="arabicPeriod"/>
            </a:pPr>
            <a:endParaRPr lang="en-US" sz="2000" dirty="0">
              <a:solidFill>
                <a:schemeClr val="dk1"/>
              </a:solidFill>
              <a:latin typeface="Courier New" panose="02070309020205020404" pitchFamily="49" charset="0"/>
              <a:ea typeface="Trebuchet MS"/>
              <a:cs typeface="Courier New" panose="02070309020205020404" pitchFamily="49" charset="0"/>
              <a:sym typeface="Trebuchet MS"/>
            </a:endParaRPr>
          </a:p>
          <a:p>
            <a:pPr>
              <a:buSzPct val="100000"/>
            </a:pPr>
            <a:r>
              <a:rPr lang="ru-RU" sz="2400" dirty="0">
                <a:solidFill>
                  <a:schemeClr val="dk1"/>
                </a:solidFill>
                <a:latin typeface="Calibri" panose="020F0502020204030204" pitchFamily="34" charset="0"/>
                <a:cs typeface="Calibri" panose="020F0502020204030204" pitchFamily="34" charset="0"/>
                <a:sym typeface="Trebuchet MS"/>
              </a:rPr>
              <a:t>Пример:</a:t>
            </a:r>
            <a:br>
              <a:rPr lang="ru-RU" sz="2000" dirty="0">
                <a:solidFill>
                  <a:schemeClr val="dk1"/>
                </a:solidFill>
                <a:latin typeface="Courier New" panose="02070309020205020404" pitchFamily="49" charset="0"/>
                <a:ea typeface="Trebuchet MS"/>
                <a:cs typeface="Courier New" panose="02070309020205020404" pitchFamily="49" charset="0"/>
                <a:sym typeface="Trebuchet MS"/>
              </a:rPr>
            </a:br>
            <a:r>
              <a:rPr lang="en-US" sz="2000" dirty="0">
                <a:solidFill>
                  <a:schemeClr val="dk1"/>
                </a:solidFill>
                <a:latin typeface="Courier New" panose="02070309020205020404" pitchFamily="49" charset="0"/>
                <a:ea typeface="Trebuchet MS"/>
                <a:cs typeface="Courier New" panose="02070309020205020404" pitchFamily="49" charset="0"/>
                <a:sym typeface="Trebuchet MS"/>
              </a:rPr>
              <a:t>t = </a:t>
            </a:r>
            <a:r>
              <a:rPr lang="en-US" sz="2000" dirty="0" err="1">
                <a:solidFill>
                  <a:schemeClr val="dk1"/>
                </a:solidFill>
                <a:latin typeface="Courier New" panose="02070309020205020404" pitchFamily="49" charset="0"/>
                <a:ea typeface="Trebuchet MS"/>
                <a:cs typeface="Courier New" panose="02070309020205020404" pitchFamily="49" charset="0"/>
                <a:sym typeface="Trebuchet MS"/>
              </a:rPr>
              <a:t>time.time</a:t>
            </a:r>
            <a:r>
              <a:rPr lang="en-US" sz="2000" dirty="0">
                <a:solidFill>
                  <a:schemeClr val="dk1"/>
                </a:solidFill>
                <a:latin typeface="Courier New" panose="02070309020205020404" pitchFamily="49" charset="0"/>
                <a:ea typeface="Trebuchet MS"/>
                <a:cs typeface="Courier New" panose="02070309020205020404" pitchFamily="49" charset="0"/>
                <a:sym typeface="Trebuchet MS"/>
              </a:rPr>
              <a:t>()</a:t>
            </a:r>
          </a:p>
          <a:p>
            <a:pPr>
              <a:buSzPct val="100000"/>
            </a:pPr>
            <a:r>
              <a:rPr lang="en-US" sz="2000" dirty="0">
                <a:solidFill>
                  <a:schemeClr val="dk1"/>
                </a:solidFill>
                <a:latin typeface="Courier New" panose="02070309020205020404" pitchFamily="49" charset="0"/>
                <a:ea typeface="Trebuchet MS"/>
                <a:cs typeface="Courier New" panose="02070309020205020404" pitchFamily="49" charset="0"/>
                <a:sym typeface="Trebuchet MS"/>
              </a:rPr>
              <a:t>a = 0</a:t>
            </a:r>
          </a:p>
          <a:p>
            <a:pPr marR="0" lvl="0" algn="l" rtl="0">
              <a:spcBef>
                <a:spcPts val="0"/>
              </a:spcBef>
              <a:buSzPct val="100000"/>
            </a:pPr>
            <a:r>
              <a:rPr lang="en-US" sz="2000" dirty="0">
                <a:solidFill>
                  <a:schemeClr val="dk1"/>
                </a:solidFill>
                <a:latin typeface="Courier New" panose="02070309020205020404" pitchFamily="49" charset="0"/>
                <a:ea typeface="Trebuchet MS"/>
                <a:cs typeface="Courier New" panose="02070309020205020404" pitchFamily="49" charset="0"/>
                <a:sym typeface="Trebuchet MS"/>
              </a:rPr>
              <a:t>for </a:t>
            </a:r>
            <a:r>
              <a:rPr lang="en-US" sz="2000" dirty="0" err="1">
                <a:solidFill>
                  <a:schemeClr val="dk1"/>
                </a:solidFill>
                <a:latin typeface="Courier New" panose="02070309020205020404" pitchFamily="49" charset="0"/>
                <a:ea typeface="Trebuchet MS"/>
                <a:cs typeface="Courier New" panose="02070309020205020404" pitchFamily="49" charset="0"/>
                <a:sym typeface="Trebuchet MS"/>
              </a:rPr>
              <a:t>i</a:t>
            </a:r>
            <a:r>
              <a:rPr lang="en-US" sz="2000" dirty="0">
                <a:solidFill>
                  <a:schemeClr val="dk1"/>
                </a:solidFill>
                <a:latin typeface="Courier New" panose="02070309020205020404" pitchFamily="49" charset="0"/>
                <a:ea typeface="Trebuchet MS"/>
                <a:cs typeface="Courier New" panose="02070309020205020404" pitchFamily="49" charset="0"/>
                <a:sym typeface="Trebuchet MS"/>
              </a:rPr>
              <a:t> in range(0,1001):</a:t>
            </a:r>
          </a:p>
          <a:p>
            <a:pPr marR="0" lvl="0" algn="l" rtl="0">
              <a:spcBef>
                <a:spcPts val="0"/>
              </a:spcBef>
              <a:buSzPct val="100000"/>
            </a:pPr>
            <a:r>
              <a:rPr lang="en-US" sz="2000" dirty="0">
                <a:solidFill>
                  <a:schemeClr val="dk1"/>
                </a:solidFill>
                <a:latin typeface="Courier New" panose="02070309020205020404" pitchFamily="49" charset="0"/>
                <a:ea typeface="Trebuchet MS"/>
                <a:cs typeface="Courier New" panose="02070309020205020404" pitchFamily="49" charset="0"/>
                <a:sym typeface="Trebuchet MS"/>
              </a:rPr>
              <a:t>	a += 1</a:t>
            </a:r>
            <a:endParaRPr lang="ru-RU" sz="2000" dirty="0">
              <a:solidFill>
                <a:schemeClr val="dk1"/>
              </a:solidFill>
              <a:latin typeface="Courier New" panose="02070309020205020404" pitchFamily="49" charset="0"/>
              <a:ea typeface="Trebuchet MS"/>
              <a:cs typeface="Courier New" panose="02070309020205020404" pitchFamily="49" charset="0"/>
              <a:sym typeface="Trebuchet MS"/>
            </a:endParaRPr>
          </a:p>
          <a:p>
            <a:pPr marR="0" lvl="0" algn="l" rtl="0">
              <a:spcBef>
                <a:spcPts val="0"/>
              </a:spcBef>
              <a:buSzPct val="100000"/>
            </a:pPr>
            <a:r>
              <a:rPr lang="en-US" sz="1800" dirty="0" err="1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dt</a:t>
            </a:r>
            <a:r>
              <a:rPr lang="en-US" sz="1800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 = </a:t>
            </a:r>
            <a:r>
              <a:rPr lang="en-US" sz="1800" dirty="0" err="1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time.time</a:t>
            </a:r>
            <a:r>
              <a:rPr lang="en-US" sz="1800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() – t</a:t>
            </a:r>
          </a:p>
          <a:p>
            <a:pPr marR="0" lvl="0" algn="l" rtl="0">
              <a:spcBef>
                <a:spcPts val="0"/>
              </a:spcBef>
              <a:buSzPct val="100000"/>
            </a:pPr>
            <a:r>
              <a:rPr lang="en-US" sz="1800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print(dt)</a:t>
            </a:r>
            <a:br>
              <a:rPr lang="en-US" sz="1800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</a:br>
            <a:endParaRPr lang="ru-RU" sz="2000" dirty="0">
              <a:solidFill>
                <a:schemeClr val="dk1"/>
              </a:solidFill>
              <a:latin typeface="Courier New" panose="02070309020205020404" pitchFamily="49" charset="0"/>
              <a:ea typeface="Trebuchet MS"/>
              <a:cs typeface="Courier New" panose="02070309020205020404" pitchFamily="49" charset="0"/>
              <a:sym typeface="Trebuchet MS"/>
            </a:endParaRPr>
          </a:p>
        </p:txBody>
      </p:sp>
    </p:spTree>
    <p:extLst>
      <p:ext uri="{BB962C8B-B14F-4D97-AF65-F5344CB8AC3E}">
        <p14:creationId xmlns:p14="http://schemas.microsoft.com/office/powerpoint/2010/main" val="1108182681"/>
      </p:ext>
    </p:extLst>
  </p:cSld>
  <p:clrMapOvr>
    <a:masterClrMapping/>
  </p:clrMapOvr>
  <p:transition spd="slow">
    <p:cut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B9135467-68F1-4D78-9C8E-A13D6C6FFF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Объекты</a:t>
            </a:r>
          </a:p>
        </p:txBody>
      </p:sp>
      <p:sp>
        <p:nvSpPr>
          <p:cNvPr id="92" name="Прямоугольник: скругленные углы 91">
            <a:extLst>
              <a:ext uri="{FF2B5EF4-FFF2-40B4-BE49-F238E27FC236}">
                <a16:creationId xmlns:a16="http://schemas.microsoft.com/office/drawing/2014/main" id="{43487494-5F8C-4031-9FF2-218688BE83AD}"/>
              </a:ext>
            </a:extLst>
          </p:cNvPr>
          <p:cNvSpPr/>
          <p:nvPr/>
        </p:nvSpPr>
        <p:spPr>
          <a:xfrm>
            <a:off x="4090551" y="1279474"/>
            <a:ext cx="2952328" cy="504056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 marR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 baseline="0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  <a:rtl val="0"/>
              </a:defRPr>
            </a:lvl1pPr>
            <a:lvl2pPr marR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 baseline="0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  <a:rtl val="0"/>
              </a:defRPr>
            </a:lvl2pPr>
            <a:lvl3pPr marR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 baseline="0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  <a:rtl val="0"/>
              </a:defRPr>
            </a:lvl3pPr>
            <a:lvl4pPr marR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 baseline="0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  <a:rtl val="0"/>
              </a:defRPr>
            </a:lvl4pPr>
            <a:lvl5pPr marR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 baseline="0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  <a:rtl val="0"/>
              </a:defRPr>
            </a:lvl5pPr>
            <a:lvl6pPr marR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 baseline="0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  <a:rtl val="0"/>
              </a:defRPr>
            </a:lvl6pPr>
            <a:lvl7pPr marR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 baseline="0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  <a:rtl val="0"/>
              </a:defRPr>
            </a:lvl7pPr>
            <a:lvl8pPr marR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 baseline="0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  <a:rtl val="0"/>
              </a:defRPr>
            </a:lvl8pPr>
            <a:lvl9pPr marR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 baseline="0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  <a:rtl val="0"/>
              </a:defRPr>
            </a:lvl9pPr>
          </a:lstStyle>
          <a:p>
            <a:pPr algn="ctr"/>
            <a:r>
              <a:rPr lang="en-US" sz="3200" dirty="0">
                <a:latin typeface="Calibri" panose="020F0502020204030204" pitchFamily="34" charset="0"/>
                <a:cs typeface="Calibri" panose="020F0502020204030204" pitchFamily="34" charset="0"/>
              </a:rPr>
              <a:t>brick</a:t>
            </a:r>
            <a:endParaRPr lang="en-US" sz="1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3" name="Прямоугольник: скругленные углы 92">
            <a:extLst>
              <a:ext uri="{FF2B5EF4-FFF2-40B4-BE49-F238E27FC236}">
                <a16:creationId xmlns:a16="http://schemas.microsoft.com/office/drawing/2014/main" id="{3F915E0F-A2B9-4E31-A0FF-DC519F3FBEC5}"/>
              </a:ext>
            </a:extLst>
          </p:cNvPr>
          <p:cNvSpPr/>
          <p:nvPr/>
        </p:nvSpPr>
        <p:spPr>
          <a:xfrm>
            <a:off x="2828796" y="2297665"/>
            <a:ext cx="1690573" cy="469109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 marR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 baseline="0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  <a:rtl val="0"/>
              </a:defRPr>
            </a:lvl1pPr>
            <a:lvl2pPr marR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 baseline="0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  <a:rtl val="0"/>
              </a:defRPr>
            </a:lvl2pPr>
            <a:lvl3pPr marR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 baseline="0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  <a:rtl val="0"/>
              </a:defRPr>
            </a:lvl3pPr>
            <a:lvl4pPr marR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 baseline="0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  <a:rtl val="0"/>
              </a:defRPr>
            </a:lvl4pPr>
            <a:lvl5pPr marR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 baseline="0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  <a:rtl val="0"/>
              </a:defRPr>
            </a:lvl5pPr>
            <a:lvl6pPr marR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 baseline="0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  <a:rtl val="0"/>
              </a:defRPr>
            </a:lvl6pPr>
            <a:lvl7pPr marR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 baseline="0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  <a:rtl val="0"/>
              </a:defRPr>
            </a:lvl7pPr>
            <a:lvl8pPr marR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 baseline="0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  <a:rtl val="0"/>
              </a:defRPr>
            </a:lvl8pPr>
            <a:lvl9pPr marR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 baseline="0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  <a:rtl val="0"/>
              </a:defRPr>
            </a:lvl9pPr>
          </a:lstStyle>
          <a:p>
            <a:pPr algn="ctr"/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motor</a:t>
            </a: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94" name="Прямая со стрелкой 93">
            <a:extLst>
              <a:ext uri="{FF2B5EF4-FFF2-40B4-BE49-F238E27FC236}">
                <a16:creationId xmlns:a16="http://schemas.microsoft.com/office/drawing/2014/main" id="{40BFB874-8D08-45DC-B3D6-DD96483A57C3}"/>
              </a:ext>
            </a:extLst>
          </p:cNvPr>
          <p:cNvCxnSpPr>
            <a:cxnSpLocks/>
          </p:cNvCxnSpPr>
          <p:nvPr/>
        </p:nvCxnSpPr>
        <p:spPr>
          <a:xfrm flipH="1">
            <a:off x="3685098" y="1792239"/>
            <a:ext cx="1892632" cy="514135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</p:cxnSp>
      <p:sp>
        <p:nvSpPr>
          <p:cNvPr id="95" name="Овал 94">
            <a:extLst>
              <a:ext uri="{FF2B5EF4-FFF2-40B4-BE49-F238E27FC236}">
                <a16:creationId xmlns:a16="http://schemas.microsoft.com/office/drawing/2014/main" id="{C91C06EE-6998-4A17-ABE0-7A4EEA43B5E3}"/>
              </a:ext>
            </a:extLst>
          </p:cNvPr>
          <p:cNvSpPr/>
          <p:nvPr/>
        </p:nvSpPr>
        <p:spPr>
          <a:xfrm>
            <a:off x="1277190" y="4452115"/>
            <a:ext cx="1767630" cy="432048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 marR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 baseline="0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  <a:rtl val="0"/>
              </a:defRPr>
            </a:lvl1pPr>
            <a:lvl2pPr marR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 baseline="0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  <a:rtl val="0"/>
              </a:defRPr>
            </a:lvl2pPr>
            <a:lvl3pPr marR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 baseline="0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  <a:rtl val="0"/>
              </a:defRPr>
            </a:lvl3pPr>
            <a:lvl4pPr marR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 baseline="0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  <a:rtl val="0"/>
              </a:defRPr>
            </a:lvl4pPr>
            <a:lvl5pPr marR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 baseline="0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  <a:rtl val="0"/>
              </a:defRPr>
            </a:lvl5pPr>
            <a:lvl6pPr marR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 baseline="0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  <a:rtl val="0"/>
              </a:defRPr>
            </a:lvl6pPr>
            <a:lvl7pPr marR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 baseline="0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  <a:rtl val="0"/>
              </a:defRPr>
            </a:lvl7pPr>
            <a:lvl8pPr marR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 baseline="0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  <a:rtl val="0"/>
              </a:defRPr>
            </a:lvl8pPr>
            <a:lvl9pPr marR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 baseline="0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  <a:rtl val="0"/>
              </a:defRPr>
            </a:lvl9pPr>
          </a:lstStyle>
          <a:p>
            <a:pPr algn="ctr"/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invert</a:t>
            </a:r>
            <a:endParaRPr lang="en-US" sz="11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96" name="Прямая со стрелкой 95">
            <a:extLst>
              <a:ext uri="{FF2B5EF4-FFF2-40B4-BE49-F238E27FC236}">
                <a16:creationId xmlns:a16="http://schemas.microsoft.com/office/drawing/2014/main" id="{A8F81DDC-47FF-48A4-8FDE-D84D74ECC987}"/>
              </a:ext>
            </a:extLst>
          </p:cNvPr>
          <p:cNvCxnSpPr>
            <a:cxnSpLocks/>
            <a:stCxn id="93" idx="1"/>
            <a:endCxn id="95" idx="0"/>
          </p:cNvCxnSpPr>
          <p:nvPr/>
        </p:nvCxnSpPr>
        <p:spPr>
          <a:xfrm flipH="1">
            <a:off x="2161005" y="2532220"/>
            <a:ext cx="667791" cy="1919895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</p:cxnSp>
      <p:cxnSp>
        <p:nvCxnSpPr>
          <p:cNvPr id="97" name="Прямая со стрелкой 96">
            <a:extLst>
              <a:ext uri="{FF2B5EF4-FFF2-40B4-BE49-F238E27FC236}">
                <a16:creationId xmlns:a16="http://schemas.microsoft.com/office/drawing/2014/main" id="{97850F06-DC3F-4519-9925-87C0ACA6EE8A}"/>
              </a:ext>
            </a:extLst>
          </p:cNvPr>
          <p:cNvCxnSpPr>
            <a:cxnSpLocks/>
            <a:stCxn id="93" idx="3"/>
            <a:endCxn id="103" idx="0"/>
          </p:cNvCxnSpPr>
          <p:nvPr/>
        </p:nvCxnSpPr>
        <p:spPr>
          <a:xfrm>
            <a:off x="4519369" y="2532220"/>
            <a:ext cx="954004" cy="1925685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</p:cxnSp>
      <p:cxnSp>
        <p:nvCxnSpPr>
          <p:cNvPr id="98" name="Прямая со стрелкой 97">
            <a:extLst>
              <a:ext uri="{FF2B5EF4-FFF2-40B4-BE49-F238E27FC236}">
                <a16:creationId xmlns:a16="http://schemas.microsoft.com/office/drawing/2014/main" id="{F601EB2F-6F2F-43F1-9892-37C14CEA7EB4}"/>
              </a:ext>
            </a:extLst>
          </p:cNvPr>
          <p:cNvCxnSpPr>
            <a:cxnSpLocks/>
            <a:stCxn id="93" idx="2"/>
          </p:cNvCxnSpPr>
          <p:nvPr/>
        </p:nvCxnSpPr>
        <p:spPr>
          <a:xfrm flipH="1">
            <a:off x="3664576" y="2766774"/>
            <a:ext cx="9507" cy="1247753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</p:cxnSp>
      <p:sp>
        <p:nvSpPr>
          <p:cNvPr id="99" name="Овал 98">
            <a:extLst>
              <a:ext uri="{FF2B5EF4-FFF2-40B4-BE49-F238E27FC236}">
                <a16:creationId xmlns:a16="http://schemas.microsoft.com/office/drawing/2014/main" id="{502C03BC-3C71-4E57-B651-840993AC8556}"/>
              </a:ext>
            </a:extLst>
          </p:cNvPr>
          <p:cNvSpPr/>
          <p:nvPr/>
        </p:nvSpPr>
        <p:spPr>
          <a:xfrm>
            <a:off x="1277190" y="5209313"/>
            <a:ext cx="1767630" cy="466938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 marR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 baseline="0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  <a:rtl val="0"/>
              </a:defRPr>
            </a:lvl1pPr>
            <a:lvl2pPr marR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 baseline="0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  <a:rtl val="0"/>
              </a:defRPr>
            </a:lvl2pPr>
            <a:lvl3pPr marR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 baseline="0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  <a:rtl val="0"/>
              </a:defRPr>
            </a:lvl3pPr>
            <a:lvl4pPr marR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 baseline="0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  <a:rtl val="0"/>
              </a:defRPr>
            </a:lvl4pPr>
            <a:lvl5pPr marR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 baseline="0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  <a:rtl val="0"/>
              </a:defRPr>
            </a:lvl5pPr>
            <a:lvl6pPr marR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 baseline="0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  <a:rtl val="0"/>
              </a:defRPr>
            </a:lvl6pPr>
            <a:lvl7pPr marR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 baseline="0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  <a:rtl val="0"/>
              </a:defRPr>
            </a:lvl7pPr>
            <a:lvl8pPr marR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 baseline="0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  <a:rtl val="0"/>
              </a:defRPr>
            </a:lvl8pPr>
            <a:lvl9pPr marR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 baseline="0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  <a:rtl val="0"/>
              </a:defRPr>
            </a:lvl9pPr>
          </a:lstStyle>
          <a:p>
            <a:pPr algn="ctr"/>
            <a:r>
              <a:rPr 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currentPower</a:t>
            </a:r>
            <a:endParaRPr lang="en-US" sz="9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00" name="Прямоугольник 99">
            <a:extLst>
              <a:ext uri="{FF2B5EF4-FFF2-40B4-BE49-F238E27FC236}">
                <a16:creationId xmlns:a16="http://schemas.microsoft.com/office/drawing/2014/main" id="{7A62AF68-99A0-4C2E-8023-8C11575A4F31}"/>
              </a:ext>
            </a:extLst>
          </p:cNvPr>
          <p:cNvSpPr/>
          <p:nvPr/>
        </p:nvSpPr>
        <p:spPr>
          <a:xfrm>
            <a:off x="3188836" y="3162485"/>
            <a:ext cx="1008112" cy="301279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 marR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 baseline="0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  <a:rtl val="0"/>
              </a:defRPr>
            </a:lvl1pPr>
            <a:lvl2pPr marR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 baseline="0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  <a:rtl val="0"/>
              </a:defRPr>
            </a:lvl2pPr>
            <a:lvl3pPr marR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 baseline="0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  <a:rtl val="0"/>
              </a:defRPr>
            </a:lvl3pPr>
            <a:lvl4pPr marR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 baseline="0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  <a:rtl val="0"/>
              </a:defRPr>
            </a:lvl4pPr>
            <a:lvl5pPr marR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 baseline="0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  <a:rtl val="0"/>
              </a:defRPr>
            </a:lvl5pPr>
            <a:lvl6pPr marR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 baseline="0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  <a:rtl val="0"/>
              </a:defRPr>
            </a:lvl6pPr>
            <a:lvl7pPr marR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 baseline="0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  <a:rtl val="0"/>
              </a:defRPr>
            </a:lvl7pPr>
            <a:lvl8pPr marR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 baseline="0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  <a:rtl val="0"/>
              </a:defRPr>
            </a:lvl8pPr>
            <a:lvl9pPr marR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 baseline="0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  <a:rtl val="0"/>
              </a:defRPr>
            </a:lvl9pPr>
          </a:lstStyle>
          <a:p>
            <a:pPr algn="ctr"/>
            <a:r>
              <a:rPr lang="ru-RU" sz="1800" dirty="0">
                <a:latin typeface="Calibri" panose="020F0502020204030204" pitchFamily="34" charset="0"/>
                <a:cs typeface="Calibri" panose="020F0502020204030204" pitchFamily="34" charset="0"/>
              </a:rPr>
              <a:t>события</a:t>
            </a: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01" name="Прямоугольник 100">
            <a:extLst>
              <a:ext uri="{FF2B5EF4-FFF2-40B4-BE49-F238E27FC236}">
                <a16:creationId xmlns:a16="http://schemas.microsoft.com/office/drawing/2014/main" id="{2B95B0B3-C17D-4DBE-B7F8-427BBCA2387F}"/>
              </a:ext>
            </a:extLst>
          </p:cNvPr>
          <p:cNvSpPr/>
          <p:nvPr/>
        </p:nvSpPr>
        <p:spPr>
          <a:xfrm>
            <a:off x="1820684" y="3538737"/>
            <a:ext cx="1101966" cy="301279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 marR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 baseline="0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  <a:rtl val="0"/>
              </a:defRPr>
            </a:lvl1pPr>
            <a:lvl2pPr marR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 baseline="0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  <a:rtl val="0"/>
              </a:defRPr>
            </a:lvl2pPr>
            <a:lvl3pPr marR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 baseline="0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  <a:rtl val="0"/>
              </a:defRPr>
            </a:lvl3pPr>
            <a:lvl4pPr marR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 baseline="0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  <a:rtl val="0"/>
              </a:defRPr>
            </a:lvl4pPr>
            <a:lvl5pPr marR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 baseline="0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  <a:rtl val="0"/>
              </a:defRPr>
            </a:lvl5pPr>
            <a:lvl6pPr marR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 baseline="0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  <a:rtl val="0"/>
              </a:defRPr>
            </a:lvl6pPr>
            <a:lvl7pPr marR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 baseline="0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  <a:rtl val="0"/>
              </a:defRPr>
            </a:lvl7pPr>
            <a:lvl8pPr marR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 baseline="0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  <a:rtl val="0"/>
              </a:defRPr>
            </a:lvl8pPr>
            <a:lvl9pPr marR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 baseline="0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  <a:rtl val="0"/>
              </a:defRPr>
            </a:lvl9pPr>
          </a:lstStyle>
          <a:p>
            <a:pPr algn="ctr"/>
            <a:r>
              <a:rPr lang="ru-RU" sz="1800" dirty="0">
                <a:latin typeface="Calibri" panose="020F0502020204030204" pitchFamily="34" charset="0"/>
                <a:cs typeface="Calibri" panose="020F0502020204030204" pitchFamily="34" charset="0"/>
              </a:rPr>
              <a:t>свойства</a:t>
            </a: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02" name="Прямоугольник 101">
            <a:extLst>
              <a:ext uri="{FF2B5EF4-FFF2-40B4-BE49-F238E27FC236}">
                <a16:creationId xmlns:a16="http://schemas.microsoft.com/office/drawing/2014/main" id="{A6E9A664-D18A-41FA-9C91-03A01F970733}"/>
              </a:ext>
            </a:extLst>
          </p:cNvPr>
          <p:cNvSpPr/>
          <p:nvPr/>
        </p:nvSpPr>
        <p:spPr>
          <a:xfrm>
            <a:off x="4556988" y="3521801"/>
            <a:ext cx="1101966" cy="301279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 marR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 baseline="0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  <a:rtl val="0"/>
              </a:defRPr>
            </a:lvl1pPr>
            <a:lvl2pPr marR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 baseline="0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  <a:rtl val="0"/>
              </a:defRPr>
            </a:lvl2pPr>
            <a:lvl3pPr marR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 baseline="0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  <a:rtl val="0"/>
              </a:defRPr>
            </a:lvl3pPr>
            <a:lvl4pPr marR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 baseline="0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  <a:rtl val="0"/>
              </a:defRPr>
            </a:lvl4pPr>
            <a:lvl5pPr marR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 baseline="0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  <a:rtl val="0"/>
              </a:defRPr>
            </a:lvl5pPr>
            <a:lvl6pPr marR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 baseline="0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  <a:rtl val="0"/>
              </a:defRPr>
            </a:lvl6pPr>
            <a:lvl7pPr marR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 baseline="0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  <a:rtl val="0"/>
              </a:defRPr>
            </a:lvl7pPr>
            <a:lvl8pPr marR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 baseline="0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  <a:rtl val="0"/>
              </a:defRPr>
            </a:lvl8pPr>
            <a:lvl9pPr marR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 baseline="0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  <a:rtl val="0"/>
              </a:defRPr>
            </a:lvl9pPr>
          </a:lstStyle>
          <a:p>
            <a:pPr algn="ctr"/>
            <a:r>
              <a:rPr lang="ru-RU" sz="1800" dirty="0">
                <a:latin typeface="Calibri" panose="020F0502020204030204" pitchFamily="34" charset="0"/>
                <a:cs typeface="Calibri" panose="020F0502020204030204" pitchFamily="34" charset="0"/>
              </a:rPr>
              <a:t>методы</a:t>
            </a: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03" name="Овал 102">
            <a:extLst>
              <a:ext uri="{FF2B5EF4-FFF2-40B4-BE49-F238E27FC236}">
                <a16:creationId xmlns:a16="http://schemas.microsoft.com/office/drawing/2014/main" id="{527C4E4F-7329-4466-B58F-C258380C5BD1}"/>
              </a:ext>
            </a:extLst>
          </p:cNvPr>
          <p:cNvSpPr/>
          <p:nvPr/>
        </p:nvSpPr>
        <p:spPr>
          <a:xfrm>
            <a:off x="4589558" y="4457905"/>
            <a:ext cx="1767630" cy="432048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 marR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 baseline="0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  <a:rtl val="0"/>
              </a:defRPr>
            </a:lvl1pPr>
            <a:lvl2pPr marR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 baseline="0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  <a:rtl val="0"/>
              </a:defRPr>
            </a:lvl2pPr>
            <a:lvl3pPr marR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 baseline="0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  <a:rtl val="0"/>
              </a:defRPr>
            </a:lvl3pPr>
            <a:lvl4pPr marR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 baseline="0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  <a:rtl val="0"/>
              </a:defRPr>
            </a:lvl4pPr>
            <a:lvl5pPr marR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 baseline="0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  <a:rtl val="0"/>
              </a:defRPr>
            </a:lvl5pPr>
            <a:lvl6pPr marR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 baseline="0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  <a:rtl val="0"/>
              </a:defRPr>
            </a:lvl6pPr>
            <a:lvl7pPr marR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 baseline="0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  <a:rtl val="0"/>
              </a:defRPr>
            </a:lvl7pPr>
            <a:lvl8pPr marR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 baseline="0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  <a:rtl val="0"/>
              </a:defRPr>
            </a:lvl8pPr>
            <a:lvl9pPr marR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 baseline="0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  <a:rtl val="0"/>
              </a:defRPr>
            </a:lvl9pPr>
          </a:lstStyle>
          <a:p>
            <a:pPr algn="ctr"/>
            <a:r>
              <a:rPr lang="en-US" sz="1600" dirty="0" err="1">
                <a:latin typeface="Calibri" panose="020F0502020204030204" pitchFamily="34" charset="0"/>
                <a:cs typeface="Calibri" panose="020F0502020204030204" pitchFamily="34" charset="0"/>
              </a:rPr>
              <a:t>setPower</a:t>
            </a:r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()</a:t>
            </a:r>
            <a:endParaRPr lang="en-US" sz="11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04" name="Овал 103">
            <a:extLst>
              <a:ext uri="{FF2B5EF4-FFF2-40B4-BE49-F238E27FC236}">
                <a16:creationId xmlns:a16="http://schemas.microsoft.com/office/drawing/2014/main" id="{364E4BEE-8391-4B86-955B-CD37CB6F0913}"/>
              </a:ext>
            </a:extLst>
          </p:cNvPr>
          <p:cNvSpPr/>
          <p:nvPr/>
        </p:nvSpPr>
        <p:spPr>
          <a:xfrm>
            <a:off x="4589558" y="5249993"/>
            <a:ext cx="1767630" cy="432048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 marR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 baseline="0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  <a:rtl val="0"/>
              </a:defRPr>
            </a:lvl1pPr>
            <a:lvl2pPr marR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 baseline="0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  <a:rtl val="0"/>
              </a:defRPr>
            </a:lvl2pPr>
            <a:lvl3pPr marR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 baseline="0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  <a:rtl val="0"/>
              </a:defRPr>
            </a:lvl3pPr>
            <a:lvl4pPr marR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 baseline="0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  <a:rtl val="0"/>
              </a:defRPr>
            </a:lvl4pPr>
            <a:lvl5pPr marR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 baseline="0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  <a:rtl val="0"/>
              </a:defRPr>
            </a:lvl5pPr>
            <a:lvl6pPr marR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 baseline="0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  <a:rtl val="0"/>
              </a:defRPr>
            </a:lvl6pPr>
            <a:lvl7pPr marR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 baseline="0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  <a:rtl val="0"/>
              </a:defRPr>
            </a:lvl7pPr>
            <a:lvl8pPr marR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 baseline="0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  <a:rtl val="0"/>
              </a:defRPr>
            </a:lvl8pPr>
            <a:lvl9pPr marR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 baseline="0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  <a:rtl val="0"/>
              </a:defRPr>
            </a:lvl9pPr>
          </a:lstStyle>
          <a:p>
            <a:pPr algn="ctr"/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brake()</a:t>
            </a:r>
            <a:endParaRPr lang="en-US" sz="11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105" name="Прямая соединительная линия 104">
            <a:extLst>
              <a:ext uri="{FF2B5EF4-FFF2-40B4-BE49-F238E27FC236}">
                <a16:creationId xmlns:a16="http://schemas.microsoft.com/office/drawing/2014/main" id="{66C4825D-6ECD-468F-A4A0-515DB54C97FD}"/>
              </a:ext>
            </a:extLst>
          </p:cNvPr>
          <p:cNvCxnSpPr>
            <a:stCxn id="95" idx="4"/>
            <a:endCxn id="99" idx="0"/>
          </p:cNvCxnSpPr>
          <p:nvPr/>
        </p:nvCxnSpPr>
        <p:spPr>
          <a:xfrm>
            <a:off x="2161005" y="4884163"/>
            <a:ext cx="0" cy="325150"/>
          </a:xfrm>
          <a:prstGeom prst="lin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</p:cxnSp>
      <p:cxnSp>
        <p:nvCxnSpPr>
          <p:cNvPr id="106" name="Прямая соединительная линия 105">
            <a:extLst>
              <a:ext uri="{FF2B5EF4-FFF2-40B4-BE49-F238E27FC236}">
                <a16:creationId xmlns:a16="http://schemas.microsoft.com/office/drawing/2014/main" id="{D6A3B516-C294-4FC4-905E-6D6797E67B97}"/>
              </a:ext>
            </a:extLst>
          </p:cNvPr>
          <p:cNvCxnSpPr>
            <a:stCxn id="103" idx="4"/>
            <a:endCxn id="104" idx="0"/>
          </p:cNvCxnSpPr>
          <p:nvPr/>
        </p:nvCxnSpPr>
        <p:spPr>
          <a:xfrm>
            <a:off x="5473373" y="4889953"/>
            <a:ext cx="0" cy="360040"/>
          </a:xfrm>
          <a:prstGeom prst="lin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</p:cxnSp>
      <p:sp>
        <p:nvSpPr>
          <p:cNvPr id="107" name="Прямоугольник: скругленные углы 106">
            <a:extLst>
              <a:ext uri="{FF2B5EF4-FFF2-40B4-BE49-F238E27FC236}">
                <a16:creationId xmlns:a16="http://schemas.microsoft.com/office/drawing/2014/main" id="{1742C3D0-C098-4A63-8107-734F69D8A06C}"/>
              </a:ext>
            </a:extLst>
          </p:cNvPr>
          <p:cNvSpPr/>
          <p:nvPr/>
        </p:nvSpPr>
        <p:spPr>
          <a:xfrm>
            <a:off x="4836070" y="2306374"/>
            <a:ext cx="1690573" cy="469109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 marR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 baseline="0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  <a:rtl val="0"/>
              </a:defRPr>
            </a:lvl1pPr>
            <a:lvl2pPr marR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 baseline="0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  <a:rtl val="0"/>
              </a:defRPr>
            </a:lvl2pPr>
            <a:lvl3pPr marR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 baseline="0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  <a:rtl val="0"/>
              </a:defRPr>
            </a:lvl3pPr>
            <a:lvl4pPr marR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 baseline="0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  <a:rtl val="0"/>
              </a:defRPr>
            </a:lvl4pPr>
            <a:lvl5pPr marR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 baseline="0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  <a:rtl val="0"/>
              </a:defRPr>
            </a:lvl5pPr>
            <a:lvl6pPr marR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 baseline="0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  <a:rtl val="0"/>
              </a:defRPr>
            </a:lvl6pPr>
            <a:lvl7pPr marR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 baseline="0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  <a:rtl val="0"/>
              </a:defRPr>
            </a:lvl7pPr>
            <a:lvl8pPr marR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 baseline="0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  <a:rtl val="0"/>
              </a:defRPr>
            </a:lvl8pPr>
            <a:lvl9pPr marR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 baseline="0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  <a:rtl val="0"/>
              </a:defRPr>
            </a:lvl9pPr>
          </a:lstStyle>
          <a:p>
            <a:pPr algn="ctr"/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display</a:t>
            </a: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108" name="Прямая со стрелкой 107">
            <a:extLst>
              <a:ext uri="{FF2B5EF4-FFF2-40B4-BE49-F238E27FC236}">
                <a16:creationId xmlns:a16="http://schemas.microsoft.com/office/drawing/2014/main" id="{33AFC409-F863-4BA0-AB0F-3F74BE4704C7}"/>
              </a:ext>
            </a:extLst>
          </p:cNvPr>
          <p:cNvCxnSpPr>
            <a:stCxn id="92" idx="2"/>
            <a:endCxn id="107" idx="0"/>
          </p:cNvCxnSpPr>
          <p:nvPr/>
        </p:nvCxnSpPr>
        <p:spPr>
          <a:xfrm>
            <a:off x="5566715" y="1783530"/>
            <a:ext cx="114642" cy="522844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</p:cxnSp>
      <p:sp>
        <p:nvSpPr>
          <p:cNvPr id="109" name="Прямоугольник: скругленные углы 108">
            <a:extLst>
              <a:ext uri="{FF2B5EF4-FFF2-40B4-BE49-F238E27FC236}">
                <a16:creationId xmlns:a16="http://schemas.microsoft.com/office/drawing/2014/main" id="{871BA6A1-5844-406F-A678-81CB8D596F33}"/>
              </a:ext>
            </a:extLst>
          </p:cNvPr>
          <p:cNvSpPr/>
          <p:nvPr/>
        </p:nvSpPr>
        <p:spPr>
          <a:xfrm>
            <a:off x="6843344" y="2297664"/>
            <a:ext cx="1690573" cy="469109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 marR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 baseline="0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  <a:rtl val="0"/>
              </a:defRPr>
            </a:lvl1pPr>
            <a:lvl2pPr marR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 baseline="0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  <a:rtl val="0"/>
              </a:defRPr>
            </a:lvl2pPr>
            <a:lvl3pPr marR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 baseline="0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  <a:rtl val="0"/>
              </a:defRPr>
            </a:lvl3pPr>
            <a:lvl4pPr marR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 baseline="0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  <a:rtl val="0"/>
              </a:defRPr>
            </a:lvl4pPr>
            <a:lvl5pPr marR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 baseline="0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  <a:rtl val="0"/>
              </a:defRPr>
            </a:lvl5pPr>
            <a:lvl6pPr marR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 baseline="0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  <a:rtl val="0"/>
              </a:defRPr>
            </a:lvl6pPr>
            <a:lvl7pPr marR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 baseline="0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  <a:rtl val="0"/>
              </a:defRPr>
            </a:lvl7pPr>
            <a:lvl8pPr marR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 baseline="0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  <a:rtl val="0"/>
              </a:defRPr>
            </a:lvl8pPr>
            <a:lvl9pPr marR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 baseline="0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  <a:rtl val="0"/>
              </a:defRPr>
            </a:lvl9pPr>
          </a:lstStyle>
          <a:p>
            <a:pPr algn="ctr"/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sensor</a:t>
            </a: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110" name="Прямая со стрелкой 109">
            <a:extLst>
              <a:ext uri="{FF2B5EF4-FFF2-40B4-BE49-F238E27FC236}">
                <a16:creationId xmlns:a16="http://schemas.microsoft.com/office/drawing/2014/main" id="{4FF08ED7-59EA-427F-BA93-650D09C25C80}"/>
              </a:ext>
            </a:extLst>
          </p:cNvPr>
          <p:cNvCxnSpPr>
            <a:cxnSpLocks/>
            <a:stCxn id="92" idx="2"/>
            <a:endCxn id="109" idx="0"/>
          </p:cNvCxnSpPr>
          <p:nvPr/>
        </p:nvCxnSpPr>
        <p:spPr>
          <a:xfrm>
            <a:off x="5566715" y="1783530"/>
            <a:ext cx="2121916" cy="514134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</p:cxnSp>
      <p:sp>
        <p:nvSpPr>
          <p:cNvPr id="23" name="TextBox 22">
            <a:extLst>
              <a:ext uri="{FF2B5EF4-FFF2-40B4-BE49-F238E27FC236}">
                <a16:creationId xmlns:a16="http://schemas.microsoft.com/office/drawing/2014/main" id="{C18FB899-BCD2-4CF4-803C-186FBD94A809}"/>
              </a:ext>
            </a:extLst>
          </p:cNvPr>
          <p:cNvSpPr txBox="1"/>
          <p:nvPr/>
        </p:nvSpPr>
        <p:spPr>
          <a:xfrm>
            <a:off x="7042879" y="5366818"/>
            <a:ext cx="489734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800" dirty="0">
                <a:latin typeface="Calibri" panose="020F0502020204030204" pitchFamily="34" charset="0"/>
                <a:cs typeface="Calibri" panose="020F0502020204030204" pitchFamily="34" charset="0"/>
                <a:hlinkClick r:id="rId2"/>
              </a:rPr>
              <a:t>https://help.trikset.com/trik/programming-code</a:t>
            </a:r>
            <a:r>
              <a:rPr 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ru-RU" sz="1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9F3C93F6-577A-4695-BE94-402D19C18EFD}"/>
              </a:ext>
            </a:extLst>
          </p:cNvPr>
          <p:cNvSpPr txBox="1"/>
          <p:nvPr/>
        </p:nvSpPr>
        <p:spPr>
          <a:xfrm>
            <a:off x="7042879" y="4884163"/>
            <a:ext cx="3602117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400" dirty="0">
                <a:solidFill>
                  <a:schemeClr val="dk1"/>
                </a:solidFill>
                <a:latin typeface="Calibri" panose="020F0502020204030204" pitchFamily="34" charset="0"/>
                <a:cs typeface="Calibri" panose="020F0502020204030204" pitchFamily="34" charset="0"/>
                <a:sym typeface="Trebuchet MS"/>
              </a:rPr>
              <a:t>Справочный центр ТРИК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23834412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>
            <a:extLst>
              <a:ext uri="{FF2B5EF4-FFF2-40B4-BE49-F238E27FC236}">
                <a16:creationId xmlns:a16="http://schemas.microsoft.com/office/drawing/2014/main" id="{4371D973-AF8A-49CC-8755-3E96D0201E81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 smtClean="0"/>
              <a:t>4</a:t>
            </a:fld>
            <a:endParaRPr lang="ru-RU"/>
          </a:p>
        </p:txBody>
      </p:sp>
      <p:sp>
        <p:nvSpPr>
          <p:cNvPr id="5" name="Заголовок 4">
            <a:extLst>
              <a:ext uri="{FF2B5EF4-FFF2-40B4-BE49-F238E27FC236}">
                <a16:creationId xmlns:a16="http://schemas.microsoft.com/office/drawing/2014/main" id="{F5C52577-4782-4076-AD9F-19E6EDAB44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Для отладки</a:t>
            </a:r>
          </a:p>
        </p:txBody>
      </p:sp>
      <p:sp>
        <p:nvSpPr>
          <p:cNvPr id="9" name="Shape 209">
            <a:extLst>
              <a:ext uri="{FF2B5EF4-FFF2-40B4-BE49-F238E27FC236}">
                <a16:creationId xmlns:a16="http://schemas.microsoft.com/office/drawing/2014/main" id="{ABCFE3F2-2CD0-499A-953D-BC344BF9F8D7}"/>
              </a:ext>
            </a:extLst>
          </p:cNvPr>
          <p:cNvSpPr/>
          <p:nvPr/>
        </p:nvSpPr>
        <p:spPr>
          <a:xfrm>
            <a:off x="678611" y="1294630"/>
            <a:ext cx="10834777" cy="4683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>
            <a:defPPr marR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 baseline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1pPr>
            <a:lvl2pPr marR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 baseline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2pPr>
            <a:lvl3pPr marR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 baseline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3pPr>
            <a:lvl4pPr marR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 baseline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4pPr>
            <a:lvl5pPr marR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 baseline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5pPr>
            <a:lvl6pPr marR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 baseline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6pPr>
            <a:lvl7pPr marR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 baseline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7pPr>
            <a:lvl8pPr marR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 baseline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8pPr>
            <a:lvl9pPr marR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 baseline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9pPr>
          </a:lstStyle>
          <a:p>
            <a:pPr marL="457200" marR="0" lvl="0" indent="-457200" algn="l" rtl="0">
              <a:spcBef>
                <a:spcPts val="0"/>
              </a:spcBef>
              <a:buSzPct val="100000"/>
              <a:buFont typeface="+mj-lt"/>
              <a:buAutoNum type="arabicPeriod"/>
            </a:pPr>
            <a:r>
              <a:rPr lang="ru-RU" sz="2400" dirty="0">
                <a:solidFill>
                  <a:schemeClr val="dk1"/>
                </a:solidFill>
                <a:latin typeface="Calibri" panose="020F0502020204030204" pitchFamily="34" charset="0"/>
                <a:ea typeface="Trebuchet MS"/>
                <a:cs typeface="Calibri" panose="020F0502020204030204" pitchFamily="34" charset="0"/>
                <a:sym typeface="Trebuchet MS"/>
              </a:rPr>
              <a:t>Вывод в консоль</a:t>
            </a:r>
            <a:br>
              <a:rPr lang="ru-RU" sz="2400" dirty="0">
                <a:solidFill>
                  <a:schemeClr val="dk1"/>
                </a:solidFill>
                <a:latin typeface="Calibri" panose="020F0502020204030204" pitchFamily="34" charset="0"/>
                <a:ea typeface="Trebuchet MS"/>
                <a:cs typeface="Calibri" panose="020F0502020204030204" pitchFamily="34" charset="0"/>
                <a:sym typeface="Trebuchet MS"/>
              </a:rPr>
            </a:br>
            <a:r>
              <a:rPr lang="en-US" sz="2000" dirty="0">
                <a:solidFill>
                  <a:schemeClr val="dk1"/>
                </a:solidFill>
                <a:latin typeface="Courier New" panose="02070309020205020404" pitchFamily="49" charset="0"/>
                <a:ea typeface="Trebuchet MS"/>
                <a:cs typeface="Courier New" panose="02070309020205020404" pitchFamily="49" charset="0"/>
                <a:sym typeface="Trebuchet MS"/>
              </a:rPr>
              <a:t>print(“</a:t>
            </a:r>
            <a:r>
              <a:rPr lang="ru-RU" sz="2000" dirty="0">
                <a:solidFill>
                  <a:schemeClr val="dk1"/>
                </a:solidFill>
                <a:latin typeface="Courier New" panose="02070309020205020404" pitchFamily="49" charset="0"/>
                <a:ea typeface="Trebuchet MS"/>
                <a:cs typeface="Courier New" panose="02070309020205020404" pitchFamily="49" charset="0"/>
                <a:sym typeface="Trebuchet MS"/>
              </a:rPr>
              <a:t>Привет, мир</a:t>
            </a:r>
            <a:r>
              <a:rPr lang="en-US" sz="2000" dirty="0">
                <a:solidFill>
                  <a:schemeClr val="dk1"/>
                </a:solidFill>
                <a:latin typeface="Courier New" panose="02070309020205020404" pitchFamily="49" charset="0"/>
                <a:ea typeface="Trebuchet MS"/>
                <a:cs typeface="Courier New" panose="02070309020205020404" pitchFamily="49" charset="0"/>
                <a:sym typeface="Trebuchet MS"/>
              </a:rPr>
              <a:t>”)</a:t>
            </a:r>
            <a:r>
              <a:rPr lang="ru-RU" sz="2000" dirty="0">
                <a:solidFill>
                  <a:schemeClr val="dk1"/>
                </a:solidFill>
                <a:latin typeface="Courier New" panose="02070309020205020404" pitchFamily="49" charset="0"/>
                <a:ea typeface="Trebuchet MS"/>
                <a:cs typeface="Courier New" panose="02070309020205020404" pitchFamily="49" charset="0"/>
                <a:sym typeface="Trebuchet MS"/>
              </a:rPr>
              <a:t> </a:t>
            </a:r>
            <a:r>
              <a:rPr lang="en-US" sz="2000" dirty="0">
                <a:solidFill>
                  <a:srgbClr val="00B050"/>
                </a:solidFill>
                <a:latin typeface="Courier New" panose="02070309020205020404" pitchFamily="49" charset="0"/>
                <a:ea typeface="Trebuchet MS"/>
                <a:cs typeface="Courier New" panose="02070309020205020404" pitchFamily="49" charset="0"/>
                <a:sym typeface="Trebuchet MS"/>
              </a:rPr>
              <a:t># </a:t>
            </a:r>
            <a:r>
              <a:rPr lang="ru-RU" sz="2000" dirty="0">
                <a:solidFill>
                  <a:srgbClr val="00B050"/>
                </a:solidFill>
                <a:latin typeface="Courier New" panose="02070309020205020404" pitchFamily="49" charset="0"/>
                <a:ea typeface="Trebuchet MS"/>
                <a:cs typeface="Courier New" panose="02070309020205020404" pitchFamily="49" charset="0"/>
                <a:sym typeface="Trebuchet MS"/>
              </a:rPr>
              <a:t>Привет, мир!</a:t>
            </a:r>
            <a:br>
              <a:rPr lang="en-US" sz="2000" dirty="0">
                <a:solidFill>
                  <a:schemeClr val="dk1"/>
                </a:solidFill>
                <a:latin typeface="Courier New" panose="02070309020205020404" pitchFamily="49" charset="0"/>
                <a:ea typeface="Trebuchet MS"/>
                <a:cs typeface="Courier New" panose="02070309020205020404" pitchFamily="49" charset="0"/>
                <a:sym typeface="Trebuchet MS"/>
              </a:rPr>
            </a:br>
            <a:r>
              <a:rPr lang="en-US" sz="2000" dirty="0">
                <a:solidFill>
                  <a:schemeClr val="dk1"/>
                </a:solidFill>
                <a:latin typeface="Courier New" panose="02070309020205020404" pitchFamily="49" charset="0"/>
                <a:ea typeface="Trebuchet MS"/>
                <a:cs typeface="Courier New" panose="02070309020205020404" pitchFamily="49" charset="0"/>
                <a:sym typeface="Trebuchet MS"/>
              </a:rPr>
              <a:t>b = 70</a:t>
            </a:r>
            <a:br>
              <a:rPr lang="en-US" sz="2000" dirty="0">
                <a:solidFill>
                  <a:schemeClr val="dk1"/>
                </a:solidFill>
                <a:latin typeface="Courier New" panose="02070309020205020404" pitchFamily="49" charset="0"/>
                <a:ea typeface="Trebuchet MS"/>
                <a:cs typeface="Courier New" panose="02070309020205020404" pitchFamily="49" charset="0"/>
                <a:sym typeface="Trebuchet MS"/>
              </a:rPr>
            </a:br>
            <a:r>
              <a:rPr lang="en-US" sz="2000" dirty="0" err="1">
                <a:solidFill>
                  <a:schemeClr val="dk1"/>
                </a:solidFill>
                <a:latin typeface="Courier New" panose="02070309020205020404" pitchFamily="49" charset="0"/>
                <a:ea typeface="Trebuchet MS"/>
                <a:cs typeface="Courier New" panose="02070309020205020404" pitchFamily="49" charset="0"/>
                <a:sym typeface="Trebuchet MS"/>
              </a:rPr>
              <a:t>sens</a:t>
            </a:r>
            <a:r>
              <a:rPr lang="en-US" sz="2000" dirty="0">
                <a:solidFill>
                  <a:schemeClr val="dk1"/>
                </a:solidFill>
                <a:latin typeface="Courier New" panose="02070309020205020404" pitchFamily="49" charset="0"/>
                <a:ea typeface="Trebuchet MS"/>
                <a:cs typeface="Courier New" panose="02070309020205020404" pitchFamily="49" charset="0"/>
                <a:sym typeface="Trebuchet MS"/>
              </a:rPr>
              <a:t> = </a:t>
            </a:r>
            <a:r>
              <a:rPr lang="en-US" sz="2000" dirty="0" err="1">
                <a:solidFill>
                  <a:schemeClr val="dk1"/>
                </a:solidFill>
                <a:latin typeface="Courier New" panose="02070309020205020404" pitchFamily="49" charset="0"/>
                <a:ea typeface="Trebuchet MS"/>
                <a:cs typeface="Courier New" panose="02070309020205020404" pitchFamily="49" charset="0"/>
                <a:sym typeface="Trebuchet MS"/>
              </a:rPr>
              <a:t>brick.sensor</a:t>
            </a:r>
            <a:r>
              <a:rPr lang="en-US" sz="2000" dirty="0">
                <a:solidFill>
                  <a:schemeClr val="dk1"/>
                </a:solidFill>
                <a:latin typeface="Courier New" panose="02070309020205020404" pitchFamily="49" charset="0"/>
                <a:ea typeface="Trebuchet MS"/>
                <a:cs typeface="Courier New" panose="02070309020205020404" pitchFamily="49" charset="0"/>
                <a:sym typeface="Trebuchet MS"/>
              </a:rPr>
              <a:t>(A1).</a:t>
            </a:r>
            <a:r>
              <a:rPr lang="en-US" sz="2000" dirty="0" err="1">
                <a:solidFill>
                  <a:schemeClr val="dk1"/>
                </a:solidFill>
                <a:latin typeface="Courier New" panose="02070309020205020404" pitchFamily="49" charset="0"/>
                <a:ea typeface="Trebuchet MS"/>
                <a:cs typeface="Courier New" panose="02070309020205020404" pitchFamily="49" charset="0"/>
                <a:sym typeface="Trebuchet MS"/>
              </a:rPr>
              <a:t>readRawData</a:t>
            </a:r>
            <a:r>
              <a:rPr lang="en-US" sz="2000" dirty="0">
                <a:solidFill>
                  <a:schemeClr val="dk1"/>
                </a:solidFill>
                <a:latin typeface="Courier New" panose="02070309020205020404" pitchFamily="49" charset="0"/>
                <a:ea typeface="Trebuchet MS"/>
                <a:cs typeface="Courier New" panose="02070309020205020404" pitchFamily="49" charset="0"/>
                <a:sym typeface="Trebuchet MS"/>
              </a:rPr>
              <a:t>()</a:t>
            </a:r>
            <a:br>
              <a:rPr lang="en-US" sz="2000" dirty="0">
                <a:solidFill>
                  <a:schemeClr val="dk1"/>
                </a:solidFill>
                <a:latin typeface="Courier New" panose="02070309020205020404" pitchFamily="49" charset="0"/>
                <a:ea typeface="Trebuchet MS"/>
                <a:cs typeface="Courier New" panose="02070309020205020404" pitchFamily="49" charset="0"/>
                <a:sym typeface="Trebuchet MS"/>
              </a:rPr>
            </a:br>
            <a:r>
              <a:rPr lang="en-US" sz="2000" dirty="0">
                <a:solidFill>
                  <a:schemeClr val="dk1"/>
                </a:solidFill>
                <a:latin typeface="Courier New" panose="02070309020205020404" pitchFamily="49" charset="0"/>
                <a:ea typeface="Trebuchet MS"/>
                <a:cs typeface="Courier New" panose="02070309020205020404" pitchFamily="49" charset="0"/>
                <a:sym typeface="Trebuchet MS"/>
              </a:rPr>
              <a:t>print(“b=“ + </a:t>
            </a:r>
            <a:r>
              <a:rPr lang="en-US" sz="2000" dirty="0" err="1">
                <a:solidFill>
                  <a:schemeClr val="dk1"/>
                </a:solidFill>
                <a:latin typeface="Courier New" panose="02070309020205020404" pitchFamily="49" charset="0"/>
                <a:ea typeface="Trebuchet MS"/>
                <a:cs typeface="Courier New" panose="02070309020205020404" pitchFamily="49" charset="0"/>
                <a:sym typeface="Trebuchet MS"/>
              </a:rPr>
              <a:t>str</a:t>
            </a:r>
            <a:r>
              <a:rPr lang="en-US" sz="2000" dirty="0">
                <a:solidFill>
                  <a:schemeClr val="dk1"/>
                </a:solidFill>
                <a:latin typeface="Courier New" panose="02070309020205020404" pitchFamily="49" charset="0"/>
                <a:ea typeface="Trebuchet MS"/>
                <a:cs typeface="Courier New" panose="02070309020205020404" pitchFamily="49" charset="0"/>
                <a:sym typeface="Trebuchet MS"/>
              </a:rPr>
              <a:t>(b) + “ </a:t>
            </a:r>
            <a:r>
              <a:rPr lang="en-US" sz="2000" dirty="0" err="1">
                <a:solidFill>
                  <a:schemeClr val="dk1"/>
                </a:solidFill>
                <a:latin typeface="Courier New" panose="02070309020205020404" pitchFamily="49" charset="0"/>
                <a:ea typeface="Trebuchet MS"/>
                <a:cs typeface="Courier New" panose="02070309020205020404" pitchFamily="49" charset="0"/>
                <a:sym typeface="Trebuchet MS"/>
              </a:rPr>
              <a:t>sens</a:t>
            </a:r>
            <a:r>
              <a:rPr lang="en-US" sz="2000" dirty="0">
                <a:solidFill>
                  <a:schemeClr val="dk1"/>
                </a:solidFill>
                <a:latin typeface="Courier New" panose="02070309020205020404" pitchFamily="49" charset="0"/>
                <a:ea typeface="Trebuchet MS"/>
                <a:cs typeface="Courier New" panose="02070309020205020404" pitchFamily="49" charset="0"/>
                <a:sym typeface="Trebuchet MS"/>
              </a:rPr>
              <a:t>=“ + </a:t>
            </a:r>
            <a:r>
              <a:rPr lang="en-US" sz="2000" dirty="0" err="1">
                <a:solidFill>
                  <a:schemeClr val="dk1"/>
                </a:solidFill>
                <a:latin typeface="Courier New" panose="02070309020205020404" pitchFamily="49" charset="0"/>
                <a:ea typeface="Trebuchet MS"/>
                <a:cs typeface="Courier New" panose="02070309020205020404" pitchFamily="49" charset="0"/>
                <a:sym typeface="Trebuchet MS"/>
              </a:rPr>
              <a:t>str</a:t>
            </a:r>
            <a:r>
              <a:rPr lang="en-US" sz="2000" dirty="0">
                <a:solidFill>
                  <a:schemeClr val="dk1"/>
                </a:solidFill>
                <a:latin typeface="Courier New" panose="02070309020205020404" pitchFamily="49" charset="0"/>
                <a:ea typeface="Trebuchet MS"/>
                <a:cs typeface="Courier New" panose="02070309020205020404" pitchFamily="49" charset="0"/>
                <a:sym typeface="Trebuchet MS"/>
              </a:rPr>
              <a:t>(</a:t>
            </a:r>
            <a:r>
              <a:rPr lang="en-US" sz="2000" dirty="0" err="1">
                <a:solidFill>
                  <a:schemeClr val="dk1"/>
                </a:solidFill>
                <a:latin typeface="Courier New" panose="02070309020205020404" pitchFamily="49" charset="0"/>
                <a:ea typeface="Trebuchet MS"/>
                <a:cs typeface="Courier New" panose="02070309020205020404" pitchFamily="49" charset="0"/>
                <a:sym typeface="Trebuchet MS"/>
              </a:rPr>
              <a:t>sens</a:t>
            </a:r>
            <a:r>
              <a:rPr lang="en-US" sz="2000" dirty="0">
                <a:solidFill>
                  <a:schemeClr val="dk1"/>
                </a:solidFill>
                <a:latin typeface="Courier New" panose="02070309020205020404" pitchFamily="49" charset="0"/>
                <a:ea typeface="Trebuchet MS"/>
                <a:cs typeface="Courier New" panose="02070309020205020404" pitchFamily="49" charset="0"/>
                <a:sym typeface="Trebuchet MS"/>
              </a:rPr>
              <a:t>))</a:t>
            </a:r>
            <a:br>
              <a:rPr lang="ru-RU" sz="2000" dirty="0">
                <a:solidFill>
                  <a:schemeClr val="dk1"/>
                </a:solidFill>
                <a:latin typeface="Courier New" panose="02070309020205020404" pitchFamily="49" charset="0"/>
                <a:ea typeface="Trebuchet MS"/>
                <a:cs typeface="Courier New" panose="02070309020205020404" pitchFamily="49" charset="0"/>
                <a:sym typeface="Trebuchet MS"/>
              </a:rPr>
            </a:br>
            <a:r>
              <a:rPr lang="en-US" sz="2000" dirty="0">
                <a:solidFill>
                  <a:srgbClr val="00B050"/>
                </a:solidFill>
                <a:latin typeface="Courier New" panose="02070309020205020404" pitchFamily="49" charset="0"/>
                <a:ea typeface="Trebuchet MS"/>
                <a:cs typeface="Courier New" panose="02070309020205020404" pitchFamily="49" charset="0"/>
                <a:sym typeface="Trebuchet MS"/>
              </a:rPr>
              <a:t># </a:t>
            </a:r>
            <a:r>
              <a:rPr lang="ru-RU" sz="2000" dirty="0">
                <a:solidFill>
                  <a:srgbClr val="00B050"/>
                </a:solidFill>
                <a:latin typeface="Courier New" panose="02070309020205020404" pitchFamily="49" charset="0"/>
                <a:ea typeface="Trebuchet MS"/>
                <a:cs typeface="Courier New" panose="02070309020205020404" pitchFamily="49" charset="0"/>
                <a:sym typeface="Trebuchet MS"/>
              </a:rPr>
              <a:t>например, </a:t>
            </a:r>
            <a:r>
              <a:rPr lang="en-US" sz="2000" dirty="0">
                <a:solidFill>
                  <a:srgbClr val="00B050"/>
                </a:solidFill>
                <a:latin typeface="Courier New" panose="02070309020205020404" pitchFamily="49" charset="0"/>
                <a:ea typeface="Trebuchet MS"/>
                <a:cs typeface="Courier New" panose="02070309020205020404" pitchFamily="49" charset="0"/>
                <a:sym typeface="Trebuchet MS"/>
              </a:rPr>
              <a:t>b=70 </a:t>
            </a:r>
            <a:r>
              <a:rPr lang="en-US" sz="2000" dirty="0" err="1">
                <a:solidFill>
                  <a:srgbClr val="00B050"/>
                </a:solidFill>
                <a:latin typeface="Courier New" panose="02070309020205020404" pitchFamily="49" charset="0"/>
                <a:ea typeface="Trebuchet MS"/>
                <a:cs typeface="Courier New" panose="02070309020205020404" pitchFamily="49" charset="0"/>
                <a:sym typeface="Trebuchet MS"/>
              </a:rPr>
              <a:t>sens</a:t>
            </a:r>
            <a:r>
              <a:rPr lang="en-US" sz="2000" dirty="0">
                <a:solidFill>
                  <a:srgbClr val="00B050"/>
                </a:solidFill>
                <a:latin typeface="Courier New" panose="02070309020205020404" pitchFamily="49" charset="0"/>
                <a:ea typeface="Trebuchet MS"/>
                <a:cs typeface="Courier New" panose="02070309020205020404" pitchFamily="49" charset="0"/>
                <a:sym typeface="Trebuchet MS"/>
              </a:rPr>
              <a:t>=30</a:t>
            </a:r>
            <a:br>
              <a:rPr lang="en-US" sz="2000" dirty="0">
                <a:solidFill>
                  <a:srgbClr val="00B050"/>
                </a:solidFill>
                <a:latin typeface="Courier New" panose="02070309020205020404" pitchFamily="49" charset="0"/>
                <a:ea typeface="Trebuchet MS"/>
                <a:cs typeface="Courier New" panose="02070309020205020404" pitchFamily="49" charset="0"/>
                <a:sym typeface="Trebuchet MS"/>
              </a:rPr>
            </a:br>
            <a:endParaRPr lang="ru-RU" sz="2000" dirty="0">
              <a:solidFill>
                <a:srgbClr val="00B050"/>
              </a:solidFill>
              <a:latin typeface="Courier New" panose="02070309020205020404" pitchFamily="49" charset="0"/>
              <a:ea typeface="Trebuchet MS"/>
              <a:cs typeface="Courier New" panose="02070309020205020404" pitchFamily="49" charset="0"/>
              <a:sym typeface="Trebuchet MS"/>
            </a:endParaRPr>
          </a:p>
          <a:p>
            <a:pPr marL="457200" lvl="0" indent="-457200">
              <a:buSzPct val="100000"/>
              <a:buFont typeface="+mj-lt"/>
              <a:buAutoNum type="arabicPeriod"/>
            </a:pPr>
            <a:r>
              <a:rPr lang="ru-RU" sz="2400" dirty="0">
                <a:solidFill>
                  <a:schemeClr val="dk1"/>
                </a:solidFill>
                <a:latin typeface="Calibri" panose="020F0502020204030204" pitchFamily="34" charset="0"/>
                <a:ea typeface="Trebuchet MS"/>
                <a:cs typeface="Calibri" panose="020F0502020204030204" pitchFamily="34" charset="0"/>
                <a:sym typeface="Trebuchet MS"/>
              </a:rPr>
              <a:t>Вывод на экран робота</a:t>
            </a:r>
            <a:br>
              <a:rPr lang="ru-RU" sz="2400" dirty="0">
                <a:solidFill>
                  <a:schemeClr val="dk1"/>
                </a:solidFill>
                <a:latin typeface="Calibri" panose="020F0502020204030204" pitchFamily="34" charset="0"/>
                <a:ea typeface="Trebuchet MS"/>
                <a:cs typeface="Calibri" panose="020F0502020204030204" pitchFamily="34" charset="0"/>
                <a:sym typeface="Trebuchet MS"/>
              </a:rPr>
            </a:br>
            <a:r>
              <a:rPr lang="en-US" sz="2000" dirty="0" err="1">
                <a:solidFill>
                  <a:schemeClr val="dk1"/>
                </a:solidFill>
                <a:latin typeface="Courier New" panose="02070309020205020404" pitchFamily="49" charset="0"/>
                <a:ea typeface="Trebuchet MS"/>
                <a:cs typeface="Courier New" panose="02070309020205020404" pitchFamily="49" charset="0"/>
                <a:sym typeface="Trebuchet MS"/>
              </a:rPr>
              <a:t>brick.display</a:t>
            </a:r>
            <a:r>
              <a:rPr lang="en-US" sz="2000" dirty="0">
                <a:solidFill>
                  <a:schemeClr val="dk1"/>
                </a:solidFill>
                <a:latin typeface="Courier New" panose="02070309020205020404" pitchFamily="49" charset="0"/>
                <a:ea typeface="Trebuchet MS"/>
                <a:cs typeface="Courier New" panose="02070309020205020404" pitchFamily="49" charset="0"/>
                <a:sym typeface="Trebuchet MS"/>
              </a:rPr>
              <a:t>().</a:t>
            </a:r>
            <a:r>
              <a:rPr lang="en-US" sz="2000" dirty="0" err="1">
                <a:solidFill>
                  <a:schemeClr val="dk1"/>
                </a:solidFill>
                <a:latin typeface="Courier New" panose="02070309020205020404" pitchFamily="49" charset="0"/>
                <a:ea typeface="Trebuchet MS"/>
                <a:cs typeface="Courier New" panose="02070309020205020404" pitchFamily="49" charset="0"/>
                <a:sym typeface="Trebuchet MS"/>
              </a:rPr>
              <a:t>addLabel</a:t>
            </a:r>
            <a:r>
              <a:rPr lang="en-US" sz="2000" dirty="0">
                <a:solidFill>
                  <a:schemeClr val="dk1"/>
                </a:solidFill>
                <a:latin typeface="Courier New" panose="02070309020205020404" pitchFamily="49" charset="0"/>
                <a:ea typeface="Trebuchet MS"/>
                <a:cs typeface="Courier New" panose="02070309020205020404" pitchFamily="49" charset="0"/>
                <a:sym typeface="Trebuchet MS"/>
              </a:rPr>
              <a:t>(“b=” + </a:t>
            </a:r>
            <a:r>
              <a:rPr lang="en-US" sz="2000" dirty="0" err="1">
                <a:solidFill>
                  <a:schemeClr val="dk1"/>
                </a:solidFill>
                <a:latin typeface="Courier New" panose="02070309020205020404" pitchFamily="49" charset="0"/>
                <a:ea typeface="Trebuchet MS"/>
                <a:cs typeface="Courier New" panose="02070309020205020404" pitchFamily="49" charset="0"/>
                <a:sym typeface="Trebuchet MS"/>
              </a:rPr>
              <a:t>str</a:t>
            </a:r>
            <a:r>
              <a:rPr lang="ru-RU" sz="2000" dirty="0">
                <a:solidFill>
                  <a:schemeClr val="dk1"/>
                </a:solidFill>
                <a:latin typeface="Courier New" panose="02070309020205020404" pitchFamily="49" charset="0"/>
                <a:ea typeface="Trebuchet MS"/>
                <a:cs typeface="Courier New" panose="02070309020205020404" pitchFamily="49" charset="0"/>
                <a:sym typeface="Trebuchet MS"/>
              </a:rPr>
              <a:t>(</a:t>
            </a:r>
            <a:r>
              <a:rPr lang="en-US" sz="2000" dirty="0">
                <a:solidFill>
                  <a:schemeClr val="dk1"/>
                </a:solidFill>
                <a:latin typeface="Courier New" panose="02070309020205020404" pitchFamily="49" charset="0"/>
                <a:ea typeface="Trebuchet MS"/>
                <a:cs typeface="Courier New" panose="02070309020205020404" pitchFamily="49" charset="0"/>
                <a:sym typeface="Trebuchet MS"/>
              </a:rPr>
              <a:t>b), 1, 20)</a:t>
            </a:r>
            <a:br>
              <a:rPr lang="en-US" sz="2000" dirty="0">
                <a:solidFill>
                  <a:schemeClr val="dk1"/>
                </a:solidFill>
                <a:latin typeface="Courier New" panose="02070309020205020404" pitchFamily="49" charset="0"/>
                <a:ea typeface="Trebuchet MS"/>
                <a:cs typeface="Courier New" panose="02070309020205020404" pitchFamily="49" charset="0"/>
                <a:sym typeface="Trebuchet MS"/>
              </a:rPr>
            </a:br>
            <a:r>
              <a:rPr lang="en-US" sz="2000" dirty="0" err="1">
                <a:solidFill>
                  <a:schemeClr val="dk1"/>
                </a:solidFill>
                <a:latin typeface="Courier New" panose="02070309020205020404" pitchFamily="49" charset="0"/>
                <a:ea typeface="Trebuchet MS"/>
                <a:cs typeface="Courier New" panose="02070309020205020404" pitchFamily="49" charset="0"/>
                <a:sym typeface="Trebuchet MS"/>
              </a:rPr>
              <a:t>brick.display</a:t>
            </a:r>
            <a:r>
              <a:rPr lang="en-US" sz="2000" dirty="0">
                <a:solidFill>
                  <a:schemeClr val="dk1"/>
                </a:solidFill>
                <a:latin typeface="Courier New" panose="02070309020205020404" pitchFamily="49" charset="0"/>
                <a:ea typeface="Trebuchet MS"/>
                <a:cs typeface="Courier New" panose="02070309020205020404" pitchFamily="49" charset="0"/>
                <a:sym typeface="Trebuchet MS"/>
              </a:rPr>
              <a:t>().redraw() </a:t>
            </a:r>
            <a:r>
              <a:rPr lang="en-US" sz="2000" dirty="0">
                <a:solidFill>
                  <a:schemeClr val="accent1"/>
                </a:solidFill>
                <a:latin typeface="Courier New" panose="02070309020205020404" pitchFamily="49" charset="0"/>
                <a:ea typeface="Trebuchet MS"/>
                <a:cs typeface="Courier New" panose="02070309020205020404" pitchFamily="49" charset="0"/>
                <a:sym typeface="Trebuchet MS"/>
              </a:rPr>
              <a:t># </a:t>
            </a:r>
            <a:r>
              <a:rPr lang="ru-RU" sz="2000" dirty="0">
                <a:solidFill>
                  <a:schemeClr val="accent1"/>
                </a:solidFill>
                <a:latin typeface="Courier New" panose="02070309020205020404" pitchFamily="49" charset="0"/>
                <a:ea typeface="Trebuchet MS"/>
                <a:cs typeface="Courier New" panose="02070309020205020404" pitchFamily="49" charset="0"/>
                <a:sym typeface="Trebuchet MS"/>
              </a:rPr>
              <a:t>перерисовать</a:t>
            </a:r>
            <a:br>
              <a:rPr lang="en-US" sz="2000" dirty="0">
                <a:solidFill>
                  <a:schemeClr val="dk1"/>
                </a:solidFill>
                <a:latin typeface="Courier New" panose="02070309020205020404" pitchFamily="49" charset="0"/>
                <a:ea typeface="Trebuchet MS"/>
                <a:cs typeface="Courier New" panose="02070309020205020404" pitchFamily="49" charset="0"/>
                <a:sym typeface="Trebuchet MS"/>
              </a:rPr>
            </a:br>
            <a:endParaRPr lang="ru-RU" sz="2000" dirty="0">
              <a:solidFill>
                <a:schemeClr val="dk1"/>
              </a:solidFill>
              <a:latin typeface="Courier New" panose="02070309020205020404" pitchFamily="49" charset="0"/>
              <a:ea typeface="Trebuchet MS"/>
              <a:cs typeface="Courier New" panose="02070309020205020404" pitchFamily="49" charset="0"/>
              <a:sym typeface="Trebuchet MS"/>
            </a:endParaRPr>
          </a:p>
          <a:p>
            <a:pPr marL="457200" marR="0" lvl="0" indent="-457200" algn="l" rtl="0">
              <a:spcBef>
                <a:spcPts val="0"/>
              </a:spcBef>
              <a:buSzPct val="100000"/>
              <a:buFont typeface="+mj-lt"/>
              <a:buAutoNum type="arabicPeriod"/>
            </a:pPr>
            <a:r>
              <a:rPr lang="ru-RU" sz="2400" dirty="0">
                <a:solidFill>
                  <a:schemeClr val="dk1"/>
                </a:solidFill>
                <a:latin typeface="Calibri" panose="020F0502020204030204" pitchFamily="34" charset="0"/>
                <a:ea typeface="Trebuchet MS"/>
                <a:cs typeface="Calibri" panose="020F0502020204030204" pitchFamily="34" charset="0"/>
                <a:sym typeface="Trebuchet MS"/>
              </a:rPr>
              <a:t>Запись в файл</a:t>
            </a:r>
            <a:br>
              <a:rPr lang="en-US" sz="2000" dirty="0">
                <a:solidFill>
                  <a:schemeClr val="dk1"/>
                </a:solidFill>
                <a:latin typeface="Courier New" panose="02070309020205020404" pitchFamily="49" charset="0"/>
                <a:ea typeface="Trebuchet MS"/>
                <a:cs typeface="Courier New" panose="02070309020205020404" pitchFamily="49" charset="0"/>
                <a:sym typeface="Trebuchet MS"/>
              </a:rPr>
            </a:br>
            <a:r>
              <a:rPr lang="en-US" sz="1800" dirty="0" err="1">
                <a:solidFill>
                  <a:schemeClr val="dk1"/>
                </a:solidFill>
                <a:latin typeface="Courier New" panose="02070309020205020404" pitchFamily="49" charset="0"/>
                <a:ea typeface="Trebuchet MS"/>
                <a:cs typeface="Courier New" panose="02070309020205020404" pitchFamily="49" charset="0"/>
                <a:sym typeface="Trebuchet MS"/>
              </a:rPr>
              <a:t>script.removeFile</a:t>
            </a:r>
            <a:r>
              <a:rPr lang="en-US" sz="1800" dirty="0">
                <a:solidFill>
                  <a:schemeClr val="dk1"/>
                </a:solidFill>
                <a:latin typeface="Courier New" panose="02070309020205020404" pitchFamily="49" charset="0"/>
                <a:ea typeface="Trebuchet MS"/>
                <a:cs typeface="Courier New" panose="02070309020205020404" pitchFamily="49" charset="0"/>
                <a:sym typeface="Trebuchet MS"/>
              </a:rPr>
              <a:t>(“output.csv”)</a:t>
            </a:r>
            <a:br>
              <a:rPr lang="en-US" sz="2000" dirty="0">
                <a:solidFill>
                  <a:schemeClr val="dk1"/>
                </a:solidFill>
                <a:latin typeface="Courier New" panose="02070309020205020404" pitchFamily="49" charset="0"/>
                <a:ea typeface="Trebuchet MS"/>
                <a:cs typeface="Courier New" panose="02070309020205020404" pitchFamily="49" charset="0"/>
                <a:sym typeface="Trebuchet MS"/>
              </a:rPr>
            </a:br>
            <a:r>
              <a:rPr lang="en-US" sz="1800" dirty="0" err="1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script.writeToFile</a:t>
            </a:r>
            <a:r>
              <a:rPr lang="en-US" sz="1800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(“output.csv”, </a:t>
            </a:r>
            <a:r>
              <a:rPr lang="en-US" sz="1800" dirty="0" err="1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str</a:t>
            </a:r>
            <a:r>
              <a:rPr lang="en-US" sz="1800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(b) + “;” + </a:t>
            </a:r>
            <a:r>
              <a:rPr lang="en-US" sz="1800" dirty="0" err="1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str</a:t>
            </a:r>
            <a:r>
              <a:rPr lang="en-US" sz="1800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(</a:t>
            </a:r>
            <a:r>
              <a:rPr lang="en-US" sz="1800" dirty="0" err="1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sens</a:t>
            </a:r>
            <a:r>
              <a:rPr lang="en-US" sz="1800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) + “\n”)</a:t>
            </a:r>
            <a:br>
              <a:rPr lang="en-US" sz="1800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</a:br>
            <a:endParaRPr lang="ru-RU" sz="2000" dirty="0">
              <a:solidFill>
                <a:schemeClr val="dk1"/>
              </a:solidFill>
              <a:latin typeface="Courier New" panose="02070309020205020404" pitchFamily="49" charset="0"/>
              <a:ea typeface="Trebuchet MS"/>
              <a:cs typeface="Courier New" panose="02070309020205020404" pitchFamily="49" charset="0"/>
              <a:sym typeface="Trebuchet MS"/>
            </a:endParaRPr>
          </a:p>
        </p:txBody>
      </p:sp>
    </p:spTree>
    <p:extLst>
      <p:ext uri="{BB962C8B-B14F-4D97-AF65-F5344CB8AC3E}">
        <p14:creationId xmlns:p14="http://schemas.microsoft.com/office/powerpoint/2010/main" val="40205693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>
            <a:extLst>
              <a:ext uri="{FF2B5EF4-FFF2-40B4-BE49-F238E27FC236}">
                <a16:creationId xmlns:a16="http://schemas.microsoft.com/office/drawing/2014/main" id="{AE09F9E0-AEA1-47A7-9DC1-686A67224AF9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 smtClean="0"/>
              <a:t>5</a:t>
            </a:fld>
            <a:endParaRPr lang="ru-RU"/>
          </a:p>
        </p:txBody>
      </p:sp>
      <p:sp>
        <p:nvSpPr>
          <p:cNvPr id="5" name="Заголовок 4">
            <a:extLst>
              <a:ext uri="{FF2B5EF4-FFF2-40B4-BE49-F238E27FC236}">
                <a16:creationId xmlns:a16="http://schemas.microsoft.com/office/drawing/2014/main" id="{9160AA2B-15BB-4577-AB88-A6B8B7F2E4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Задачи</a:t>
            </a:r>
            <a:br>
              <a:rPr lang="ru-RU" dirty="0"/>
            </a:br>
            <a:endParaRPr lang="ru-RU" dirty="0"/>
          </a:p>
        </p:txBody>
      </p:sp>
      <p:sp>
        <p:nvSpPr>
          <p:cNvPr id="9" name="Shape 209">
            <a:extLst>
              <a:ext uri="{FF2B5EF4-FFF2-40B4-BE49-F238E27FC236}">
                <a16:creationId xmlns:a16="http://schemas.microsoft.com/office/drawing/2014/main" id="{5DA0ACF8-F53A-4D03-9789-1C1E8F050F59}"/>
              </a:ext>
            </a:extLst>
          </p:cNvPr>
          <p:cNvSpPr/>
          <p:nvPr/>
        </p:nvSpPr>
        <p:spPr>
          <a:xfrm>
            <a:off x="324961" y="2874426"/>
            <a:ext cx="11415589" cy="3481923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lvl="0">
              <a:buSzPct val="100000"/>
            </a:pPr>
            <a:r>
              <a:rPr lang="ru-RU" sz="2000" b="1" dirty="0">
                <a:solidFill>
                  <a:schemeClr val="dk1"/>
                </a:solidFill>
                <a:latin typeface="Calibri" panose="020F0502020204030204" pitchFamily="34" charset="0"/>
                <a:ea typeface="Trebuchet MS"/>
                <a:cs typeface="Calibri" panose="020F0502020204030204" pitchFamily="34" charset="0"/>
                <a:sym typeface="Trebuchet MS"/>
              </a:rPr>
              <a:t>Задача 1.3.2</a:t>
            </a:r>
            <a:r>
              <a:rPr lang="ru-RU" sz="2000" dirty="0">
                <a:solidFill>
                  <a:schemeClr val="dk1"/>
                </a:solidFill>
                <a:latin typeface="Calibri" panose="020F0502020204030204" pitchFamily="34" charset="0"/>
                <a:ea typeface="Trebuchet MS"/>
                <a:cs typeface="Calibri" panose="020F0502020204030204" pitchFamily="34" charset="0"/>
                <a:sym typeface="Trebuchet MS"/>
              </a:rPr>
              <a:t>: Есть две группы роботов. Количество роботов первой группы определено в переменной </a:t>
            </a:r>
            <a:r>
              <a:rPr lang="en-US" sz="2000" b="1" dirty="0">
                <a:solidFill>
                  <a:schemeClr val="dk1"/>
                </a:solidFill>
                <a:latin typeface="Calibri" panose="020F0502020204030204" pitchFamily="34" charset="0"/>
                <a:ea typeface="Trebuchet MS"/>
                <a:cs typeface="Calibri" panose="020F0502020204030204" pitchFamily="34" charset="0"/>
                <a:sym typeface="Trebuchet MS"/>
              </a:rPr>
              <a:t>a</a:t>
            </a:r>
            <a:r>
              <a:rPr lang="ru-RU" sz="2000" dirty="0">
                <a:solidFill>
                  <a:schemeClr val="dk1"/>
                </a:solidFill>
                <a:latin typeface="Calibri" panose="020F0502020204030204" pitchFamily="34" charset="0"/>
                <a:ea typeface="Trebuchet MS"/>
                <a:cs typeface="Calibri" panose="020F0502020204030204" pitchFamily="34" charset="0"/>
                <a:sym typeface="Trebuchet MS"/>
              </a:rPr>
              <a:t>, а второй – </a:t>
            </a:r>
            <a:r>
              <a:rPr lang="en-US" sz="2000" b="1" dirty="0">
                <a:solidFill>
                  <a:schemeClr val="dk1"/>
                </a:solidFill>
                <a:latin typeface="Calibri" panose="020F0502020204030204" pitchFamily="34" charset="0"/>
                <a:ea typeface="Trebuchet MS"/>
                <a:cs typeface="Calibri" panose="020F0502020204030204" pitchFamily="34" charset="0"/>
                <a:sym typeface="Trebuchet MS"/>
              </a:rPr>
              <a:t>b</a:t>
            </a:r>
            <a:r>
              <a:rPr lang="en-US" sz="2000" dirty="0">
                <a:solidFill>
                  <a:schemeClr val="dk1"/>
                </a:solidFill>
                <a:latin typeface="Calibri" panose="020F0502020204030204" pitchFamily="34" charset="0"/>
                <a:ea typeface="Trebuchet MS"/>
                <a:cs typeface="Calibri" panose="020F0502020204030204" pitchFamily="34" charset="0"/>
                <a:sym typeface="Trebuchet MS"/>
              </a:rPr>
              <a:t>. </a:t>
            </a:r>
            <a:r>
              <a:rPr lang="ru-RU" sz="2000" dirty="0">
                <a:solidFill>
                  <a:schemeClr val="dk1"/>
                </a:solidFill>
                <a:latin typeface="Calibri" panose="020F0502020204030204" pitchFamily="34" charset="0"/>
                <a:ea typeface="Trebuchet MS"/>
                <a:cs typeface="Calibri" panose="020F0502020204030204" pitchFamily="34" charset="0"/>
                <a:sym typeface="Trebuchet MS"/>
              </a:rPr>
              <a:t>Вывести на экран разницу групп, а также текстовую информацию, в какой группе роботов больше. Например, «Больше состав в группе </a:t>
            </a:r>
            <a:r>
              <a:rPr lang="en-US" sz="2000" dirty="0">
                <a:solidFill>
                  <a:schemeClr val="dk1"/>
                </a:solidFill>
                <a:latin typeface="Calibri" panose="020F0502020204030204" pitchFamily="34" charset="0"/>
                <a:ea typeface="Trebuchet MS"/>
                <a:cs typeface="Calibri" panose="020F0502020204030204" pitchFamily="34" charset="0"/>
                <a:sym typeface="Trebuchet MS"/>
              </a:rPr>
              <a:t>A</a:t>
            </a:r>
            <a:r>
              <a:rPr lang="ru-RU" sz="2000" dirty="0">
                <a:solidFill>
                  <a:schemeClr val="dk1"/>
                </a:solidFill>
                <a:latin typeface="Calibri" panose="020F0502020204030204" pitchFamily="34" charset="0"/>
                <a:ea typeface="Trebuchet MS"/>
                <a:cs typeface="Calibri" panose="020F0502020204030204" pitchFamily="34" charset="0"/>
                <a:sym typeface="Trebuchet MS"/>
              </a:rPr>
              <a:t> на </a:t>
            </a:r>
            <a:r>
              <a:rPr lang="en-US" sz="2000" dirty="0">
                <a:solidFill>
                  <a:schemeClr val="dk1"/>
                </a:solidFill>
                <a:latin typeface="Calibri" panose="020F0502020204030204" pitchFamily="34" charset="0"/>
                <a:ea typeface="Trebuchet MS"/>
                <a:cs typeface="Calibri" panose="020F0502020204030204" pitchFamily="34" charset="0"/>
                <a:sym typeface="Trebuchet MS"/>
              </a:rPr>
              <a:t>5 </a:t>
            </a:r>
            <a:r>
              <a:rPr lang="ru-RU" sz="2000" dirty="0">
                <a:solidFill>
                  <a:schemeClr val="dk1"/>
                </a:solidFill>
                <a:latin typeface="Calibri" panose="020F0502020204030204" pitchFamily="34" charset="0"/>
                <a:ea typeface="Trebuchet MS"/>
                <a:cs typeface="Calibri" panose="020F0502020204030204" pitchFamily="34" charset="0"/>
                <a:sym typeface="Trebuchet MS"/>
              </a:rPr>
              <a:t>роботов»</a:t>
            </a:r>
          </a:p>
          <a:p>
            <a:pPr lvl="0">
              <a:buSzPct val="100000"/>
            </a:pPr>
            <a:r>
              <a:rPr lang="ru-RU" sz="2000" b="1" dirty="0">
                <a:solidFill>
                  <a:schemeClr val="dk1"/>
                </a:solidFill>
                <a:latin typeface="Calibri" panose="020F0502020204030204" pitchFamily="34" charset="0"/>
                <a:ea typeface="Trebuchet MS"/>
                <a:cs typeface="Calibri" panose="020F0502020204030204" pitchFamily="34" charset="0"/>
                <a:sym typeface="Trebuchet MS"/>
              </a:rPr>
              <a:t>Решение</a:t>
            </a:r>
            <a:r>
              <a:rPr lang="ru-RU" sz="2000" dirty="0">
                <a:solidFill>
                  <a:schemeClr val="dk1"/>
                </a:solidFill>
                <a:latin typeface="Calibri" panose="020F0502020204030204" pitchFamily="34" charset="0"/>
                <a:ea typeface="Trebuchet MS"/>
                <a:cs typeface="Calibri" panose="020F0502020204030204" pitchFamily="34" charset="0"/>
                <a:sym typeface="Trebuchet MS"/>
              </a:rPr>
              <a:t>:</a:t>
            </a:r>
            <a:endParaRPr lang="en-US" sz="2000" dirty="0">
              <a:solidFill>
                <a:schemeClr val="dk1"/>
              </a:solidFill>
              <a:latin typeface="Calibri" panose="020F0502020204030204" pitchFamily="34" charset="0"/>
              <a:ea typeface="Trebuchet MS"/>
              <a:cs typeface="Calibri" panose="020F0502020204030204" pitchFamily="34" charset="0"/>
              <a:sym typeface="Trebuchet MS"/>
            </a:endParaRPr>
          </a:p>
          <a:p>
            <a:pPr>
              <a:buSzPct val="100000"/>
            </a:pPr>
            <a:r>
              <a:rPr lang="en-US" sz="1600" dirty="0">
                <a:solidFill>
                  <a:schemeClr val="dk1"/>
                </a:solidFill>
                <a:latin typeface="Courier New" panose="02070309020205020404" pitchFamily="49" charset="0"/>
                <a:ea typeface="Trebuchet MS"/>
                <a:cs typeface="Courier New" panose="02070309020205020404" pitchFamily="49" charset="0"/>
                <a:sym typeface="Trebuchet MS"/>
              </a:rPr>
              <a:t>a = 7</a:t>
            </a:r>
          </a:p>
          <a:p>
            <a:pPr>
              <a:buSzPct val="100000"/>
            </a:pPr>
            <a:r>
              <a:rPr lang="en-US" sz="1600" dirty="0">
                <a:solidFill>
                  <a:schemeClr val="dk1"/>
                </a:solidFill>
                <a:latin typeface="Courier New" panose="02070309020205020404" pitchFamily="49" charset="0"/>
                <a:ea typeface="Trebuchet MS"/>
                <a:cs typeface="Courier New" panose="02070309020205020404" pitchFamily="49" charset="0"/>
                <a:sym typeface="Trebuchet MS"/>
              </a:rPr>
              <a:t>b = 10</a:t>
            </a:r>
            <a:endParaRPr lang="ru-RU" sz="1600" dirty="0">
              <a:solidFill>
                <a:schemeClr val="dk1"/>
              </a:solidFill>
              <a:latin typeface="Courier New" panose="02070309020205020404" pitchFamily="49" charset="0"/>
              <a:ea typeface="Trebuchet MS"/>
              <a:cs typeface="Courier New" panose="02070309020205020404" pitchFamily="49" charset="0"/>
              <a:sym typeface="Trebuchet MS"/>
            </a:endParaRPr>
          </a:p>
          <a:p>
            <a:pPr>
              <a:buSzPct val="100000"/>
            </a:pPr>
            <a:r>
              <a:rPr lang="en-US" sz="1600" dirty="0">
                <a:solidFill>
                  <a:schemeClr val="dk1"/>
                </a:solidFill>
                <a:latin typeface="Courier New" panose="02070309020205020404" pitchFamily="49" charset="0"/>
                <a:ea typeface="Trebuchet MS"/>
                <a:cs typeface="Courier New" panose="02070309020205020404" pitchFamily="49" charset="0"/>
                <a:sym typeface="Trebuchet MS"/>
              </a:rPr>
              <a:t>r = str(abs(a-b))</a:t>
            </a:r>
          </a:p>
          <a:p>
            <a:pPr>
              <a:buSzPct val="100000"/>
            </a:pPr>
            <a:r>
              <a:rPr lang="en-US" sz="1600" b="1" dirty="0">
                <a:solidFill>
                  <a:schemeClr val="dk1"/>
                </a:solidFill>
                <a:latin typeface="Courier New" panose="02070309020205020404" pitchFamily="49" charset="0"/>
                <a:ea typeface="Trebuchet MS"/>
                <a:cs typeface="Courier New" panose="02070309020205020404" pitchFamily="49" charset="0"/>
                <a:sym typeface="Trebuchet MS"/>
              </a:rPr>
              <a:t>if</a:t>
            </a:r>
            <a:r>
              <a:rPr lang="en-US" sz="1600" dirty="0">
                <a:solidFill>
                  <a:schemeClr val="dk1"/>
                </a:solidFill>
                <a:latin typeface="Courier New" panose="02070309020205020404" pitchFamily="49" charset="0"/>
                <a:ea typeface="Trebuchet MS"/>
                <a:cs typeface="Courier New" panose="02070309020205020404" pitchFamily="49" charset="0"/>
                <a:sym typeface="Trebuchet MS"/>
              </a:rPr>
              <a:t> (a &gt; b):</a:t>
            </a:r>
            <a:endParaRPr lang="ru-RU" sz="1600" dirty="0">
              <a:solidFill>
                <a:schemeClr val="dk1"/>
              </a:solidFill>
              <a:latin typeface="Courier New" panose="02070309020205020404" pitchFamily="49" charset="0"/>
              <a:ea typeface="Trebuchet MS"/>
              <a:cs typeface="Courier New" panose="02070309020205020404" pitchFamily="49" charset="0"/>
              <a:sym typeface="Trebuchet MS"/>
            </a:endParaRPr>
          </a:p>
          <a:p>
            <a:pPr>
              <a:buSzPct val="100000"/>
            </a:pPr>
            <a:r>
              <a:rPr lang="ru-RU" sz="1600" dirty="0">
                <a:solidFill>
                  <a:schemeClr val="dk1"/>
                </a:solidFill>
                <a:latin typeface="Courier New" panose="02070309020205020404" pitchFamily="49" charset="0"/>
                <a:ea typeface="Trebuchet MS"/>
                <a:cs typeface="Courier New" panose="02070309020205020404" pitchFamily="49" charset="0"/>
                <a:sym typeface="Trebuchet MS"/>
              </a:rPr>
              <a:t>  </a:t>
            </a:r>
            <a:r>
              <a:rPr lang="en-US" sz="1600" dirty="0" err="1">
                <a:solidFill>
                  <a:schemeClr val="dk1"/>
                </a:solidFill>
                <a:latin typeface="Courier New" panose="02070309020205020404" pitchFamily="49" charset="0"/>
                <a:ea typeface="Trebuchet MS"/>
                <a:cs typeface="Courier New" panose="02070309020205020404" pitchFamily="49" charset="0"/>
                <a:sym typeface="Trebuchet MS"/>
              </a:rPr>
              <a:t>brick.display</a:t>
            </a:r>
            <a:r>
              <a:rPr lang="en-US" sz="1600" dirty="0">
                <a:solidFill>
                  <a:schemeClr val="dk1"/>
                </a:solidFill>
                <a:latin typeface="Courier New" panose="02070309020205020404" pitchFamily="49" charset="0"/>
                <a:ea typeface="Trebuchet MS"/>
                <a:cs typeface="Courier New" panose="02070309020205020404" pitchFamily="49" charset="0"/>
                <a:sym typeface="Trebuchet MS"/>
              </a:rPr>
              <a:t>().</a:t>
            </a:r>
            <a:r>
              <a:rPr lang="en-US" sz="1600" dirty="0" err="1">
                <a:solidFill>
                  <a:schemeClr val="dk1"/>
                </a:solidFill>
                <a:latin typeface="Courier New" panose="02070309020205020404" pitchFamily="49" charset="0"/>
                <a:ea typeface="Trebuchet MS"/>
                <a:cs typeface="Courier New" panose="02070309020205020404" pitchFamily="49" charset="0"/>
                <a:sym typeface="Trebuchet MS"/>
              </a:rPr>
              <a:t>addLabel</a:t>
            </a:r>
            <a:r>
              <a:rPr lang="en-US" sz="1600" dirty="0">
                <a:solidFill>
                  <a:schemeClr val="dk1"/>
                </a:solidFill>
                <a:latin typeface="Courier New" panose="02070309020205020404" pitchFamily="49" charset="0"/>
                <a:ea typeface="Trebuchet MS"/>
                <a:cs typeface="Courier New" panose="02070309020205020404" pitchFamily="49" charset="0"/>
                <a:sym typeface="Trebuchet MS"/>
              </a:rPr>
              <a:t>(“</a:t>
            </a:r>
            <a:r>
              <a:rPr lang="ru-RU" sz="1600" dirty="0">
                <a:solidFill>
                  <a:schemeClr val="dk1"/>
                </a:solidFill>
                <a:latin typeface="Courier New" panose="02070309020205020404" pitchFamily="49" charset="0"/>
                <a:ea typeface="Trebuchet MS"/>
                <a:cs typeface="Courier New" panose="02070309020205020404" pitchFamily="49" charset="0"/>
                <a:sym typeface="Trebuchet MS"/>
              </a:rPr>
              <a:t>Больше состав в группе А на </a:t>
            </a:r>
            <a:r>
              <a:rPr lang="en-US" sz="1600" dirty="0">
                <a:solidFill>
                  <a:schemeClr val="dk1"/>
                </a:solidFill>
                <a:latin typeface="Courier New" panose="02070309020205020404" pitchFamily="49" charset="0"/>
                <a:ea typeface="Trebuchet MS"/>
                <a:cs typeface="Courier New" panose="02070309020205020404" pitchFamily="49" charset="0"/>
                <a:sym typeface="Trebuchet MS"/>
              </a:rPr>
              <a:t>”</a:t>
            </a:r>
            <a:r>
              <a:rPr lang="ru-RU" sz="1600" dirty="0">
                <a:solidFill>
                  <a:schemeClr val="dk1"/>
                </a:solidFill>
                <a:latin typeface="Courier New" panose="02070309020205020404" pitchFamily="49" charset="0"/>
                <a:ea typeface="Trebuchet MS"/>
                <a:cs typeface="Courier New" panose="02070309020205020404" pitchFamily="49" charset="0"/>
                <a:sym typeface="Trebuchet MS"/>
              </a:rPr>
              <a:t> + </a:t>
            </a:r>
            <a:r>
              <a:rPr lang="en-US" sz="1600" dirty="0">
                <a:solidFill>
                  <a:schemeClr val="dk1"/>
                </a:solidFill>
                <a:latin typeface="Courier New" panose="02070309020205020404" pitchFamily="49" charset="0"/>
                <a:ea typeface="Trebuchet MS"/>
                <a:cs typeface="Courier New" panose="02070309020205020404" pitchFamily="49" charset="0"/>
                <a:sym typeface="Trebuchet MS"/>
              </a:rPr>
              <a:t>r + “ </a:t>
            </a:r>
            <a:r>
              <a:rPr lang="ru-RU" sz="1600" dirty="0">
                <a:solidFill>
                  <a:schemeClr val="dk1"/>
                </a:solidFill>
                <a:latin typeface="Courier New" panose="02070309020205020404" pitchFamily="49" charset="0"/>
                <a:ea typeface="Trebuchet MS"/>
                <a:cs typeface="Courier New" panose="02070309020205020404" pitchFamily="49" charset="0"/>
                <a:sym typeface="Trebuchet MS"/>
              </a:rPr>
              <a:t>роботов</a:t>
            </a:r>
            <a:r>
              <a:rPr lang="en-US" sz="1600" dirty="0">
                <a:solidFill>
                  <a:schemeClr val="dk1"/>
                </a:solidFill>
                <a:latin typeface="Courier New" panose="02070309020205020404" pitchFamily="49" charset="0"/>
                <a:ea typeface="Trebuchet MS"/>
                <a:cs typeface="Courier New" panose="02070309020205020404" pitchFamily="49" charset="0"/>
                <a:sym typeface="Trebuchet MS"/>
              </a:rPr>
              <a:t>”, 1, 10)</a:t>
            </a:r>
          </a:p>
          <a:p>
            <a:pPr>
              <a:buSzPct val="100000"/>
            </a:pPr>
            <a:r>
              <a:rPr lang="en-US" sz="1600" b="1" dirty="0">
                <a:solidFill>
                  <a:schemeClr val="dk1"/>
                </a:solidFill>
                <a:latin typeface="Courier New" panose="02070309020205020404" pitchFamily="49" charset="0"/>
                <a:ea typeface="Trebuchet MS"/>
                <a:cs typeface="Courier New" panose="02070309020205020404" pitchFamily="49" charset="0"/>
                <a:sym typeface="Trebuchet MS"/>
              </a:rPr>
              <a:t>else</a:t>
            </a:r>
            <a:r>
              <a:rPr lang="en-US" sz="1600" dirty="0">
                <a:solidFill>
                  <a:schemeClr val="dk1"/>
                </a:solidFill>
                <a:latin typeface="Courier New" panose="02070309020205020404" pitchFamily="49" charset="0"/>
                <a:ea typeface="Trebuchet MS"/>
                <a:cs typeface="Courier New" panose="02070309020205020404" pitchFamily="49" charset="0"/>
                <a:sym typeface="Trebuchet MS"/>
              </a:rPr>
              <a:t>:</a:t>
            </a:r>
          </a:p>
          <a:p>
            <a:pPr>
              <a:buSzPct val="100000"/>
            </a:pPr>
            <a:r>
              <a:rPr lang="en-US" sz="1600" dirty="0">
                <a:solidFill>
                  <a:schemeClr val="dk1"/>
                </a:solidFill>
                <a:latin typeface="Courier New" panose="02070309020205020404" pitchFamily="49" charset="0"/>
                <a:ea typeface="Trebuchet MS"/>
                <a:cs typeface="Courier New" panose="02070309020205020404" pitchFamily="49" charset="0"/>
                <a:sym typeface="Trebuchet MS"/>
              </a:rPr>
              <a:t>  </a:t>
            </a:r>
            <a:r>
              <a:rPr lang="en-US" sz="1600" dirty="0" err="1">
                <a:solidFill>
                  <a:schemeClr val="dk1"/>
                </a:solidFill>
                <a:latin typeface="Courier New" panose="02070309020205020404" pitchFamily="49" charset="0"/>
                <a:ea typeface="Trebuchet MS"/>
                <a:cs typeface="Courier New" panose="02070309020205020404" pitchFamily="49" charset="0"/>
                <a:sym typeface="Trebuchet MS"/>
              </a:rPr>
              <a:t>brick.display</a:t>
            </a:r>
            <a:r>
              <a:rPr lang="en-US" sz="1600" dirty="0">
                <a:solidFill>
                  <a:schemeClr val="dk1"/>
                </a:solidFill>
                <a:latin typeface="Courier New" panose="02070309020205020404" pitchFamily="49" charset="0"/>
                <a:ea typeface="Trebuchet MS"/>
                <a:cs typeface="Courier New" panose="02070309020205020404" pitchFamily="49" charset="0"/>
                <a:sym typeface="Trebuchet MS"/>
              </a:rPr>
              <a:t>().</a:t>
            </a:r>
            <a:r>
              <a:rPr lang="en-US" sz="1600" dirty="0" err="1">
                <a:solidFill>
                  <a:schemeClr val="dk1"/>
                </a:solidFill>
                <a:latin typeface="Courier New" panose="02070309020205020404" pitchFamily="49" charset="0"/>
                <a:ea typeface="Trebuchet MS"/>
                <a:cs typeface="Courier New" panose="02070309020205020404" pitchFamily="49" charset="0"/>
                <a:sym typeface="Trebuchet MS"/>
              </a:rPr>
              <a:t>addLabel</a:t>
            </a:r>
            <a:r>
              <a:rPr lang="en-US" sz="1600" dirty="0">
                <a:solidFill>
                  <a:schemeClr val="dk1"/>
                </a:solidFill>
                <a:latin typeface="Courier New" panose="02070309020205020404" pitchFamily="49" charset="0"/>
                <a:ea typeface="Trebuchet MS"/>
                <a:cs typeface="Courier New" panose="02070309020205020404" pitchFamily="49" charset="0"/>
                <a:sym typeface="Trebuchet MS"/>
              </a:rPr>
              <a:t>(“</a:t>
            </a:r>
            <a:r>
              <a:rPr lang="ru-RU" sz="1600" dirty="0">
                <a:solidFill>
                  <a:schemeClr val="dk1"/>
                </a:solidFill>
                <a:latin typeface="Courier New" panose="02070309020205020404" pitchFamily="49" charset="0"/>
                <a:ea typeface="Trebuchet MS"/>
                <a:cs typeface="Courier New" panose="02070309020205020404" pitchFamily="49" charset="0"/>
                <a:sym typeface="Trebuchet MS"/>
              </a:rPr>
              <a:t>Больше состав в группе </a:t>
            </a:r>
            <a:r>
              <a:rPr lang="en-US" sz="1600" dirty="0">
                <a:solidFill>
                  <a:schemeClr val="dk1"/>
                </a:solidFill>
                <a:latin typeface="Courier New" panose="02070309020205020404" pitchFamily="49" charset="0"/>
                <a:ea typeface="Trebuchet MS"/>
                <a:cs typeface="Courier New" panose="02070309020205020404" pitchFamily="49" charset="0"/>
                <a:sym typeface="Trebuchet MS"/>
              </a:rPr>
              <a:t>B</a:t>
            </a:r>
            <a:r>
              <a:rPr lang="ru-RU" sz="1600" dirty="0">
                <a:solidFill>
                  <a:schemeClr val="dk1"/>
                </a:solidFill>
                <a:latin typeface="Courier New" panose="02070309020205020404" pitchFamily="49" charset="0"/>
                <a:ea typeface="Trebuchet MS"/>
                <a:cs typeface="Courier New" panose="02070309020205020404" pitchFamily="49" charset="0"/>
                <a:sym typeface="Trebuchet MS"/>
              </a:rPr>
              <a:t> на </a:t>
            </a:r>
            <a:r>
              <a:rPr lang="en-US" sz="1600" dirty="0">
                <a:solidFill>
                  <a:schemeClr val="dk1"/>
                </a:solidFill>
                <a:latin typeface="Courier New" panose="02070309020205020404" pitchFamily="49" charset="0"/>
                <a:ea typeface="Trebuchet MS"/>
                <a:cs typeface="Courier New" panose="02070309020205020404" pitchFamily="49" charset="0"/>
                <a:sym typeface="Trebuchet MS"/>
              </a:rPr>
              <a:t>”</a:t>
            </a:r>
            <a:r>
              <a:rPr lang="ru-RU" sz="1600" dirty="0">
                <a:solidFill>
                  <a:schemeClr val="dk1"/>
                </a:solidFill>
                <a:latin typeface="Courier New" panose="02070309020205020404" pitchFamily="49" charset="0"/>
                <a:ea typeface="Trebuchet MS"/>
                <a:cs typeface="Courier New" panose="02070309020205020404" pitchFamily="49" charset="0"/>
                <a:sym typeface="Trebuchet MS"/>
              </a:rPr>
              <a:t> + </a:t>
            </a:r>
            <a:r>
              <a:rPr lang="en-US" sz="1600" dirty="0">
                <a:solidFill>
                  <a:schemeClr val="dk1"/>
                </a:solidFill>
                <a:latin typeface="Courier New" panose="02070309020205020404" pitchFamily="49" charset="0"/>
                <a:ea typeface="Trebuchet MS"/>
                <a:cs typeface="Courier New" panose="02070309020205020404" pitchFamily="49" charset="0"/>
                <a:sym typeface="Trebuchet MS"/>
              </a:rPr>
              <a:t>r + “ </a:t>
            </a:r>
            <a:r>
              <a:rPr lang="ru-RU" sz="1600" dirty="0">
                <a:solidFill>
                  <a:schemeClr val="dk1"/>
                </a:solidFill>
                <a:latin typeface="Courier New" panose="02070309020205020404" pitchFamily="49" charset="0"/>
                <a:ea typeface="Trebuchet MS"/>
                <a:cs typeface="Courier New" panose="02070309020205020404" pitchFamily="49" charset="0"/>
                <a:sym typeface="Trebuchet MS"/>
              </a:rPr>
              <a:t>роботов</a:t>
            </a:r>
            <a:r>
              <a:rPr lang="en-US" sz="1600" dirty="0">
                <a:solidFill>
                  <a:schemeClr val="dk1"/>
                </a:solidFill>
                <a:latin typeface="Courier New" panose="02070309020205020404" pitchFamily="49" charset="0"/>
                <a:ea typeface="Trebuchet MS"/>
                <a:cs typeface="Courier New" panose="02070309020205020404" pitchFamily="49" charset="0"/>
                <a:sym typeface="Trebuchet MS"/>
              </a:rPr>
              <a:t>”, 1, 10)</a:t>
            </a:r>
          </a:p>
          <a:p>
            <a:pPr>
              <a:buSzPct val="100000"/>
            </a:pPr>
            <a:r>
              <a:rPr lang="en-US" sz="1600" dirty="0" err="1">
                <a:solidFill>
                  <a:schemeClr val="dk1"/>
                </a:solidFill>
                <a:latin typeface="Courier New" panose="02070309020205020404" pitchFamily="49" charset="0"/>
                <a:ea typeface="Trebuchet MS"/>
                <a:cs typeface="Courier New" panose="02070309020205020404" pitchFamily="49" charset="0"/>
                <a:sym typeface="Trebuchet MS"/>
              </a:rPr>
              <a:t>brick.display</a:t>
            </a:r>
            <a:r>
              <a:rPr lang="en-US" sz="1600" dirty="0">
                <a:solidFill>
                  <a:schemeClr val="dk1"/>
                </a:solidFill>
                <a:latin typeface="Courier New" panose="02070309020205020404" pitchFamily="49" charset="0"/>
                <a:ea typeface="Trebuchet MS"/>
                <a:cs typeface="Courier New" panose="02070309020205020404" pitchFamily="49" charset="0"/>
                <a:sym typeface="Trebuchet MS"/>
              </a:rPr>
              <a:t>().redraw()</a:t>
            </a:r>
          </a:p>
          <a:p>
            <a:pPr>
              <a:buSzPct val="100000"/>
            </a:pPr>
            <a:r>
              <a:rPr lang="en-US" sz="1600" dirty="0" err="1">
                <a:solidFill>
                  <a:schemeClr val="dk1"/>
                </a:solidFill>
                <a:latin typeface="Courier New" panose="02070309020205020404" pitchFamily="49" charset="0"/>
                <a:ea typeface="Trebuchet MS"/>
                <a:cs typeface="Courier New" panose="02070309020205020404" pitchFamily="49" charset="0"/>
                <a:sym typeface="Trebuchet MS"/>
              </a:rPr>
              <a:t>script.wait</a:t>
            </a:r>
            <a:r>
              <a:rPr lang="en-US" sz="1600" dirty="0">
                <a:solidFill>
                  <a:schemeClr val="dk1"/>
                </a:solidFill>
                <a:latin typeface="Courier New" panose="02070309020205020404" pitchFamily="49" charset="0"/>
                <a:ea typeface="Trebuchet MS"/>
                <a:cs typeface="Courier New" panose="02070309020205020404" pitchFamily="49" charset="0"/>
                <a:sym typeface="Trebuchet MS"/>
              </a:rPr>
              <a:t>(4000)</a:t>
            </a:r>
            <a:endParaRPr lang="ru-RU" sz="1600" dirty="0">
              <a:solidFill>
                <a:schemeClr val="dk1"/>
              </a:solidFill>
              <a:latin typeface="Courier New" panose="02070309020205020404" pitchFamily="49" charset="0"/>
              <a:ea typeface="Trebuchet MS"/>
              <a:cs typeface="Courier New" panose="02070309020205020404" pitchFamily="49" charset="0"/>
              <a:sym typeface="Trebuchet MS"/>
            </a:endParaRPr>
          </a:p>
          <a:p>
            <a:pPr lvl="0">
              <a:buSzPct val="100000"/>
            </a:pPr>
            <a:endParaRPr lang="ru-RU" sz="2000" dirty="0">
              <a:solidFill>
                <a:schemeClr val="dk1"/>
              </a:solidFill>
              <a:latin typeface="Courier New" panose="02070309020205020404" pitchFamily="49" charset="0"/>
              <a:ea typeface="Trebuchet MS"/>
              <a:cs typeface="Courier New" panose="02070309020205020404" pitchFamily="49" charset="0"/>
              <a:sym typeface="Trebuchet MS"/>
            </a:endParaRPr>
          </a:p>
          <a:p>
            <a:pPr marR="0" lvl="0" algn="l" rtl="0">
              <a:spcBef>
                <a:spcPts val="0"/>
              </a:spcBef>
              <a:buSzPct val="100000"/>
            </a:pPr>
            <a:endParaRPr lang="ru-RU" sz="1800" dirty="0">
              <a:solidFill>
                <a:schemeClr val="dk1"/>
              </a:solidFill>
              <a:latin typeface="Courier New" panose="02070309020205020404" pitchFamily="49" charset="0"/>
              <a:ea typeface="Trebuchet MS"/>
              <a:cs typeface="Courier New" panose="02070309020205020404" pitchFamily="49" charset="0"/>
              <a:sym typeface="Trebuchet MS"/>
            </a:endParaRPr>
          </a:p>
          <a:p>
            <a:pPr marR="0" lvl="0" algn="l" rtl="0">
              <a:spcBef>
                <a:spcPts val="0"/>
              </a:spcBef>
              <a:buSzPct val="100000"/>
            </a:pPr>
            <a:br>
              <a:rPr lang="en-US" sz="2000" dirty="0">
                <a:solidFill>
                  <a:schemeClr val="dk1"/>
                </a:solidFill>
                <a:latin typeface="Courier New" panose="02070309020205020404" pitchFamily="49" charset="0"/>
                <a:ea typeface="Trebuchet MS"/>
                <a:cs typeface="Courier New" panose="02070309020205020404" pitchFamily="49" charset="0"/>
                <a:sym typeface="Trebuchet MS"/>
              </a:rPr>
            </a:br>
            <a:br>
              <a:rPr lang="en-US" sz="1800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</a:br>
            <a:endParaRPr lang="ru-RU" sz="2000" dirty="0">
              <a:solidFill>
                <a:schemeClr val="dk1"/>
              </a:solidFill>
              <a:latin typeface="Courier New" panose="02070309020205020404" pitchFamily="49" charset="0"/>
              <a:ea typeface="Trebuchet MS"/>
              <a:cs typeface="Courier New" panose="02070309020205020404" pitchFamily="49" charset="0"/>
              <a:sym typeface="Trebuchet MS"/>
            </a:endParaRPr>
          </a:p>
        </p:txBody>
      </p:sp>
      <p:sp>
        <p:nvSpPr>
          <p:cNvPr id="10" name="Shape 209">
            <a:extLst>
              <a:ext uri="{FF2B5EF4-FFF2-40B4-BE49-F238E27FC236}">
                <a16:creationId xmlns:a16="http://schemas.microsoft.com/office/drawing/2014/main" id="{C723D19A-2449-4C09-BDA9-35525AB4B6CF}"/>
              </a:ext>
            </a:extLst>
          </p:cNvPr>
          <p:cNvSpPr/>
          <p:nvPr/>
        </p:nvSpPr>
        <p:spPr>
          <a:xfrm>
            <a:off x="324961" y="989092"/>
            <a:ext cx="10164760" cy="201622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R="0" lvl="0" algn="l" rtl="0">
              <a:spcBef>
                <a:spcPts val="0"/>
              </a:spcBef>
              <a:buSzPct val="100000"/>
            </a:pPr>
            <a:r>
              <a:rPr lang="ru-RU" sz="2000" b="1" dirty="0">
                <a:solidFill>
                  <a:schemeClr val="dk1"/>
                </a:solidFill>
                <a:latin typeface="Calibri" panose="020F0502020204030204" pitchFamily="34" charset="0"/>
                <a:ea typeface="Trebuchet MS"/>
                <a:cs typeface="Calibri" panose="020F0502020204030204" pitchFamily="34" charset="0"/>
                <a:sym typeface="Trebuchet MS"/>
              </a:rPr>
              <a:t>Задача 1.3.1.</a:t>
            </a:r>
            <a:r>
              <a:rPr lang="ru-RU" sz="2000" dirty="0">
                <a:solidFill>
                  <a:schemeClr val="dk1"/>
                </a:solidFill>
                <a:latin typeface="Calibri" panose="020F0502020204030204" pitchFamily="34" charset="0"/>
                <a:ea typeface="Trebuchet MS"/>
                <a:cs typeface="Calibri" panose="020F0502020204030204" pitchFamily="34" charset="0"/>
                <a:sym typeface="Trebuchet MS"/>
              </a:rPr>
              <a:t> Вывести в консоль и на экран робота «Привет, ТРИК!»</a:t>
            </a:r>
          </a:p>
          <a:p>
            <a:pPr marR="0" lvl="0" algn="l" rtl="0">
              <a:spcBef>
                <a:spcPts val="0"/>
              </a:spcBef>
              <a:buSzPct val="100000"/>
            </a:pPr>
            <a:r>
              <a:rPr lang="ru-RU" sz="2000" b="1" dirty="0">
                <a:solidFill>
                  <a:schemeClr val="dk1"/>
                </a:solidFill>
                <a:latin typeface="Calibri" panose="020F0502020204030204" pitchFamily="34" charset="0"/>
                <a:ea typeface="Trebuchet MS"/>
                <a:cs typeface="Calibri" panose="020F0502020204030204" pitchFamily="34" charset="0"/>
                <a:sym typeface="Trebuchet MS"/>
              </a:rPr>
              <a:t>Решение</a:t>
            </a:r>
            <a:r>
              <a:rPr lang="ru-RU" sz="2000" dirty="0">
                <a:solidFill>
                  <a:schemeClr val="dk1"/>
                </a:solidFill>
                <a:latin typeface="Calibri" panose="020F0502020204030204" pitchFamily="34" charset="0"/>
                <a:ea typeface="Trebuchet MS"/>
                <a:cs typeface="Calibri" panose="020F0502020204030204" pitchFamily="34" charset="0"/>
                <a:sym typeface="Trebuchet MS"/>
              </a:rPr>
              <a:t>: </a:t>
            </a:r>
            <a:br>
              <a:rPr lang="ru-RU" sz="2400" dirty="0">
                <a:solidFill>
                  <a:schemeClr val="dk1"/>
                </a:solidFill>
                <a:latin typeface="Calibri" panose="020F0502020204030204" pitchFamily="34" charset="0"/>
                <a:ea typeface="Trebuchet MS"/>
                <a:cs typeface="Calibri" panose="020F0502020204030204" pitchFamily="34" charset="0"/>
                <a:sym typeface="Trebuchet MS"/>
              </a:rPr>
            </a:br>
            <a:r>
              <a:rPr lang="en-US" sz="1800" dirty="0">
                <a:solidFill>
                  <a:schemeClr val="dk1"/>
                </a:solidFill>
                <a:latin typeface="Courier New" panose="02070309020205020404" pitchFamily="49" charset="0"/>
                <a:ea typeface="Trebuchet MS"/>
                <a:cs typeface="Courier New" panose="02070309020205020404" pitchFamily="49" charset="0"/>
                <a:sym typeface="Trebuchet MS"/>
              </a:rPr>
              <a:t>print(“</a:t>
            </a:r>
            <a:r>
              <a:rPr lang="ru-RU" sz="1800" dirty="0">
                <a:solidFill>
                  <a:schemeClr val="dk1"/>
                </a:solidFill>
                <a:latin typeface="Courier New" panose="02070309020205020404" pitchFamily="49" charset="0"/>
                <a:ea typeface="Trebuchet MS"/>
                <a:cs typeface="Courier New" panose="02070309020205020404" pitchFamily="49" charset="0"/>
                <a:sym typeface="Trebuchet MS"/>
              </a:rPr>
              <a:t>Привет, мир</a:t>
            </a:r>
            <a:r>
              <a:rPr lang="en-US" sz="1800" dirty="0">
                <a:solidFill>
                  <a:schemeClr val="dk1"/>
                </a:solidFill>
                <a:latin typeface="Courier New" panose="02070309020205020404" pitchFamily="49" charset="0"/>
                <a:ea typeface="Trebuchet MS"/>
                <a:cs typeface="Courier New" panose="02070309020205020404" pitchFamily="49" charset="0"/>
                <a:sym typeface="Trebuchet MS"/>
              </a:rPr>
              <a:t>”)</a:t>
            </a:r>
            <a:r>
              <a:rPr lang="ru-RU" sz="1800" dirty="0">
                <a:solidFill>
                  <a:schemeClr val="dk1"/>
                </a:solidFill>
                <a:latin typeface="Courier New" panose="02070309020205020404" pitchFamily="49" charset="0"/>
                <a:ea typeface="Trebuchet MS"/>
                <a:cs typeface="Courier New" panose="02070309020205020404" pitchFamily="49" charset="0"/>
                <a:sym typeface="Trebuchet MS"/>
              </a:rPr>
              <a:t> </a:t>
            </a:r>
            <a:r>
              <a:rPr lang="en-US" sz="1800" dirty="0">
                <a:solidFill>
                  <a:srgbClr val="00B050"/>
                </a:solidFill>
                <a:latin typeface="Courier New" panose="02070309020205020404" pitchFamily="49" charset="0"/>
                <a:ea typeface="Trebuchet MS"/>
                <a:cs typeface="Courier New" panose="02070309020205020404" pitchFamily="49" charset="0"/>
                <a:sym typeface="Trebuchet MS"/>
              </a:rPr>
              <a:t># </a:t>
            </a:r>
            <a:r>
              <a:rPr lang="ru-RU" sz="1800" dirty="0">
                <a:solidFill>
                  <a:srgbClr val="00B050"/>
                </a:solidFill>
                <a:latin typeface="Courier New" panose="02070309020205020404" pitchFamily="49" charset="0"/>
                <a:ea typeface="Trebuchet MS"/>
                <a:cs typeface="Courier New" panose="02070309020205020404" pitchFamily="49" charset="0"/>
                <a:sym typeface="Trebuchet MS"/>
              </a:rPr>
              <a:t>Привет, мир!</a:t>
            </a:r>
            <a:br>
              <a:rPr lang="en-US" sz="1800" dirty="0">
                <a:solidFill>
                  <a:schemeClr val="dk1"/>
                </a:solidFill>
                <a:latin typeface="Courier New" panose="02070309020205020404" pitchFamily="49" charset="0"/>
                <a:ea typeface="Trebuchet MS"/>
                <a:cs typeface="Courier New" panose="02070309020205020404" pitchFamily="49" charset="0"/>
                <a:sym typeface="Trebuchet MS"/>
              </a:rPr>
            </a:br>
            <a:r>
              <a:rPr lang="en-US" sz="1800" dirty="0" err="1">
                <a:solidFill>
                  <a:schemeClr val="dk1"/>
                </a:solidFill>
                <a:latin typeface="Courier New" panose="02070309020205020404" pitchFamily="49" charset="0"/>
                <a:ea typeface="Trebuchet MS"/>
                <a:cs typeface="Courier New" panose="02070309020205020404" pitchFamily="49" charset="0"/>
                <a:sym typeface="Trebuchet MS"/>
              </a:rPr>
              <a:t>brick.display</a:t>
            </a:r>
            <a:r>
              <a:rPr lang="en-US" sz="1800" dirty="0">
                <a:solidFill>
                  <a:schemeClr val="dk1"/>
                </a:solidFill>
                <a:latin typeface="Courier New" panose="02070309020205020404" pitchFamily="49" charset="0"/>
                <a:ea typeface="Trebuchet MS"/>
                <a:cs typeface="Courier New" panose="02070309020205020404" pitchFamily="49" charset="0"/>
                <a:sym typeface="Trebuchet MS"/>
              </a:rPr>
              <a:t>().</a:t>
            </a:r>
            <a:r>
              <a:rPr lang="en-US" sz="1800" dirty="0" err="1">
                <a:solidFill>
                  <a:schemeClr val="dk1"/>
                </a:solidFill>
                <a:latin typeface="Courier New" panose="02070309020205020404" pitchFamily="49" charset="0"/>
                <a:ea typeface="Trebuchet MS"/>
                <a:cs typeface="Courier New" panose="02070309020205020404" pitchFamily="49" charset="0"/>
                <a:sym typeface="Trebuchet MS"/>
              </a:rPr>
              <a:t>addLabel</a:t>
            </a:r>
            <a:r>
              <a:rPr lang="en-US" sz="1800" dirty="0">
                <a:solidFill>
                  <a:schemeClr val="dk1"/>
                </a:solidFill>
                <a:latin typeface="Courier New" panose="02070309020205020404" pitchFamily="49" charset="0"/>
                <a:ea typeface="Trebuchet MS"/>
                <a:cs typeface="Courier New" panose="02070309020205020404" pitchFamily="49" charset="0"/>
                <a:sym typeface="Trebuchet MS"/>
              </a:rPr>
              <a:t>(“</a:t>
            </a:r>
            <a:r>
              <a:rPr lang="ru-RU" sz="1800" dirty="0">
                <a:solidFill>
                  <a:schemeClr val="dk1"/>
                </a:solidFill>
                <a:latin typeface="Courier New" panose="02070309020205020404" pitchFamily="49" charset="0"/>
                <a:ea typeface="Trebuchet MS"/>
                <a:cs typeface="Courier New" panose="02070309020205020404" pitchFamily="49" charset="0"/>
                <a:sym typeface="Trebuchet MS"/>
              </a:rPr>
              <a:t>Привет, ТРИК!</a:t>
            </a:r>
            <a:r>
              <a:rPr lang="en-US" sz="1800" dirty="0">
                <a:solidFill>
                  <a:schemeClr val="dk1"/>
                </a:solidFill>
                <a:latin typeface="Courier New" panose="02070309020205020404" pitchFamily="49" charset="0"/>
                <a:ea typeface="Trebuchet MS"/>
                <a:cs typeface="Courier New" panose="02070309020205020404" pitchFamily="49" charset="0"/>
                <a:sym typeface="Trebuchet MS"/>
              </a:rPr>
              <a:t>”, </a:t>
            </a:r>
            <a:r>
              <a:rPr lang="ru-RU" sz="1800" dirty="0">
                <a:solidFill>
                  <a:schemeClr val="dk1"/>
                </a:solidFill>
                <a:latin typeface="Courier New" panose="02070309020205020404" pitchFamily="49" charset="0"/>
                <a:ea typeface="Trebuchet MS"/>
                <a:cs typeface="Courier New" panose="02070309020205020404" pitchFamily="49" charset="0"/>
                <a:sym typeface="Trebuchet MS"/>
              </a:rPr>
              <a:t>50</a:t>
            </a:r>
            <a:r>
              <a:rPr lang="en-US" sz="1800" dirty="0">
                <a:solidFill>
                  <a:schemeClr val="dk1"/>
                </a:solidFill>
                <a:latin typeface="Courier New" panose="02070309020205020404" pitchFamily="49" charset="0"/>
                <a:ea typeface="Trebuchet MS"/>
                <a:cs typeface="Courier New" panose="02070309020205020404" pitchFamily="49" charset="0"/>
                <a:sym typeface="Trebuchet MS"/>
              </a:rPr>
              <a:t>, </a:t>
            </a:r>
            <a:r>
              <a:rPr lang="ru-RU" sz="1800" dirty="0">
                <a:solidFill>
                  <a:schemeClr val="dk1"/>
                </a:solidFill>
                <a:latin typeface="Courier New" panose="02070309020205020404" pitchFamily="49" charset="0"/>
                <a:ea typeface="Trebuchet MS"/>
                <a:cs typeface="Courier New" panose="02070309020205020404" pitchFamily="49" charset="0"/>
                <a:sym typeface="Trebuchet MS"/>
              </a:rPr>
              <a:t>5</a:t>
            </a:r>
            <a:r>
              <a:rPr lang="en-US" sz="1800" dirty="0">
                <a:solidFill>
                  <a:schemeClr val="dk1"/>
                </a:solidFill>
                <a:latin typeface="Courier New" panose="02070309020205020404" pitchFamily="49" charset="0"/>
                <a:ea typeface="Trebuchet MS"/>
                <a:cs typeface="Courier New" panose="02070309020205020404" pitchFamily="49" charset="0"/>
                <a:sym typeface="Trebuchet MS"/>
              </a:rPr>
              <a:t>0, 20)</a:t>
            </a:r>
            <a:br>
              <a:rPr lang="en-US" sz="1800" dirty="0">
                <a:solidFill>
                  <a:schemeClr val="dk1"/>
                </a:solidFill>
                <a:latin typeface="Courier New" panose="02070309020205020404" pitchFamily="49" charset="0"/>
                <a:ea typeface="Trebuchet MS"/>
                <a:cs typeface="Courier New" panose="02070309020205020404" pitchFamily="49" charset="0"/>
                <a:sym typeface="Trebuchet MS"/>
              </a:rPr>
            </a:br>
            <a:r>
              <a:rPr lang="en-US" sz="1800" dirty="0" err="1">
                <a:solidFill>
                  <a:schemeClr val="dk1"/>
                </a:solidFill>
                <a:latin typeface="Courier New" panose="02070309020205020404" pitchFamily="49" charset="0"/>
                <a:ea typeface="Trebuchet MS"/>
                <a:cs typeface="Courier New" panose="02070309020205020404" pitchFamily="49" charset="0"/>
                <a:sym typeface="Trebuchet MS"/>
              </a:rPr>
              <a:t>brick.display</a:t>
            </a:r>
            <a:r>
              <a:rPr lang="en-US" sz="1800" dirty="0">
                <a:solidFill>
                  <a:schemeClr val="dk1"/>
                </a:solidFill>
                <a:latin typeface="Courier New" panose="02070309020205020404" pitchFamily="49" charset="0"/>
                <a:ea typeface="Trebuchet MS"/>
                <a:cs typeface="Courier New" panose="02070309020205020404" pitchFamily="49" charset="0"/>
                <a:sym typeface="Trebuchet MS"/>
              </a:rPr>
              <a:t>().redraw() </a:t>
            </a:r>
            <a:r>
              <a:rPr lang="en-US" sz="1800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Trebuchet MS"/>
              </a:rPr>
              <a:t># </a:t>
            </a:r>
            <a:r>
              <a:rPr lang="ru-RU" sz="1800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Trebuchet MS"/>
              </a:rPr>
              <a:t>перерисовать экран</a:t>
            </a:r>
            <a:br>
              <a:rPr lang="en-US" sz="1800" dirty="0">
                <a:solidFill>
                  <a:schemeClr val="dk1"/>
                </a:solidFill>
                <a:latin typeface="Courier New" panose="02070309020205020404" pitchFamily="49" charset="0"/>
                <a:ea typeface="Trebuchet MS"/>
                <a:cs typeface="Courier New" panose="02070309020205020404" pitchFamily="49" charset="0"/>
                <a:sym typeface="Trebuchet MS"/>
              </a:rPr>
            </a:br>
            <a:r>
              <a:rPr lang="en-US" sz="1800" dirty="0" err="1">
                <a:solidFill>
                  <a:schemeClr val="dk1"/>
                </a:solidFill>
                <a:latin typeface="Courier New" panose="02070309020205020404" pitchFamily="49" charset="0"/>
                <a:ea typeface="Trebuchet MS"/>
                <a:cs typeface="Courier New" panose="02070309020205020404" pitchFamily="49" charset="0"/>
                <a:sym typeface="Trebuchet MS"/>
              </a:rPr>
              <a:t>script.wait</a:t>
            </a:r>
            <a:r>
              <a:rPr lang="en-US" sz="1800" dirty="0">
                <a:solidFill>
                  <a:schemeClr val="dk1"/>
                </a:solidFill>
                <a:latin typeface="Courier New" panose="02070309020205020404" pitchFamily="49" charset="0"/>
                <a:ea typeface="Trebuchet MS"/>
                <a:cs typeface="Courier New" panose="02070309020205020404" pitchFamily="49" charset="0"/>
                <a:sym typeface="Trebuchet MS"/>
              </a:rPr>
              <a:t>(1000)</a:t>
            </a:r>
            <a:endParaRPr lang="ru-RU" sz="1800" dirty="0">
              <a:solidFill>
                <a:schemeClr val="dk1"/>
              </a:solidFill>
              <a:latin typeface="Courier New" panose="02070309020205020404" pitchFamily="49" charset="0"/>
              <a:ea typeface="Trebuchet MS"/>
              <a:cs typeface="Courier New" panose="02070309020205020404" pitchFamily="49" charset="0"/>
              <a:sym typeface="Trebuchet MS"/>
            </a:endParaRPr>
          </a:p>
        </p:txBody>
      </p:sp>
    </p:spTree>
    <p:extLst>
      <p:ext uri="{BB962C8B-B14F-4D97-AF65-F5344CB8AC3E}">
        <p14:creationId xmlns:p14="http://schemas.microsoft.com/office/powerpoint/2010/main" val="22230149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3C4CD7AD-42BE-4A5D-8DED-364D4B78565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19842" y="4138992"/>
            <a:ext cx="2468183" cy="2468183"/>
          </a:xfrm>
          <a:prstGeom prst="rect">
            <a:avLst/>
          </a:prstGeom>
        </p:spPr>
      </p:pic>
      <p:sp>
        <p:nvSpPr>
          <p:cNvPr id="2" name="Номер слайда 1">
            <a:extLst>
              <a:ext uri="{FF2B5EF4-FFF2-40B4-BE49-F238E27FC236}">
                <a16:creationId xmlns:a16="http://schemas.microsoft.com/office/drawing/2014/main" id="{45E6FF74-DF4D-43DA-BEB7-35A6E2BC3191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 smtClean="0"/>
              <a:t>6</a:t>
            </a:fld>
            <a:endParaRPr lang="ru-RU"/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547185FD-28B4-4A1A-9049-EDFA776537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Электродвигатель</a:t>
            </a:r>
          </a:p>
        </p:txBody>
      </p:sp>
      <p:sp>
        <p:nvSpPr>
          <p:cNvPr id="6" name="Shape 209">
            <a:extLst>
              <a:ext uri="{FF2B5EF4-FFF2-40B4-BE49-F238E27FC236}">
                <a16:creationId xmlns:a16="http://schemas.microsoft.com/office/drawing/2014/main" id="{B467B47D-D869-4FA1-8655-31860C137431}"/>
              </a:ext>
            </a:extLst>
          </p:cNvPr>
          <p:cNvSpPr/>
          <p:nvPr/>
        </p:nvSpPr>
        <p:spPr>
          <a:xfrm>
            <a:off x="694131" y="1049477"/>
            <a:ext cx="9470449" cy="254041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R="0" lvl="0" algn="l" rtl="0">
              <a:spcBef>
                <a:spcPts val="0"/>
              </a:spcBef>
              <a:buSzPct val="100000"/>
            </a:pPr>
            <a:r>
              <a:rPr lang="ru-RU" sz="2400" dirty="0">
                <a:solidFill>
                  <a:schemeClr val="dk1"/>
                </a:solidFill>
                <a:latin typeface="Calibri" panose="020F0502020204030204" pitchFamily="34" charset="0"/>
                <a:ea typeface="Trebuchet MS"/>
                <a:cs typeface="Calibri" panose="020F0502020204030204" pitchFamily="34" charset="0"/>
                <a:sym typeface="Trebuchet MS"/>
              </a:rPr>
              <a:t>Основная характеристика моторов – </a:t>
            </a:r>
            <a:r>
              <a:rPr lang="en-US" sz="2400" dirty="0">
                <a:solidFill>
                  <a:schemeClr val="dk1"/>
                </a:solidFill>
                <a:latin typeface="Calibri" panose="020F0502020204030204" pitchFamily="34" charset="0"/>
                <a:ea typeface="Trebuchet MS"/>
                <a:cs typeface="Calibri" panose="020F0502020204030204" pitchFamily="34" charset="0"/>
                <a:sym typeface="Trebuchet MS"/>
              </a:rPr>
              <a:t>rpm</a:t>
            </a:r>
          </a:p>
          <a:p>
            <a:pPr lvl="0">
              <a:buSzPct val="100000"/>
            </a:pPr>
            <a:r>
              <a:rPr lang="en-US" sz="2400" dirty="0">
                <a:solidFill>
                  <a:schemeClr val="dk1"/>
                </a:solidFill>
                <a:latin typeface="Calibri" panose="020F0502020204030204" pitchFamily="34" charset="0"/>
                <a:ea typeface="Trebuchet MS"/>
                <a:cs typeface="Calibri" panose="020F0502020204030204" pitchFamily="34" charset="0"/>
                <a:sym typeface="Trebuchet MS"/>
              </a:rPr>
              <a:t>RPM (Revolutions per minute) – </a:t>
            </a:r>
            <a:r>
              <a:rPr lang="ru-RU" sz="2400" dirty="0">
                <a:solidFill>
                  <a:schemeClr val="dk1"/>
                </a:solidFill>
                <a:latin typeface="Calibri" panose="020F0502020204030204" pitchFamily="34" charset="0"/>
                <a:ea typeface="Trebuchet MS"/>
                <a:cs typeface="Calibri" panose="020F0502020204030204" pitchFamily="34" charset="0"/>
                <a:sym typeface="Trebuchet MS"/>
              </a:rPr>
              <a:t>обороты в минуту</a:t>
            </a:r>
          </a:p>
          <a:p>
            <a:pPr lvl="0">
              <a:buSzPct val="100000"/>
            </a:pPr>
            <a:endParaRPr lang="ru-RU" sz="2400" dirty="0">
              <a:solidFill>
                <a:schemeClr val="dk1"/>
              </a:solidFill>
              <a:latin typeface="Calibri" panose="020F0502020204030204" pitchFamily="34" charset="0"/>
              <a:ea typeface="Microsoft YaHei" panose="020B0503020204020204" pitchFamily="34" charset="-122"/>
              <a:cs typeface="Calibri" panose="020F0502020204030204" pitchFamily="34" charset="0"/>
              <a:sym typeface="Trebuchet MS"/>
            </a:endParaRPr>
          </a:p>
          <a:p>
            <a:pPr lvl="0">
              <a:buSzPct val="100000"/>
            </a:pPr>
            <a:r>
              <a:rPr lang="ru-RU" sz="2400" dirty="0">
                <a:solidFill>
                  <a:schemeClr val="dk1"/>
                </a:solidFill>
                <a:latin typeface="Calibri" panose="020F0502020204030204" pitchFamily="34" charset="0"/>
                <a:ea typeface="Microsoft YaHei" panose="020B0503020204020204" pitchFamily="34" charset="-122"/>
                <a:cs typeface="Calibri" panose="020F0502020204030204" pitchFamily="34" charset="0"/>
                <a:sym typeface="Trebuchet MS"/>
              </a:rPr>
              <a:t>Например, 100 </a:t>
            </a:r>
            <a:r>
              <a:rPr lang="en-US" sz="2400" dirty="0">
                <a:solidFill>
                  <a:schemeClr val="dk1"/>
                </a:solidFill>
                <a:latin typeface="Calibri" panose="020F0502020204030204" pitchFamily="34" charset="0"/>
                <a:ea typeface="Microsoft YaHei" panose="020B0503020204020204" pitchFamily="34" charset="-122"/>
                <a:cs typeface="Calibri" panose="020F0502020204030204" pitchFamily="34" charset="0"/>
                <a:sym typeface="Trebuchet MS"/>
              </a:rPr>
              <a:t>rpm, </a:t>
            </a:r>
            <a:r>
              <a:rPr lang="ru-RU" sz="2400" dirty="0">
                <a:solidFill>
                  <a:schemeClr val="dk1"/>
                </a:solidFill>
                <a:latin typeface="Calibri" panose="020F0502020204030204" pitchFamily="34" charset="0"/>
                <a:ea typeface="Microsoft YaHei" panose="020B0503020204020204" pitchFamily="34" charset="-122"/>
                <a:cs typeface="Calibri" panose="020F0502020204030204" pitchFamily="34" charset="0"/>
                <a:sym typeface="Trebuchet MS"/>
              </a:rPr>
              <a:t>95</a:t>
            </a:r>
            <a:r>
              <a:rPr lang="en-US" sz="2400" dirty="0">
                <a:solidFill>
                  <a:schemeClr val="dk1"/>
                </a:solidFill>
                <a:latin typeface="Calibri" panose="020F0502020204030204" pitchFamily="34" charset="0"/>
                <a:ea typeface="Microsoft YaHei" panose="020B0503020204020204" pitchFamily="34" charset="-122"/>
                <a:cs typeface="Calibri" panose="020F0502020204030204" pitchFamily="34" charset="0"/>
                <a:sym typeface="Trebuchet MS"/>
              </a:rPr>
              <a:t>rpm </a:t>
            </a:r>
            <a:r>
              <a:rPr lang="ru-RU" sz="2400" dirty="0">
                <a:solidFill>
                  <a:schemeClr val="dk1"/>
                </a:solidFill>
                <a:latin typeface="Calibri" panose="020F0502020204030204" pitchFamily="34" charset="0"/>
                <a:ea typeface="Microsoft YaHei" panose="020B0503020204020204" pitchFamily="34" charset="-122"/>
                <a:cs typeface="Calibri" panose="020F0502020204030204" pitchFamily="34" charset="0"/>
                <a:sym typeface="Trebuchet MS"/>
              </a:rPr>
              <a:t>или 220</a:t>
            </a:r>
            <a:r>
              <a:rPr lang="en-US" sz="2400" dirty="0">
                <a:solidFill>
                  <a:schemeClr val="dk1"/>
                </a:solidFill>
                <a:latin typeface="Calibri" panose="020F0502020204030204" pitchFamily="34" charset="0"/>
                <a:ea typeface="Microsoft YaHei" panose="020B0503020204020204" pitchFamily="34" charset="-122"/>
                <a:cs typeface="Calibri" panose="020F0502020204030204" pitchFamily="34" charset="0"/>
                <a:sym typeface="Trebuchet MS"/>
              </a:rPr>
              <a:t>rpm</a:t>
            </a:r>
          </a:p>
          <a:p>
            <a:pPr lvl="0">
              <a:buSzPct val="100000"/>
            </a:pPr>
            <a:endParaRPr lang="en-US" sz="2400" dirty="0">
              <a:solidFill>
                <a:schemeClr val="dk1"/>
              </a:solidFill>
              <a:latin typeface="Calibri" panose="020F0502020204030204" pitchFamily="34" charset="0"/>
              <a:ea typeface="Microsoft YaHei" panose="020B0503020204020204" pitchFamily="34" charset="-122"/>
              <a:cs typeface="Calibri" panose="020F0502020204030204" pitchFamily="34" charset="0"/>
              <a:sym typeface="Trebuchet MS"/>
            </a:endParaRPr>
          </a:p>
          <a:p>
            <a:pPr lvl="0">
              <a:buSzPct val="100000"/>
            </a:pPr>
            <a:br>
              <a:rPr lang="en-US" sz="1800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</a:br>
            <a:endParaRPr lang="ru-RU" sz="2000" dirty="0">
              <a:solidFill>
                <a:schemeClr val="dk1"/>
              </a:solidFill>
              <a:latin typeface="Courier New" panose="02070309020205020404" pitchFamily="49" charset="0"/>
              <a:ea typeface="Trebuchet MS"/>
              <a:cs typeface="Courier New" panose="02070309020205020404" pitchFamily="49" charset="0"/>
              <a:sym typeface="Trebuchet MS"/>
            </a:endParaRPr>
          </a:p>
        </p:txBody>
      </p:sp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C8B66790-0756-425E-B6D6-3FB73757812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80006" y="1130890"/>
            <a:ext cx="3258927" cy="3258927"/>
          </a:xfrm>
          <a:prstGeom prst="rect">
            <a:avLst/>
          </a:prstGeom>
        </p:spPr>
      </p:pic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4E595F67-0394-4A5F-8CCF-EB6F2E04060A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472" r="21804"/>
          <a:stretch/>
        </p:blipFill>
        <p:spPr>
          <a:xfrm>
            <a:off x="2149205" y="3195566"/>
            <a:ext cx="4122403" cy="3089119"/>
          </a:xfrm>
          <a:prstGeom prst="rect">
            <a:avLst/>
          </a:prstGeom>
        </p:spPr>
      </p:pic>
      <p:cxnSp>
        <p:nvCxnSpPr>
          <p:cNvPr id="10" name="Прямая соединительная линия 9">
            <a:extLst>
              <a:ext uri="{FF2B5EF4-FFF2-40B4-BE49-F238E27FC236}">
                <a16:creationId xmlns:a16="http://schemas.microsoft.com/office/drawing/2014/main" id="{613298F5-B354-4750-BA42-9E7AE8190767}"/>
              </a:ext>
            </a:extLst>
          </p:cNvPr>
          <p:cNvCxnSpPr>
            <a:cxnSpLocks/>
          </p:cNvCxnSpPr>
          <p:nvPr/>
        </p:nvCxnSpPr>
        <p:spPr bwMode="auto">
          <a:xfrm flipH="1" flipV="1">
            <a:off x="2411196" y="3533032"/>
            <a:ext cx="236718" cy="1149210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B342412C-BFE7-4093-B90A-2D31F091C55B}"/>
              </a:ext>
            </a:extLst>
          </p:cNvPr>
          <p:cNvSpPr txBox="1"/>
          <p:nvPr/>
        </p:nvSpPr>
        <p:spPr>
          <a:xfrm>
            <a:off x="3978504" y="4500512"/>
            <a:ext cx="1486900" cy="3199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Электромотор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698B6B2C-01F0-4F37-B184-26D361430FBD}"/>
              </a:ext>
            </a:extLst>
          </p:cNvPr>
          <p:cNvSpPr txBox="1"/>
          <p:nvPr/>
        </p:nvSpPr>
        <p:spPr>
          <a:xfrm>
            <a:off x="2889425" y="5576001"/>
            <a:ext cx="979385" cy="3199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Редуктор</a:t>
            </a:r>
          </a:p>
        </p:txBody>
      </p:sp>
      <p:cxnSp>
        <p:nvCxnSpPr>
          <p:cNvPr id="13" name="Прямая соединительная линия 12">
            <a:extLst>
              <a:ext uri="{FF2B5EF4-FFF2-40B4-BE49-F238E27FC236}">
                <a16:creationId xmlns:a16="http://schemas.microsoft.com/office/drawing/2014/main" id="{92FC453C-426C-4450-8C0F-477A2FB8522A}"/>
              </a:ext>
            </a:extLst>
          </p:cNvPr>
          <p:cNvCxnSpPr>
            <a:cxnSpLocks/>
          </p:cNvCxnSpPr>
          <p:nvPr/>
        </p:nvCxnSpPr>
        <p:spPr bwMode="auto">
          <a:xfrm flipV="1">
            <a:off x="3379118" y="4649125"/>
            <a:ext cx="0" cy="748099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4" name="TextBox 13">
            <a:extLst>
              <a:ext uri="{FF2B5EF4-FFF2-40B4-BE49-F238E27FC236}">
                <a16:creationId xmlns:a16="http://schemas.microsoft.com/office/drawing/2014/main" id="{C05A5DE4-3C6E-4175-ABB1-06F346339455}"/>
              </a:ext>
            </a:extLst>
          </p:cNvPr>
          <p:cNvSpPr txBox="1"/>
          <p:nvPr/>
        </p:nvSpPr>
        <p:spPr>
          <a:xfrm>
            <a:off x="1147878" y="3373055"/>
            <a:ext cx="1229461" cy="3199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Вал мотора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A58C4CAF-730B-4A2A-9C16-D22167D788B0}"/>
              </a:ext>
            </a:extLst>
          </p:cNvPr>
          <p:cNvSpPr txBox="1"/>
          <p:nvPr/>
        </p:nvSpPr>
        <p:spPr>
          <a:xfrm>
            <a:off x="5255546" y="3411909"/>
            <a:ext cx="916244" cy="3199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Энкодер</a:t>
            </a:r>
          </a:p>
        </p:txBody>
      </p:sp>
      <p:cxnSp>
        <p:nvCxnSpPr>
          <p:cNvPr id="16" name="Прямая соединительная линия 15">
            <a:extLst>
              <a:ext uri="{FF2B5EF4-FFF2-40B4-BE49-F238E27FC236}">
                <a16:creationId xmlns:a16="http://schemas.microsoft.com/office/drawing/2014/main" id="{F58D2BCE-32B5-4219-B348-B4387942A992}"/>
              </a:ext>
            </a:extLst>
          </p:cNvPr>
          <p:cNvCxnSpPr>
            <a:cxnSpLocks/>
          </p:cNvCxnSpPr>
          <p:nvPr/>
        </p:nvCxnSpPr>
        <p:spPr bwMode="auto">
          <a:xfrm flipV="1">
            <a:off x="5713668" y="3862144"/>
            <a:ext cx="0" cy="877981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40469313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>
            <a:extLst>
              <a:ext uri="{FF2B5EF4-FFF2-40B4-BE49-F238E27FC236}">
                <a16:creationId xmlns:a16="http://schemas.microsoft.com/office/drawing/2014/main" id="{45E6FF74-DF4D-43DA-BEB7-35A6E2BC3191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 smtClean="0"/>
              <a:t>7</a:t>
            </a:fld>
            <a:endParaRPr lang="ru-RU"/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547185FD-28B4-4A1A-9049-EDFA776537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Моторы</a:t>
            </a:r>
          </a:p>
        </p:txBody>
      </p:sp>
      <p:sp>
        <p:nvSpPr>
          <p:cNvPr id="7" name="Shape 209">
            <a:extLst>
              <a:ext uri="{FF2B5EF4-FFF2-40B4-BE49-F238E27FC236}">
                <a16:creationId xmlns:a16="http://schemas.microsoft.com/office/drawing/2014/main" id="{DD0B2FE4-E71A-434C-BF7C-DEE6972EF2CB}"/>
              </a:ext>
            </a:extLst>
          </p:cNvPr>
          <p:cNvSpPr/>
          <p:nvPr/>
        </p:nvSpPr>
        <p:spPr>
          <a:xfrm>
            <a:off x="691466" y="1008299"/>
            <a:ext cx="10988699" cy="34084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R="0" lvl="0" algn="l" rtl="0">
              <a:spcBef>
                <a:spcPts val="0"/>
              </a:spcBef>
              <a:buSzPct val="100000"/>
            </a:pPr>
            <a:r>
              <a:rPr lang="ru-RU" sz="2400" dirty="0">
                <a:solidFill>
                  <a:schemeClr val="dk1"/>
                </a:solidFill>
                <a:latin typeface="Calibri" panose="020F0502020204030204" pitchFamily="34" charset="0"/>
                <a:ea typeface="Microsoft YaHei" panose="020B0503020204020204" pitchFamily="34" charset="-122"/>
                <a:cs typeface="Calibri" panose="020F0502020204030204" pitchFamily="34" charset="0"/>
                <a:sym typeface="Trebuchet MS"/>
              </a:rPr>
              <a:t>Управление моторами </a:t>
            </a:r>
            <a:endParaRPr lang="en-US" sz="2400" dirty="0">
              <a:solidFill>
                <a:schemeClr val="dk1"/>
              </a:solidFill>
              <a:latin typeface="Calibri" panose="020F0502020204030204" pitchFamily="34" charset="0"/>
              <a:ea typeface="Microsoft YaHei" panose="020B0503020204020204" pitchFamily="34" charset="-122"/>
              <a:cs typeface="Calibri" panose="020F0502020204030204" pitchFamily="34" charset="0"/>
              <a:sym typeface="Trebuchet MS"/>
            </a:endParaRPr>
          </a:p>
          <a:p>
            <a:pPr marR="0" lvl="0" algn="l" rtl="0">
              <a:spcBef>
                <a:spcPts val="0"/>
              </a:spcBef>
              <a:buSzPct val="100000"/>
            </a:pPr>
            <a:r>
              <a:rPr lang="en-US" sz="2000" dirty="0" err="1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brick.motor</a:t>
            </a:r>
            <a:r>
              <a:rPr lang="en-US" sz="2000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(M4).</a:t>
            </a:r>
            <a:r>
              <a:rPr lang="en-US" sz="2000" dirty="0" err="1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setPower</a:t>
            </a:r>
            <a:r>
              <a:rPr lang="en-US" sz="2000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(80) </a:t>
            </a:r>
            <a:endParaRPr lang="ru-RU" sz="2000" dirty="0">
              <a:solidFill>
                <a:schemeClr val="dk1"/>
              </a:solidFill>
              <a:latin typeface="Courier New" panose="02070309020205020404" pitchFamily="49" charset="0"/>
              <a:ea typeface="Microsoft YaHei" panose="020B0503020204020204" pitchFamily="34" charset="-122"/>
              <a:cs typeface="Courier New" panose="02070309020205020404" pitchFamily="49" charset="0"/>
              <a:sym typeface="Trebuchet MS"/>
            </a:endParaRPr>
          </a:p>
          <a:p>
            <a:pPr lvl="0">
              <a:buSzPct val="100000"/>
            </a:pPr>
            <a:r>
              <a:rPr lang="en-US" sz="2000" dirty="0">
                <a:solidFill>
                  <a:srgbClr val="00B050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# </a:t>
            </a:r>
            <a:r>
              <a:rPr lang="ru-RU" sz="2000" dirty="0">
                <a:solidFill>
                  <a:srgbClr val="00B050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подать мощность 80% на М4</a:t>
            </a:r>
            <a:endParaRPr lang="en-US" sz="2000" dirty="0">
              <a:solidFill>
                <a:srgbClr val="00B050"/>
              </a:solidFill>
              <a:latin typeface="Courier New" panose="02070309020205020404" pitchFamily="49" charset="0"/>
              <a:ea typeface="Microsoft YaHei" panose="020B0503020204020204" pitchFamily="34" charset="-122"/>
              <a:cs typeface="Courier New" panose="02070309020205020404" pitchFamily="49" charset="0"/>
              <a:sym typeface="Trebuchet MS"/>
            </a:endParaRPr>
          </a:p>
          <a:p>
            <a:pPr marR="0" lvl="0" algn="l" rtl="0">
              <a:spcBef>
                <a:spcPts val="0"/>
              </a:spcBef>
              <a:buSzPct val="100000"/>
            </a:pPr>
            <a:endParaRPr lang="ru-RU" sz="2000" dirty="0">
              <a:solidFill>
                <a:schemeClr val="dk1"/>
              </a:solidFill>
              <a:latin typeface="Courier New" panose="02070309020205020404" pitchFamily="49" charset="0"/>
              <a:ea typeface="Microsoft YaHei" panose="020B0503020204020204" pitchFamily="34" charset="-122"/>
              <a:cs typeface="Courier New" panose="02070309020205020404" pitchFamily="49" charset="0"/>
              <a:sym typeface="Trebuchet MS"/>
            </a:endParaRPr>
          </a:p>
          <a:p>
            <a:pPr>
              <a:buSzPct val="100000"/>
            </a:pPr>
            <a:r>
              <a:rPr lang="en-US" sz="2000" dirty="0" err="1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mRight</a:t>
            </a:r>
            <a:r>
              <a:rPr lang="en-US" sz="2000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 = </a:t>
            </a:r>
            <a:r>
              <a:rPr lang="en-US" sz="2000" dirty="0" err="1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brick.motor</a:t>
            </a:r>
            <a:r>
              <a:rPr lang="en-US" sz="2000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(M3).</a:t>
            </a:r>
            <a:r>
              <a:rPr lang="en-US" sz="2000" dirty="0" err="1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setPower</a:t>
            </a:r>
            <a:r>
              <a:rPr lang="ru-RU" sz="2000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 </a:t>
            </a:r>
            <a:r>
              <a:rPr lang="en-US" sz="2000" dirty="0">
                <a:solidFill>
                  <a:srgbClr val="00B050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# </a:t>
            </a:r>
            <a:r>
              <a:rPr lang="ru-RU" sz="2000" dirty="0">
                <a:solidFill>
                  <a:srgbClr val="00B050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переопределение метода</a:t>
            </a:r>
          </a:p>
          <a:p>
            <a:pPr marR="0" lvl="0" algn="l" rtl="0">
              <a:spcBef>
                <a:spcPts val="0"/>
              </a:spcBef>
              <a:buSzPct val="100000"/>
            </a:pPr>
            <a:r>
              <a:rPr lang="en-US" sz="2000" dirty="0" err="1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mRight</a:t>
            </a:r>
            <a:r>
              <a:rPr lang="en-US" sz="2000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(60) </a:t>
            </a:r>
          </a:p>
          <a:p>
            <a:pPr marR="0" lvl="0" algn="l" rtl="0">
              <a:spcBef>
                <a:spcPts val="0"/>
              </a:spcBef>
              <a:buSzPct val="100000"/>
            </a:pPr>
            <a:r>
              <a:rPr lang="en-US" sz="2000" dirty="0">
                <a:solidFill>
                  <a:srgbClr val="00B050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# </a:t>
            </a:r>
            <a:r>
              <a:rPr lang="ru-RU" sz="2000" dirty="0">
                <a:solidFill>
                  <a:srgbClr val="00B050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Подать мощность 60% на М3</a:t>
            </a:r>
          </a:p>
          <a:p>
            <a:pPr marR="0" lvl="0" algn="l" rtl="0">
              <a:spcBef>
                <a:spcPts val="0"/>
              </a:spcBef>
              <a:buSzPct val="100000"/>
            </a:pPr>
            <a:endParaRPr lang="ru-RU" sz="2000" dirty="0">
              <a:solidFill>
                <a:srgbClr val="00B050"/>
              </a:solidFill>
              <a:latin typeface="Courier New" panose="02070309020205020404" pitchFamily="49" charset="0"/>
              <a:ea typeface="Microsoft YaHei" panose="020B0503020204020204" pitchFamily="34" charset="-122"/>
              <a:cs typeface="Courier New" panose="02070309020205020404" pitchFamily="49" charset="0"/>
              <a:sym typeface="Trebuchet MS"/>
            </a:endParaRPr>
          </a:p>
          <a:p>
            <a:pPr marR="0" lvl="0" algn="l" rtl="0">
              <a:spcBef>
                <a:spcPts val="0"/>
              </a:spcBef>
              <a:buSzPct val="100000"/>
            </a:pPr>
            <a:r>
              <a:rPr lang="en-US" sz="2000" dirty="0" err="1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brick.motor</a:t>
            </a:r>
            <a:r>
              <a:rPr lang="en-US" sz="2000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(M3).brake() </a:t>
            </a:r>
            <a:r>
              <a:rPr lang="en-US" sz="2000" dirty="0">
                <a:solidFill>
                  <a:srgbClr val="00B050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# </a:t>
            </a:r>
            <a:r>
              <a:rPr lang="ru-RU" sz="2000" dirty="0">
                <a:solidFill>
                  <a:srgbClr val="00B050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резкая остановка мотора (стопор на 500мс)</a:t>
            </a:r>
          </a:p>
          <a:p>
            <a:pPr>
              <a:buSzPct val="100000"/>
            </a:pPr>
            <a:r>
              <a:rPr lang="en-US" sz="2000" dirty="0" err="1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brick.motor</a:t>
            </a:r>
            <a:r>
              <a:rPr lang="en-US" sz="2000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(M3).</a:t>
            </a:r>
            <a:r>
              <a:rPr lang="en-US" sz="2000" dirty="0" err="1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setPower</a:t>
            </a:r>
            <a:r>
              <a:rPr lang="en-US" sz="2000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(0) </a:t>
            </a:r>
            <a:r>
              <a:rPr lang="en-US" sz="2000" dirty="0">
                <a:solidFill>
                  <a:srgbClr val="00B050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# </a:t>
            </a:r>
            <a:r>
              <a:rPr lang="ru-RU" sz="2000" dirty="0">
                <a:solidFill>
                  <a:srgbClr val="00B050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плавная остановка мотора</a:t>
            </a:r>
            <a:endParaRPr lang="en-US" sz="2000" dirty="0">
              <a:solidFill>
                <a:srgbClr val="00B050"/>
              </a:solidFill>
              <a:latin typeface="Courier New" panose="02070309020205020404" pitchFamily="49" charset="0"/>
              <a:ea typeface="Microsoft YaHei" panose="020B0503020204020204" pitchFamily="34" charset="-122"/>
              <a:cs typeface="Courier New" panose="02070309020205020404" pitchFamily="49" charset="0"/>
              <a:sym typeface="Trebuchet MS"/>
            </a:endParaRPr>
          </a:p>
          <a:p>
            <a:pPr lvl="0">
              <a:buSzPct val="100000"/>
            </a:pPr>
            <a:br>
              <a:rPr lang="en-US" sz="1800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</a:br>
            <a:endParaRPr lang="ru-RU" sz="2000" dirty="0">
              <a:solidFill>
                <a:schemeClr val="dk1"/>
              </a:solidFill>
              <a:latin typeface="Courier New" panose="02070309020205020404" pitchFamily="49" charset="0"/>
              <a:ea typeface="Trebuchet MS"/>
              <a:cs typeface="Courier New" panose="02070309020205020404" pitchFamily="49" charset="0"/>
              <a:sym typeface="Trebuchet MS"/>
            </a:endParaRPr>
          </a:p>
        </p:txBody>
      </p:sp>
      <p:sp>
        <p:nvSpPr>
          <p:cNvPr id="10" name="Shape 209">
            <a:extLst>
              <a:ext uri="{FF2B5EF4-FFF2-40B4-BE49-F238E27FC236}">
                <a16:creationId xmlns:a16="http://schemas.microsoft.com/office/drawing/2014/main" id="{2836FF90-8F91-4B55-90E7-50C94C5D1E75}"/>
              </a:ext>
            </a:extLst>
          </p:cNvPr>
          <p:cNvSpPr/>
          <p:nvPr/>
        </p:nvSpPr>
        <p:spPr>
          <a:xfrm>
            <a:off x="691467" y="4306832"/>
            <a:ext cx="10591884" cy="2049518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R="0" lvl="0" algn="l" rtl="0">
              <a:spcBef>
                <a:spcPts val="0"/>
              </a:spcBef>
              <a:buSzPct val="100000"/>
            </a:pPr>
            <a:r>
              <a:rPr lang="ru-RU" sz="2400" dirty="0">
                <a:solidFill>
                  <a:schemeClr val="dk1"/>
                </a:solidFill>
                <a:latin typeface="Calibri" panose="020F0502020204030204" pitchFamily="34" charset="0"/>
                <a:ea typeface="Microsoft YaHei" panose="020B0503020204020204" pitchFamily="34" charset="-122"/>
                <a:cs typeface="Calibri" panose="020F0502020204030204" pitchFamily="34" charset="0"/>
                <a:sym typeface="Trebuchet MS"/>
              </a:rPr>
              <a:t>Движение по таймеру</a:t>
            </a:r>
          </a:p>
          <a:p>
            <a:pPr marR="0" lvl="0" algn="l" rtl="0">
              <a:spcBef>
                <a:spcPts val="0"/>
              </a:spcBef>
              <a:buSzPct val="100000"/>
            </a:pPr>
            <a:r>
              <a:rPr lang="en-US" sz="2000" dirty="0" err="1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mRight</a:t>
            </a:r>
            <a:r>
              <a:rPr lang="en-US" sz="2000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(80)</a:t>
            </a:r>
          </a:p>
          <a:p>
            <a:pPr marR="0" lvl="0" algn="l" rtl="0">
              <a:spcBef>
                <a:spcPts val="0"/>
              </a:spcBef>
              <a:buSzPct val="100000"/>
            </a:pPr>
            <a:r>
              <a:rPr lang="en-US" sz="2000" dirty="0" err="1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mLeft</a:t>
            </a:r>
            <a:r>
              <a:rPr lang="en-US" sz="2000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(80)</a:t>
            </a:r>
          </a:p>
          <a:p>
            <a:pPr marR="0" lvl="0" algn="l" rtl="0">
              <a:spcBef>
                <a:spcPts val="0"/>
              </a:spcBef>
              <a:buSzPct val="100000"/>
            </a:pPr>
            <a:r>
              <a:rPr lang="en-US" sz="2000" dirty="0" err="1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script.wait</a:t>
            </a:r>
            <a:r>
              <a:rPr lang="en-US" sz="2000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(3000)</a:t>
            </a:r>
          </a:p>
          <a:p>
            <a:pPr marR="0" lvl="0" algn="l" rtl="0">
              <a:spcBef>
                <a:spcPts val="0"/>
              </a:spcBef>
              <a:buSzPct val="100000"/>
            </a:pPr>
            <a:r>
              <a:rPr lang="en-US" sz="2000" dirty="0">
                <a:solidFill>
                  <a:srgbClr val="00B050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# </a:t>
            </a:r>
            <a:r>
              <a:rPr lang="ru-RU" sz="2000" dirty="0">
                <a:solidFill>
                  <a:srgbClr val="00B050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движение вперед в течение 3 секунд</a:t>
            </a:r>
          </a:p>
          <a:p>
            <a:pPr lvl="0">
              <a:buSzPct val="100000"/>
            </a:pPr>
            <a:r>
              <a:rPr lang="en-US" sz="2000" dirty="0">
                <a:solidFill>
                  <a:srgbClr val="00B050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# </a:t>
            </a:r>
            <a:r>
              <a:rPr lang="ru-RU" sz="2000" dirty="0">
                <a:solidFill>
                  <a:schemeClr val="accent6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«-»</a:t>
            </a:r>
            <a:r>
              <a:rPr lang="ru-RU" sz="2000" dirty="0">
                <a:solidFill>
                  <a:srgbClr val="00B050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 зависимость от заряда батареи на реальном роботе</a:t>
            </a:r>
            <a:endParaRPr lang="en-US" sz="2000" dirty="0">
              <a:solidFill>
                <a:srgbClr val="00B050"/>
              </a:solidFill>
              <a:latin typeface="Courier New" panose="02070309020205020404" pitchFamily="49" charset="0"/>
              <a:ea typeface="Microsoft YaHei" panose="020B0503020204020204" pitchFamily="34" charset="-122"/>
              <a:cs typeface="Courier New" panose="02070309020205020404" pitchFamily="49" charset="0"/>
              <a:sym typeface="Trebuchet MS"/>
            </a:endParaRPr>
          </a:p>
          <a:p>
            <a:pPr lvl="0">
              <a:buSzPct val="100000"/>
            </a:pPr>
            <a:endParaRPr lang="en-US" sz="2400" dirty="0">
              <a:solidFill>
                <a:schemeClr val="dk1"/>
              </a:solidFill>
              <a:latin typeface="Calibri" panose="020F0502020204030204" pitchFamily="34" charset="0"/>
              <a:ea typeface="Microsoft YaHei" panose="020B0503020204020204" pitchFamily="34" charset="-122"/>
              <a:cs typeface="Calibri" panose="020F0502020204030204" pitchFamily="34" charset="0"/>
              <a:sym typeface="Trebuchet MS"/>
            </a:endParaRPr>
          </a:p>
          <a:p>
            <a:pPr marR="0" lvl="0" algn="l" rtl="0">
              <a:spcBef>
                <a:spcPts val="0"/>
              </a:spcBef>
              <a:buSzPct val="100000"/>
            </a:pPr>
            <a:endParaRPr lang="en-US" sz="2000" dirty="0">
              <a:solidFill>
                <a:srgbClr val="00B050"/>
              </a:solidFill>
              <a:latin typeface="Courier New" panose="02070309020205020404" pitchFamily="49" charset="0"/>
              <a:ea typeface="Microsoft YaHei" panose="020B0503020204020204" pitchFamily="34" charset="-122"/>
              <a:cs typeface="Courier New" panose="02070309020205020404" pitchFamily="49" charset="0"/>
              <a:sym typeface="Trebuchet MS"/>
            </a:endParaRPr>
          </a:p>
          <a:p>
            <a:pPr lvl="0">
              <a:buSzPct val="100000"/>
            </a:pPr>
            <a:endParaRPr lang="en-US" sz="2400" dirty="0">
              <a:solidFill>
                <a:schemeClr val="dk1"/>
              </a:solidFill>
              <a:latin typeface="Calibri" panose="020F0502020204030204" pitchFamily="34" charset="0"/>
              <a:ea typeface="Microsoft YaHei" panose="020B0503020204020204" pitchFamily="34" charset="-122"/>
              <a:cs typeface="Calibri" panose="020F0502020204030204" pitchFamily="34" charset="0"/>
              <a:sym typeface="Trebuchet MS"/>
            </a:endParaRPr>
          </a:p>
          <a:p>
            <a:pPr lvl="0">
              <a:buSzPct val="100000"/>
            </a:pPr>
            <a:br>
              <a:rPr lang="en-US" sz="1800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</a:br>
            <a:endParaRPr lang="ru-RU" sz="2000" dirty="0">
              <a:solidFill>
                <a:schemeClr val="dk1"/>
              </a:solidFill>
              <a:latin typeface="Courier New" panose="02070309020205020404" pitchFamily="49" charset="0"/>
              <a:ea typeface="Trebuchet MS"/>
              <a:cs typeface="Courier New" panose="02070309020205020404" pitchFamily="49" charset="0"/>
              <a:sym typeface="Trebuchet MS"/>
            </a:endParaRPr>
          </a:p>
        </p:txBody>
      </p:sp>
      <p:sp>
        <p:nvSpPr>
          <p:cNvPr id="11" name="Shape 209">
            <a:extLst>
              <a:ext uri="{FF2B5EF4-FFF2-40B4-BE49-F238E27FC236}">
                <a16:creationId xmlns:a16="http://schemas.microsoft.com/office/drawing/2014/main" id="{30E01C08-E74D-43BB-A277-17A432584545}"/>
              </a:ext>
            </a:extLst>
          </p:cNvPr>
          <p:cNvSpPr/>
          <p:nvPr/>
        </p:nvSpPr>
        <p:spPr>
          <a:xfrm>
            <a:off x="691467" y="5924302"/>
            <a:ext cx="8784976" cy="432048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lvl="0">
              <a:buSzPct val="100000"/>
            </a:pPr>
            <a:br>
              <a:rPr lang="en-US" sz="1800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</a:br>
            <a:endParaRPr lang="ru-RU" sz="2000" dirty="0">
              <a:solidFill>
                <a:schemeClr val="dk1"/>
              </a:solidFill>
              <a:latin typeface="Courier New" panose="02070309020205020404" pitchFamily="49" charset="0"/>
              <a:ea typeface="Trebuchet MS"/>
              <a:cs typeface="Courier New" panose="02070309020205020404" pitchFamily="49" charset="0"/>
              <a:sym typeface="Trebuchet MS"/>
            </a:endParaRPr>
          </a:p>
        </p:txBody>
      </p:sp>
    </p:spTree>
    <p:extLst>
      <p:ext uri="{BB962C8B-B14F-4D97-AF65-F5344CB8AC3E}">
        <p14:creationId xmlns:p14="http://schemas.microsoft.com/office/powerpoint/2010/main" val="41352811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>
            <a:extLst>
              <a:ext uri="{FF2B5EF4-FFF2-40B4-BE49-F238E27FC236}">
                <a16:creationId xmlns:a16="http://schemas.microsoft.com/office/drawing/2014/main" id="{45E6FF74-DF4D-43DA-BEB7-35A6E2BC3191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 smtClean="0"/>
              <a:t>8</a:t>
            </a:fld>
            <a:endParaRPr lang="ru-RU"/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547185FD-28B4-4A1A-9049-EDFA776537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Моторы</a:t>
            </a:r>
          </a:p>
        </p:txBody>
      </p:sp>
      <p:sp>
        <p:nvSpPr>
          <p:cNvPr id="8" name="Shape 209">
            <a:extLst>
              <a:ext uri="{FF2B5EF4-FFF2-40B4-BE49-F238E27FC236}">
                <a16:creationId xmlns:a16="http://schemas.microsoft.com/office/drawing/2014/main" id="{3194094D-64CC-4BA0-88FC-06B5F7A8F338}"/>
              </a:ext>
            </a:extLst>
          </p:cNvPr>
          <p:cNvSpPr/>
          <p:nvPr/>
        </p:nvSpPr>
        <p:spPr>
          <a:xfrm>
            <a:off x="792549" y="1207648"/>
            <a:ext cx="8784976" cy="1872208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R="0" lvl="0" algn="l" rtl="0">
              <a:spcBef>
                <a:spcPts val="0"/>
              </a:spcBef>
              <a:buSzPct val="100000"/>
            </a:pPr>
            <a:r>
              <a:rPr lang="ru-RU" sz="2400" b="1" dirty="0">
                <a:solidFill>
                  <a:schemeClr val="dk1"/>
                </a:solidFill>
                <a:latin typeface="Calibri" panose="020F0502020204030204" pitchFamily="34" charset="0"/>
                <a:ea typeface="Microsoft YaHei" panose="020B0503020204020204" pitchFamily="34" charset="-122"/>
                <a:cs typeface="Calibri" panose="020F0502020204030204" pitchFamily="34" charset="0"/>
                <a:sym typeface="Trebuchet MS"/>
              </a:rPr>
              <a:t>Задача 1.3.3</a:t>
            </a:r>
            <a:r>
              <a:rPr lang="ru-RU" sz="2400" dirty="0">
                <a:solidFill>
                  <a:schemeClr val="dk1"/>
                </a:solidFill>
                <a:latin typeface="Calibri" panose="020F0502020204030204" pitchFamily="34" charset="0"/>
                <a:ea typeface="Microsoft YaHei" panose="020B0503020204020204" pitchFamily="34" charset="-122"/>
                <a:cs typeface="Calibri" panose="020F0502020204030204" pitchFamily="34" charset="0"/>
                <a:sym typeface="Trebuchet MS"/>
              </a:rPr>
              <a:t>: запустить мотор </a:t>
            </a:r>
            <a:r>
              <a:rPr lang="en-US" sz="2400" dirty="0">
                <a:solidFill>
                  <a:schemeClr val="dk1"/>
                </a:solidFill>
                <a:latin typeface="Calibri" panose="020F0502020204030204" pitchFamily="34" charset="0"/>
                <a:ea typeface="Microsoft YaHei" panose="020B0503020204020204" pitchFamily="34" charset="-122"/>
                <a:cs typeface="Calibri" panose="020F0502020204030204" pitchFamily="34" charset="0"/>
                <a:sym typeface="Trebuchet MS"/>
              </a:rPr>
              <a:t>M3</a:t>
            </a:r>
            <a:r>
              <a:rPr lang="ru-RU" sz="2400" dirty="0">
                <a:solidFill>
                  <a:schemeClr val="dk1"/>
                </a:solidFill>
                <a:latin typeface="Calibri" panose="020F0502020204030204" pitchFamily="34" charset="0"/>
                <a:ea typeface="Microsoft YaHei" panose="020B0503020204020204" pitchFamily="34" charset="-122"/>
                <a:cs typeface="Calibri" panose="020F0502020204030204" pitchFamily="34" charset="0"/>
                <a:sym typeface="Trebuchet MS"/>
              </a:rPr>
              <a:t> с максимальной мощностью на 3 секунды</a:t>
            </a:r>
          </a:p>
          <a:p>
            <a:pPr marR="0" lvl="0" algn="l" rtl="0">
              <a:spcBef>
                <a:spcPts val="0"/>
              </a:spcBef>
              <a:buSzPct val="100000"/>
            </a:pPr>
            <a:r>
              <a:rPr lang="ru-RU" sz="2400" b="1" dirty="0">
                <a:solidFill>
                  <a:schemeClr val="dk1"/>
                </a:solidFill>
                <a:latin typeface="Calibri" panose="020F0502020204030204" pitchFamily="34" charset="0"/>
                <a:ea typeface="Microsoft YaHei" panose="020B0503020204020204" pitchFamily="34" charset="-122"/>
                <a:cs typeface="Calibri" panose="020F0502020204030204" pitchFamily="34" charset="0"/>
                <a:sym typeface="Trebuchet MS"/>
              </a:rPr>
              <a:t>Решение</a:t>
            </a:r>
            <a:r>
              <a:rPr lang="ru-RU" sz="2400" dirty="0">
                <a:solidFill>
                  <a:schemeClr val="dk1"/>
                </a:solidFill>
                <a:latin typeface="Calibri" panose="020F0502020204030204" pitchFamily="34" charset="0"/>
                <a:ea typeface="Microsoft YaHei" panose="020B0503020204020204" pitchFamily="34" charset="-122"/>
                <a:cs typeface="Calibri" panose="020F0502020204030204" pitchFamily="34" charset="0"/>
                <a:sym typeface="Trebuchet MS"/>
              </a:rPr>
              <a:t>:</a:t>
            </a:r>
            <a:endParaRPr lang="en-US" sz="2400" dirty="0">
              <a:solidFill>
                <a:schemeClr val="dk1"/>
              </a:solidFill>
              <a:latin typeface="Calibri" panose="020F0502020204030204" pitchFamily="34" charset="0"/>
              <a:ea typeface="Microsoft YaHei" panose="020B0503020204020204" pitchFamily="34" charset="-122"/>
              <a:cs typeface="Calibri" panose="020F0502020204030204" pitchFamily="34" charset="0"/>
              <a:sym typeface="Trebuchet MS"/>
            </a:endParaRPr>
          </a:p>
          <a:p>
            <a:pPr lvl="0">
              <a:buSzPct val="100000"/>
            </a:pPr>
            <a:r>
              <a:rPr lang="en-US" sz="2000" dirty="0" err="1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brick.motor</a:t>
            </a:r>
            <a:r>
              <a:rPr lang="en-US" sz="2000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(M3).</a:t>
            </a:r>
            <a:r>
              <a:rPr lang="en-US" sz="2000" dirty="0" err="1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setPower</a:t>
            </a:r>
            <a:r>
              <a:rPr lang="en-US" sz="2000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(100)</a:t>
            </a:r>
          </a:p>
          <a:p>
            <a:pPr>
              <a:buSzPct val="100000"/>
            </a:pPr>
            <a:r>
              <a:rPr lang="en-US" sz="2000" dirty="0" err="1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script.wait</a:t>
            </a:r>
            <a:r>
              <a:rPr lang="en-US" sz="2000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(3000)</a:t>
            </a:r>
          </a:p>
        </p:txBody>
      </p:sp>
      <p:sp>
        <p:nvSpPr>
          <p:cNvPr id="9" name="Shape 209">
            <a:extLst>
              <a:ext uri="{FF2B5EF4-FFF2-40B4-BE49-F238E27FC236}">
                <a16:creationId xmlns:a16="http://schemas.microsoft.com/office/drawing/2014/main" id="{C6ED437B-6240-472E-B716-6AC0D0DBA265}"/>
              </a:ext>
            </a:extLst>
          </p:cNvPr>
          <p:cNvSpPr/>
          <p:nvPr/>
        </p:nvSpPr>
        <p:spPr>
          <a:xfrm>
            <a:off x="792549" y="3151864"/>
            <a:ext cx="8784976" cy="216024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lvl="0">
              <a:buSzPct val="100000"/>
            </a:pPr>
            <a:r>
              <a:rPr lang="ru-RU" sz="2400" b="1" dirty="0">
                <a:solidFill>
                  <a:schemeClr val="dk1"/>
                </a:solidFill>
                <a:latin typeface="Calibri" panose="020F0502020204030204" pitchFamily="34" charset="0"/>
                <a:ea typeface="Microsoft YaHei" panose="020B0503020204020204" pitchFamily="34" charset="-122"/>
                <a:cs typeface="Calibri" panose="020F0502020204030204" pitchFamily="34" charset="0"/>
                <a:sym typeface="Trebuchet MS"/>
              </a:rPr>
              <a:t>Задача 1.3.4</a:t>
            </a:r>
            <a:r>
              <a:rPr lang="ru-RU" sz="2400" dirty="0">
                <a:solidFill>
                  <a:schemeClr val="dk1"/>
                </a:solidFill>
                <a:latin typeface="Calibri" panose="020F0502020204030204" pitchFamily="34" charset="0"/>
                <a:ea typeface="Microsoft YaHei" panose="020B0503020204020204" pitchFamily="34" charset="-122"/>
                <a:cs typeface="Calibri" panose="020F0502020204030204" pitchFamily="34" charset="0"/>
                <a:sym typeface="Trebuchet MS"/>
              </a:rPr>
              <a:t>: разогнать мотор </a:t>
            </a:r>
            <a:r>
              <a:rPr lang="en-US" sz="2400" dirty="0">
                <a:solidFill>
                  <a:schemeClr val="dk1"/>
                </a:solidFill>
                <a:latin typeface="Calibri" panose="020F0502020204030204" pitchFamily="34" charset="0"/>
                <a:ea typeface="Microsoft YaHei" panose="020B0503020204020204" pitchFamily="34" charset="-122"/>
                <a:cs typeface="Calibri" panose="020F0502020204030204" pitchFamily="34" charset="0"/>
                <a:sym typeface="Trebuchet MS"/>
              </a:rPr>
              <a:t>M3</a:t>
            </a:r>
            <a:r>
              <a:rPr lang="ru-RU" sz="2400" dirty="0">
                <a:solidFill>
                  <a:schemeClr val="dk1"/>
                </a:solidFill>
                <a:latin typeface="Calibri" panose="020F0502020204030204" pitchFamily="34" charset="0"/>
                <a:ea typeface="Microsoft YaHei" panose="020B0503020204020204" pitchFamily="34" charset="-122"/>
                <a:cs typeface="Calibri" panose="020F0502020204030204" pitchFamily="34" charset="0"/>
                <a:sym typeface="Trebuchet MS"/>
              </a:rPr>
              <a:t> с 0 до 100 за 5 секунд</a:t>
            </a:r>
          </a:p>
          <a:p>
            <a:pPr lvl="0">
              <a:buSzPct val="100000"/>
            </a:pPr>
            <a:r>
              <a:rPr lang="ru-RU" sz="2400" b="1" dirty="0">
                <a:solidFill>
                  <a:schemeClr val="dk1"/>
                </a:solidFill>
                <a:latin typeface="Calibri" panose="020F0502020204030204" pitchFamily="34" charset="0"/>
                <a:ea typeface="Microsoft YaHei" panose="020B0503020204020204" pitchFamily="34" charset="-122"/>
                <a:cs typeface="Calibri" panose="020F0502020204030204" pitchFamily="34" charset="0"/>
                <a:sym typeface="Trebuchet MS"/>
              </a:rPr>
              <a:t>Решение</a:t>
            </a:r>
            <a:r>
              <a:rPr lang="ru-RU" sz="2400" dirty="0">
                <a:solidFill>
                  <a:schemeClr val="dk1"/>
                </a:solidFill>
                <a:latin typeface="Calibri" panose="020F0502020204030204" pitchFamily="34" charset="0"/>
                <a:ea typeface="Microsoft YaHei" panose="020B0503020204020204" pitchFamily="34" charset="-122"/>
                <a:cs typeface="Calibri" panose="020F0502020204030204" pitchFamily="34" charset="0"/>
                <a:sym typeface="Trebuchet MS"/>
              </a:rPr>
              <a:t>:</a:t>
            </a:r>
          </a:p>
          <a:p>
            <a:pPr>
              <a:buSzPct val="100000"/>
            </a:pPr>
            <a:r>
              <a:rPr lang="en-US" sz="2000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for </a:t>
            </a:r>
            <a:r>
              <a:rPr lang="en-US" sz="2000" dirty="0" err="1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i</a:t>
            </a:r>
            <a:r>
              <a:rPr lang="en-US" sz="2000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 in range(0, 101):</a:t>
            </a:r>
          </a:p>
          <a:p>
            <a:pPr>
              <a:buSzPct val="100000"/>
            </a:pPr>
            <a:r>
              <a:rPr lang="en-US" sz="2000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	</a:t>
            </a:r>
            <a:r>
              <a:rPr lang="en-US" sz="2000" dirty="0" err="1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brick.motor</a:t>
            </a:r>
            <a:r>
              <a:rPr lang="en-US" sz="2000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(M3).</a:t>
            </a:r>
            <a:r>
              <a:rPr lang="en-US" sz="2000" dirty="0" err="1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setPower</a:t>
            </a:r>
            <a:r>
              <a:rPr lang="en-US" sz="2000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(</a:t>
            </a:r>
            <a:r>
              <a:rPr lang="en-US" sz="2000" dirty="0" err="1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i</a:t>
            </a:r>
            <a:r>
              <a:rPr lang="en-US" sz="2000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)</a:t>
            </a:r>
          </a:p>
          <a:p>
            <a:pPr>
              <a:buSzPct val="100000"/>
            </a:pPr>
            <a:r>
              <a:rPr lang="en-US" sz="2000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	</a:t>
            </a:r>
            <a:r>
              <a:rPr lang="en-US" sz="2000" dirty="0" err="1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script.wait</a:t>
            </a:r>
            <a:r>
              <a:rPr lang="en-US" sz="2000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(50)</a:t>
            </a:r>
          </a:p>
          <a:p>
            <a:pPr>
              <a:buSzPct val="100000"/>
            </a:pPr>
            <a:endParaRPr lang="en-US" sz="2000" dirty="0">
              <a:solidFill>
                <a:schemeClr val="dk1"/>
              </a:solidFill>
              <a:latin typeface="Courier New" panose="02070309020205020404" pitchFamily="49" charset="0"/>
              <a:ea typeface="Microsoft YaHei" panose="020B0503020204020204" pitchFamily="34" charset="-122"/>
              <a:cs typeface="Courier New" panose="02070309020205020404" pitchFamily="49" charset="0"/>
              <a:sym typeface="Trebuchet MS"/>
            </a:endParaRPr>
          </a:p>
        </p:txBody>
      </p:sp>
    </p:spTree>
    <p:extLst>
      <p:ext uri="{BB962C8B-B14F-4D97-AF65-F5344CB8AC3E}">
        <p14:creationId xmlns:p14="http://schemas.microsoft.com/office/powerpoint/2010/main" val="83397525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>
            <a:extLst>
              <a:ext uri="{FF2B5EF4-FFF2-40B4-BE49-F238E27FC236}">
                <a16:creationId xmlns:a16="http://schemas.microsoft.com/office/drawing/2014/main" id="{45E6FF74-DF4D-43DA-BEB7-35A6E2BC3191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 smtClean="0"/>
              <a:t>9</a:t>
            </a:fld>
            <a:endParaRPr lang="ru-RU"/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547185FD-28B4-4A1A-9049-EDFA776537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/>
              <a:t>Энкодеры</a:t>
            </a:r>
            <a:endParaRPr lang="ru-RU" dirty="0"/>
          </a:p>
        </p:txBody>
      </p:sp>
      <p:sp>
        <p:nvSpPr>
          <p:cNvPr id="6" name="Shape 209">
            <a:extLst>
              <a:ext uri="{FF2B5EF4-FFF2-40B4-BE49-F238E27FC236}">
                <a16:creationId xmlns:a16="http://schemas.microsoft.com/office/drawing/2014/main" id="{203BE342-8F45-477D-B502-2DEE17A9382F}"/>
              </a:ext>
            </a:extLst>
          </p:cNvPr>
          <p:cNvSpPr/>
          <p:nvPr/>
        </p:nvSpPr>
        <p:spPr>
          <a:xfrm>
            <a:off x="251520" y="1052423"/>
            <a:ext cx="11635680" cy="5227608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R="0" lvl="0" algn="l" rtl="0">
              <a:spcBef>
                <a:spcPts val="0"/>
              </a:spcBef>
              <a:buSzPct val="100000"/>
            </a:pPr>
            <a:r>
              <a:rPr lang="ru-RU" sz="2400" dirty="0">
                <a:solidFill>
                  <a:schemeClr val="dk1"/>
                </a:solidFill>
                <a:latin typeface="Calibri" panose="020F0502020204030204" pitchFamily="34" charset="0"/>
                <a:ea typeface="Microsoft YaHei" panose="020B0503020204020204" pitchFamily="34" charset="-122"/>
                <a:cs typeface="Calibri" panose="020F0502020204030204" pitchFamily="34" charset="0"/>
                <a:sym typeface="Trebuchet MS"/>
              </a:rPr>
              <a:t>Основная характеристика </a:t>
            </a:r>
            <a:r>
              <a:rPr lang="en-US" sz="2400" b="1" dirty="0" err="1">
                <a:solidFill>
                  <a:schemeClr val="dk1"/>
                </a:solidFill>
                <a:latin typeface="Calibri" panose="020F0502020204030204" pitchFamily="34" charset="0"/>
                <a:ea typeface="Microsoft YaHei" panose="020B0503020204020204" pitchFamily="34" charset="-122"/>
                <a:cs typeface="Calibri" panose="020F0502020204030204" pitchFamily="34" charset="0"/>
                <a:sym typeface="Trebuchet MS"/>
              </a:rPr>
              <a:t>cpr</a:t>
            </a:r>
            <a:r>
              <a:rPr lang="en-US" sz="2400" dirty="0">
                <a:solidFill>
                  <a:schemeClr val="dk1"/>
                </a:solidFill>
                <a:latin typeface="Calibri" panose="020F0502020204030204" pitchFamily="34" charset="0"/>
                <a:ea typeface="Microsoft YaHei" panose="020B0503020204020204" pitchFamily="34" charset="-122"/>
                <a:cs typeface="Calibri" panose="020F0502020204030204" pitchFamily="34" charset="0"/>
                <a:sym typeface="Trebuchet MS"/>
              </a:rPr>
              <a:t>  - </a:t>
            </a:r>
            <a:r>
              <a:rPr lang="ru-RU" sz="2400" dirty="0">
                <a:solidFill>
                  <a:schemeClr val="dk1"/>
                </a:solidFill>
                <a:latin typeface="Calibri" panose="020F0502020204030204" pitchFamily="34" charset="0"/>
                <a:ea typeface="Microsoft YaHei" panose="020B0503020204020204" pitchFamily="34" charset="-122"/>
                <a:cs typeface="Calibri" panose="020F0502020204030204" pitchFamily="34" charset="0"/>
                <a:sym typeface="Trebuchet MS"/>
              </a:rPr>
              <a:t>кол-во сигналов на оборот</a:t>
            </a:r>
            <a:r>
              <a:rPr lang="en-US" sz="2400" dirty="0">
                <a:solidFill>
                  <a:schemeClr val="dk1"/>
                </a:solidFill>
                <a:latin typeface="Calibri" panose="020F0502020204030204" pitchFamily="34" charset="0"/>
                <a:ea typeface="Microsoft YaHei" panose="020B0503020204020204" pitchFamily="34" charset="-122"/>
                <a:cs typeface="Calibri" panose="020F0502020204030204" pitchFamily="34" charset="0"/>
                <a:sym typeface="Trebuchet MS"/>
              </a:rPr>
              <a:t> </a:t>
            </a:r>
            <a:endParaRPr lang="ru-RU" sz="2400" dirty="0">
              <a:solidFill>
                <a:schemeClr val="dk1"/>
              </a:solidFill>
              <a:latin typeface="Calibri" panose="020F0502020204030204" pitchFamily="34" charset="0"/>
              <a:ea typeface="Microsoft YaHei" panose="020B0503020204020204" pitchFamily="34" charset="-122"/>
              <a:cs typeface="Calibri" panose="020F0502020204030204" pitchFamily="34" charset="0"/>
              <a:sym typeface="Trebuchet MS"/>
            </a:endParaRPr>
          </a:p>
          <a:p>
            <a:pPr marR="0" lvl="0" algn="l" rtl="0">
              <a:spcBef>
                <a:spcPts val="0"/>
              </a:spcBef>
              <a:buSzPct val="100000"/>
            </a:pPr>
            <a:endParaRPr lang="ru-RU" sz="2400" dirty="0">
              <a:solidFill>
                <a:schemeClr val="dk1"/>
              </a:solidFill>
              <a:latin typeface="Calibri" panose="020F0502020204030204" pitchFamily="34" charset="0"/>
              <a:ea typeface="Microsoft YaHei" panose="020B0503020204020204" pitchFamily="34" charset="-122"/>
              <a:cs typeface="Calibri" panose="020F0502020204030204" pitchFamily="34" charset="0"/>
              <a:sym typeface="Trebuchet MS"/>
            </a:endParaRPr>
          </a:p>
          <a:p>
            <a:pPr marR="0" lvl="0" algn="l" rtl="0">
              <a:spcBef>
                <a:spcPts val="0"/>
              </a:spcBef>
              <a:buSzPct val="100000"/>
            </a:pPr>
            <a:r>
              <a:rPr lang="ru-RU" sz="2000" dirty="0">
                <a:solidFill>
                  <a:schemeClr val="dk1"/>
                </a:solidFill>
                <a:latin typeface="Calibri" panose="020F0502020204030204" pitchFamily="34" charset="0"/>
                <a:ea typeface="Microsoft YaHei" panose="020B0503020204020204" pitchFamily="34" charset="-122"/>
                <a:cs typeface="Calibri" panose="020F0502020204030204" pitchFamily="34" charset="0"/>
                <a:sym typeface="Trebuchet MS"/>
              </a:rPr>
              <a:t>Сбросить и считать показания </a:t>
            </a:r>
            <a:r>
              <a:rPr lang="ru-RU" sz="2000" dirty="0" err="1">
                <a:solidFill>
                  <a:schemeClr val="dk1"/>
                </a:solidFill>
                <a:latin typeface="Calibri" panose="020F0502020204030204" pitchFamily="34" charset="0"/>
                <a:ea typeface="Microsoft YaHei" panose="020B0503020204020204" pitchFamily="34" charset="-122"/>
                <a:cs typeface="Calibri" panose="020F0502020204030204" pitchFamily="34" charset="0"/>
                <a:sym typeface="Trebuchet MS"/>
              </a:rPr>
              <a:t>энкодера</a:t>
            </a:r>
            <a:r>
              <a:rPr lang="en-US" sz="2000" dirty="0">
                <a:solidFill>
                  <a:schemeClr val="dk1"/>
                </a:solidFill>
                <a:latin typeface="Calibri" panose="020F0502020204030204" pitchFamily="34" charset="0"/>
                <a:ea typeface="Microsoft YaHei" panose="020B0503020204020204" pitchFamily="34" charset="-122"/>
                <a:cs typeface="Calibri" panose="020F0502020204030204" pitchFamily="34" charset="0"/>
                <a:sym typeface="Trebuchet MS"/>
              </a:rPr>
              <a:t> </a:t>
            </a:r>
            <a:endParaRPr lang="ru-RU" sz="2000" dirty="0">
              <a:solidFill>
                <a:schemeClr val="dk1"/>
              </a:solidFill>
              <a:latin typeface="Calibri" panose="020F0502020204030204" pitchFamily="34" charset="0"/>
              <a:ea typeface="Microsoft YaHei" panose="020B0503020204020204" pitchFamily="34" charset="-122"/>
              <a:cs typeface="Calibri" panose="020F0502020204030204" pitchFamily="34" charset="0"/>
              <a:sym typeface="Trebuchet MS"/>
            </a:endParaRPr>
          </a:p>
          <a:p>
            <a:pPr>
              <a:buSzPct val="100000"/>
            </a:pPr>
            <a:r>
              <a:rPr lang="en-US" sz="2000" dirty="0" err="1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brick.encoder</a:t>
            </a:r>
            <a:r>
              <a:rPr lang="en-US" sz="2000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(E3).reset()</a:t>
            </a:r>
            <a:r>
              <a:rPr lang="ru-RU" sz="2000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 </a:t>
            </a:r>
            <a:r>
              <a:rPr lang="en-US" sz="2000" dirty="0">
                <a:solidFill>
                  <a:srgbClr val="00B050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#</a:t>
            </a:r>
            <a:r>
              <a:rPr lang="ru-RU" sz="2000" dirty="0">
                <a:solidFill>
                  <a:srgbClr val="00B050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 сбросить показания </a:t>
            </a:r>
            <a:r>
              <a:rPr lang="ru-RU" sz="2000" dirty="0" err="1">
                <a:solidFill>
                  <a:srgbClr val="00B050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энкодера</a:t>
            </a:r>
            <a:r>
              <a:rPr lang="ru-RU" sz="2000" dirty="0">
                <a:solidFill>
                  <a:srgbClr val="00B050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 </a:t>
            </a:r>
            <a:r>
              <a:rPr lang="en-US" sz="2000" dirty="0">
                <a:solidFill>
                  <a:srgbClr val="00B050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E3</a:t>
            </a:r>
            <a:endParaRPr lang="ru-RU" sz="2000" dirty="0">
              <a:solidFill>
                <a:srgbClr val="00B050"/>
              </a:solidFill>
              <a:latin typeface="Courier New" panose="02070309020205020404" pitchFamily="49" charset="0"/>
              <a:ea typeface="Microsoft YaHei" panose="020B0503020204020204" pitchFamily="34" charset="-122"/>
              <a:cs typeface="Courier New" panose="02070309020205020404" pitchFamily="49" charset="0"/>
              <a:sym typeface="Trebuchet MS"/>
            </a:endParaRPr>
          </a:p>
          <a:p>
            <a:pPr>
              <a:buSzPct val="100000"/>
            </a:pPr>
            <a:r>
              <a:rPr lang="en-US" sz="2000" dirty="0" err="1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en</a:t>
            </a:r>
            <a:r>
              <a:rPr lang="en-US" sz="2000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 =</a:t>
            </a:r>
            <a:r>
              <a:rPr lang="ru-RU" sz="2000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 </a:t>
            </a:r>
            <a:r>
              <a:rPr lang="en-US" sz="2000" dirty="0" err="1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brick.encoder</a:t>
            </a:r>
            <a:r>
              <a:rPr lang="en-US" sz="2000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(E3).read()</a:t>
            </a:r>
            <a:r>
              <a:rPr lang="ru-RU" sz="2000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 </a:t>
            </a:r>
            <a:r>
              <a:rPr lang="en-US" sz="2000" dirty="0">
                <a:solidFill>
                  <a:srgbClr val="00B050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# </a:t>
            </a:r>
            <a:r>
              <a:rPr lang="ru-RU" sz="2000" dirty="0">
                <a:solidFill>
                  <a:srgbClr val="00B050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считать значение показаний </a:t>
            </a:r>
            <a:r>
              <a:rPr lang="ru-RU" sz="2000" dirty="0" err="1">
                <a:solidFill>
                  <a:srgbClr val="00B050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энкодера</a:t>
            </a:r>
            <a:r>
              <a:rPr lang="ru-RU" sz="2000" dirty="0">
                <a:solidFill>
                  <a:srgbClr val="00B050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 Е3</a:t>
            </a:r>
            <a:endParaRPr lang="ru-RU" sz="2000" dirty="0">
              <a:solidFill>
                <a:schemeClr val="dk1"/>
              </a:solidFill>
              <a:latin typeface="Calibri" panose="020F0502020204030204" pitchFamily="34" charset="0"/>
              <a:ea typeface="Microsoft YaHei" panose="020B0503020204020204" pitchFamily="34" charset="-122"/>
              <a:cs typeface="Calibri" panose="020F0502020204030204" pitchFamily="34" charset="0"/>
              <a:sym typeface="Trebuchet MS"/>
            </a:endParaRPr>
          </a:p>
          <a:p>
            <a:pPr lvl="0">
              <a:buSzPct val="100000"/>
            </a:pPr>
            <a:endParaRPr lang="ru-RU" sz="2000" dirty="0">
              <a:solidFill>
                <a:schemeClr val="dk1"/>
              </a:solidFill>
              <a:latin typeface="Calibri" panose="020F0502020204030204" pitchFamily="34" charset="0"/>
              <a:ea typeface="Microsoft YaHei" panose="020B0503020204020204" pitchFamily="34" charset="-122"/>
              <a:cs typeface="Calibri" panose="020F0502020204030204" pitchFamily="34" charset="0"/>
              <a:sym typeface="Trebuchet MS"/>
            </a:endParaRPr>
          </a:p>
          <a:p>
            <a:pPr lvl="0">
              <a:buSzPct val="100000"/>
            </a:pPr>
            <a:r>
              <a:rPr lang="ru-RU" sz="2000" dirty="0">
                <a:solidFill>
                  <a:schemeClr val="dk1"/>
                </a:solidFill>
                <a:latin typeface="Calibri" panose="020F0502020204030204" pitchFamily="34" charset="0"/>
                <a:ea typeface="Microsoft YaHei" panose="020B0503020204020204" pitchFamily="34" charset="-122"/>
                <a:cs typeface="Calibri" panose="020F0502020204030204" pitchFamily="34" charset="0"/>
                <a:sym typeface="Trebuchet MS"/>
              </a:rPr>
              <a:t>или</a:t>
            </a:r>
          </a:p>
          <a:p>
            <a:pPr lvl="0">
              <a:buSzPct val="100000"/>
            </a:pPr>
            <a:endParaRPr lang="ru-RU" sz="2000" dirty="0">
              <a:solidFill>
                <a:schemeClr val="dk1"/>
              </a:solidFill>
              <a:latin typeface="Calibri" panose="020F0502020204030204" pitchFamily="34" charset="0"/>
              <a:ea typeface="Microsoft YaHei" panose="020B0503020204020204" pitchFamily="34" charset="-122"/>
              <a:cs typeface="Calibri" panose="020F0502020204030204" pitchFamily="34" charset="0"/>
              <a:sym typeface="Trebuchet MS"/>
            </a:endParaRPr>
          </a:p>
          <a:p>
            <a:pPr marR="0" lvl="0" algn="l" rtl="0">
              <a:spcBef>
                <a:spcPts val="0"/>
              </a:spcBef>
              <a:buSzPct val="100000"/>
            </a:pPr>
            <a:r>
              <a:rPr lang="en-US" sz="2000" dirty="0" err="1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eLeft</a:t>
            </a:r>
            <a:r>
              <a:rPr lang="en-US" sz="2000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 = </a:t>
            </a:r>
            <a:r>
              <a:rPr lang="en-US" sz="2000" dirty="0" err="1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brick.encoder</a:t>
            </a:r>
            <a:r>
              <a:rPr lang="en-US" sz="2000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(E3)</a:t>
            </a:r>
          </a:p>
          <a:p>
            <a:pPr marR="0" lvl="0" algn="l" rtl="0">
              <a:spcBef>
                <a:spcPts val="0"/>
              </a:spcBef>
              <a:buSzPct val="100000"/>
            </a:pPr>
            <a:r>
              <a:rPr lang="en-US" sz="2000" dirty="0" err="1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eLeft.reset</a:t>
            </a:r>
            <a:r>
              <a:rPr lang="en-US" sz="2000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() </a:t>
            </a:r>
            <a:r>
              <a:rPr lang="en-US" sz="2000" dirty="0">
                <a:solidFill>
                  <a:srgbClr val="00B050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# </a:t>
            </a:r>
            <a:r>
              <a:rPr lang="ru-RU" sz="2000" dirty="0">
                <a:solidFill>
                  <a:srgbClr val="00B050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сбросить показания </a:t>
            </a:r>
            <a:r>
              <a:rPr lang="ru-RU" sz="2000" dirty="0" err="1">
                <a:solidFill>
                  <a:srgbClr val="00B050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энкодера</a:t>
            </a:r>
            <a:r>
              <a:rPr lang="ru-RU" sz="2000" dirty="0">
                <a:solidFill>
                  <a:srgbClr val="00B050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 </a:t>
            </a:r>
            <a:r>
              <a:rPr lang="en-US" sz="2000" dirty="0">
                <a:solidFill>
                  <a:srgbClr val="00B050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E3</a:t>
            </a:r>
            <a:endParaRPr lang="ru-RU" sz="2000" dirty="0">
              <a:solidFill>
                <a:srgbClr val="00B050"/>
              </a:solidFill>
              <a:latin typeface="Courier New" panose="02070309020205020404" pitchFamily="49" charset="0"/>
              <a:ea typeface="Microsoft YaHei" panose="020B0503020204020204" pitchFamily="34" charset="-122"/>
              <a:cs typeface="Courier New" panose="02070309020205020404" pitchFamily="49" charset="0"/>
              <a:sym typeface="Trebuchet MS"/>
            </a:endParaRPr>
          </a:p>
          <a:p>
            <a:pPr marR="0" lvl="0" algn="l" rtl="0">
              <a:spcBef>
                <a:spcPts val="0"/>
              </a:spcBef>
              <a:buSzPct val="100000"/>
            </a:pPr>
            <a:r>
              <a:rPr lang="en-US" sz="2000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el = </a:t>
            </a:r>
            <a:r>
              <a:rPr lang="en-US" sz="2000" dirty="0" err="1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eLeft.read</a:t>
            </a:r>
            <a:r>
              <a:rPr lang="en-US" sz="2000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() </a:t>
            </a:r>
            <a:r>
              <a:rPr lang="en-US" sz="2000" dirty="0">
                <a:solidFill>
                  <a:srgbClr val="00B050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# </a:t>
            </a:r>
            <a:r>
              <a:rPr lang="ru-RU" sz="2000" dirty="0">
                <a:solidFill>
                  <a:srgbClr val="00B050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считать значение показаний </a:t>
            </a:r>
            <a:r>
              <a:rPr lang="ru-RU" sz="2000" dirty="0" err="1">
                <a:solidFill>
                  <a:srgbClr val="00B050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энкодера</a:t>
            </a:r>
            <a:r>
              <a:rPr lang="ru-RU" sz="2000" dirty="0">
                <a:solidFill>
                  <a:srgbClr val="00B050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 Е3</a:t>
            </a:r>
          </a:p>
          <a:p>
            <a:pPr marR="0" lvl="0" algn="l" rtl="0">
              <a:spcBef>
                <a:spcPts val="0"/>
              </a:spcBef>
              <a:buSzPct val="100000"/>
            </a:pPr>
            <a:endParaRPr lang="en-US" sz="2000" dirty="0">
              <a:solidFill>
                <a:schemeClr val="dk1"/>
              </a:solidFill>
              <a:latin typeface="Courier New" panose="02070309020205020404" pitchFamily="49" charset="0"/>
              <a:ea typeface="Microsoft YaHei" panose="020B0503020204020204" pitchFamily="34" charset="-122"/>
              <a:cs typeface="Courier New" panose="02070309020205020404" pitchFamily="49" charset="0"/>
              <a:sym typeface="Trebuchet MS"/>
            </a:endParaRPr>
          </a:p>
          <a:p>
            <a:pPr marR="0" lvl="0" algn="l" rtl="0">
              <a:spcBef>
                <a:spcPts val="0"/>
              </a:spcBef>
              <a:buSzPct val="100000"/>
            </a:pPr>
            <a:r>
              <a:rPr lang="en-US" sz="2000" dirty="0">
                <a:solidFill>
                  <a:srgbClr val="00B050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# </a:t>
            </a:r>
            <a:r>
              <a:rPr lang="ru-RU" sz="2000" dirty="0">
                <a:solidFill>
                  <a:srgbClr val="00B050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считать сырое значение показаний </a:t>
            </a:r>
            <a:r>
              <a:rPr lang="ru-RU" sz="2000" dirty="0" err="1">
                <a:solidFill>
                  <a:srgbClr val="00B050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энкодера</a:t>
            </a:r>
            <a:r>
              <a:rPr lang="ru-RU" sz="2000" dirty="0">
                <a:solidFill>
                  <a:srgbClr val="00B050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 Е3</a:t>
            </a:r>
            <a:endParaRPr lang="en-US" sz="2000" dirty="0">
              <a:solidFill>
                <a:srgbClr val="00B050"/>
              </a:solidFill>
              <a:latin typeface="Courier New" panose="02070309020205020404" pitchFamily="49" charset="0"/>
              <a:ea typeface="Microsoft YaHei" panose="020B0503020204020204" pitchFamily="34" charset="-122"/>
              <a:cs typeface="Courier New" panose="02070309020205020404" pitchFamily="49" charset="0"/>
              <a:sym typeface="Trebuchet MS"/>
            </a:endParaRPr>
          </a:p>
          <a:p>
            <a:pPr marR="0" lvl="0" algn="l" rtl="0">
              <a:spcBef>
                <a:spcPts val="0"/>
              </a:spcBef>
              <a:buSzPct val="100000"/>
            </a:pPr>
            <a:r>
              <a:rPr lang="en-US" sz="2000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el = </a:t>
            </a:r>
            <a:r>
              <a:rPr lang="en-US" sz="2000" dirty="0" err="1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eLeft.readRawData</a:t>
            </a:r>
            <a:r>
              <a:rPr lang="en-US" sz="2000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()</a:t>
            </a:r>
          </a:p>
          <a:p>
            <a:pPr marR="0" lvl="0" algn="l" rtl="0">
              <a:spcBef>
                <a:spcPts val="0"/>
              </a:spcBef>
              <a:buSzPct val="100000"/>
            </a:pPr>
            <a:endParaRPr lang="en-US" sz="2400" dirty="0">
              <a:solidFill>
                <a:schemeClr val="dk1"/>
              </a:solidFill>
              <a:latin typeface="Courier New" panose="02070309020205020404" pitchFamily="49" charset="0"/>
              <a:ea typeface="Microsoft YaHei" panose="020B0503020204020204" pitchFamily="34" charset="-122"/>
              <a:cs typeface="Courier New" panose="02070309020205020404" pitchFamily="49" charset="0"/>
              <a:sym typeface="Trebuchet MS"/>
            </a:endParaRPr>
          </a:p>
          <a:p>
            <a:pPr marR="0" lvl="0" algn="l" rtl="0">
              <a:spcBef>
                <a:spcPts val="0"/>
              </a:spcBef>
              <a:buSzPct val="100000"/>
            </a:pPr>
            <a:r>
              <a:rPr lang="ru-RU" sz="2400" dirty="0">
                <a:solidFill>
                  <a:schemeClr val="dk1"/>
                </a:solidFill>
                <a:latin typeface="Calibri" panose="020F0502020204030204" pitchFamily="34" charset="0"/>
                <a:ea typeface="Microsoft YaHei" panose="020B0503020204020204" pitchFamily="34" charset="-122"/>
                <a:cs typeface="Calibri" panose="020F0502020204030204" pitchFamily="34" charset="0"/>
                <a:sym typeface="Trebuchet MS"/>
              </a:rPr>
              <a:t>Иногда удобнее работать с сырыми показаниями </a:t>
            </a:r>
            <a:r>
              <a:rPr lang="ru-RU" sz="2400" dirty="0" err="1">
                <a:solidFill>
                  <a:schemeClr val="dk1"/>
                </a:solidFill>
                <a:latin typeface="Calibri" panose="020F0502020204030204" pitchFamily="34" charset="0"/>
                <a:ea typeface="Microsoft YaHei" panose="020B0503020204020204" pitchFamily="34" charset="-122"/>
                <a:cs typeface="Calibri" panose="020F0502020204030204" pitchFamily="34" charset="0"/>
                <a:sym typeface="Trebuchet MS"/>
              </a:rPr>
              <a:t>энкодеров</a:t>
            </a:r>
            <a:r>
              <a:rPr lang="ru-RU" sz="2400" dirty="0">
                <a:solidFill>
                  <a:schemeClr val="dk1"/>
                </a:solidFill>
                <a:latin typeface="Calibri" panose="020F0502020204030204" pitchFamily="34" charset="0"/>
                <a:ea typeface="Microsoft YaHei" panose="020B0503020204020204" pitchFamily="34" charset="-122"/>
                <a:cs typeface="Calibri" panose="020F0502020204030204" pitchFamily="34" charset="0"/>
                <a:sym typeface="Trebuchet MS"/>
              </a:rPr>
              <a:t>.</a:t>
            </a:r>
          </a:p>
          <a:p>
            <a:pPr marR="0" lvl="0" algn="l" rtl="0">
              <a:spcBef>
                <a:spcPts val="0"/>
              </a:spcBef>
              <a:buSzPct val="100000"/>
            </a:pPr>
            <a:endParaRPr lang="ru-RU" sz="2400" dirty="0">
              <a:solidFill>
                <a:schemeClr val="dk1"/>
              </a:solidFill>
              <a:latin typeface="Courier New" panose="02070309020205020404" pitchFamily="49" charset="0"/>
              <a:ea typeface="Microsoft YaHei" panose="020B0503020204020204" pitchFamily="34" charset="-122"/>
              <a:cs typeface="Courier New" panose="02070309020205020404" pitchFamily="49" charset="0"/>
              <a:sym typeface="Trebuchet MS"/>
            </a:endParaRPr>
          </a:p>
        </p:txBody>
      </p:sp>
    </p:spTree>
    <p:extLst>
      <p:ext uri="{BB962C8B-B14F-4D97-AF65-F5344CB8AC3E}">
        <p14:creationId xmlns:p14="http://schemas.microsoft.com/office/powerpoint/2010/main" val="2890984992"/>
      </p:ext>
    </p:extLst>
  </p:cSld>
  <p:clrMapOvr>
    <a:masterClrMapping/>
  </p:clrMapOvr>
</p:sld>
</file>

<file path=ppt/theme/theme1.xml><?xml version="1.0" encoding="utf-8"?>
<a:theme xmlns:a="http://schemas.openxmlformats.org/drawingml/2006/main" name="TRIKtheme2019">
  <a:themeElements>
    <a:clrScheme name="Стандартная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RIKtheme2019" id="{3EE4B165-53EC-4A0A-9C55-72CB4EA76720}" vid="{6A35BB6B-5003-4483-AF5E-6DF0028E6E63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TRIKtheme2019 (1)</Template>
  <TotalTime>29187</TotalTime>
  <Words>1366</Words>
  <Application>Microsoft Office PowerPoint</Application>
  <PresentationFormat>Широкоэкранный</PresentationFormat>
  <Paragraphs>225</Paragraphs>
  <Slides>17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24" baseType="lpstr">
      <vt:lpstr>Arial</vt:lpstr>
      <vt:lpstr>Calibri</vt:lpstr>
      <vt:lpstr>Cambria Math</vt:lpstr>
      <vt:lpstr>Courier New</vt:lpstr>
      <vt:lpstr>Gill Sans</vt:lpstr>
      <vt:lpstr>Verdana</vt:lpstr>
      <vt:lpstr>TRIKtheme2019</vt:lpstr>
      <vt:lpstr>Библиотека trikRuntime Точные перемещения</vt:lpstr>
      <vt:lpstr>Math и Date</vt:lpstr>
      <vt:lpstr>Объекты</vt:lpstr>
      <vt:lpstr>Для отладки</vt:lpstr>
      <vt:lpstr>Задачи </vt:lpstr>
      <vt:lpstr>Электродвигатель</vt:lpstr>
      <vt:lpstr>Моторы</vt:lpstr>
      <vt:lpstr>Моторы</vt:lpstr>
      <vt:lpstr>Энкодеры</vt:lpstr>
      <vt:lpstr>Энкодеры</vt:lpstr>
      <vt:lpstr>Точное перемещение</vt:lpstr>
      <vt:lpstr>Точное перемещение</vt:lpstr>
      <vt:lpstr>Точный поворот</vt:lpstr>
      <vt:lpstr>Точный поворот</vt:lpstr>
      <vt:lpstr>Движение по ППР</vt:lpstr>
      <vt:lpstr>Задачи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Компьютерное зрение</dc:title>
  <dc:creator>Анастасия Мерецкая</dc:creator>
  <cp:lastModifiedBy>Ilya Shirokolobov</cp:lastModifiedBy>
  <cp:revision>130</cp:revision>
  <dcterms:created xsi:type="dcterms:W3CDTF">2019-09-12T18:22:40Z</dcterms:created>
  <dcterms:modified xsi:type="dcterms:W3CDTF">2022-10-11T05:29:46Z</dcterms:modified>
</cp:coreProperties>
</file>