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09" r:id="rId3"/>
    <p:sldId id="319" r:id="rId4"/>
    <p:sldId id="308" r:id="rId5"/>
    <p:sldId id="311" r:id="rId6"/>
    <p:sldId id="312" r:id="rId7"/>
    <p:sldId id="313" r:id="rId8"/>
    <p:sldId id="310" r:id="rId9"/>
    <p:sldId id="320" r:id="rId10"/>
    <p:sldId id="321" r:id="rId11"/>
    <p:sldId id="322" r:id="rId12"/>
    <p:sldId id="314" r:id="rId13"/>
    <p:sldId id="323" r:id="rId14"/>
    <p:sldId id="324" r:id="rId15"/>
    <p:sldId id="315" r:id="rId16"/>
    <p:sldId id="325" r:id="rId17"/>
    <p:sldId id="326" r:id="rId18"/>
    <p:sldId id="327" r:id="rId19"/>
    <p:sldId id="317" r:id="rId20"/>
    <p:sldId id="328" r:id="rId21"/>
    <p:sldId id="316" r:id="rId22"/>
    <p:sldId id="329" r:id="rId23"/>
    <p:sldId id="330" r:id="rId24"/>
    <p:sldId id="297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iDWKGVM+QFRc+YfayvjmVa8K1i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AFF56-8625-4C6A-913C-9785EC132992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8B43E-2104-44E7-BD29-EAACB42D4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0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59878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69924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86732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41018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74853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8233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85631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c8b6e55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c8b6e555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5c8b6e555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27400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29826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75635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30604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33032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21909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97879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30430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trikset.com/" TargetMode="External"/><Relationship Id="rId2" Type="http://schemas.openxmlformats.org/officeDocument/2006/relationships/hyperlink" Target="mailto:support@trikset.com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rikset.com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">
  <p:cSld name="2_Титульный слайд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/>
          <p:nvPr/>
        </p:nvSpPr>
        <p:spPr>
          <a:xfrm>
            <a:off x="1971675" y="1646664"/>
            <a:ext cx="8266043" cy="172800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2"/>
          <p:cNvSpPr txBox="1">
            <a:spLocks noGrp="1"/>
          </p:cNvSpPr>
          <p:nvPr>
            <p:ph type="ctrTitle"/>
          </p:nvPr>
        </p:nvSpPr>
        <p:spPr>
          <a:xfrm>
            <a:off x="1963392" y="1539747"/>
            <a:ext cx="8266043" cy="164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6000"/>
              <a:buFont typeface="Verdana"/>
              <a:buNone/>
              <a:defRPr sz="4800" b="1" i="0" u="none" strike="noStrike" cap="none">
                <a:solidFill>
                  <a:srgbClr val="99CC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19" name="Google Shape;1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0" name="Google Shape;20;p12"/>
          <p:cNvPicPr preferRelativeResize="0"/>
          <p:nvPr/>
        </p:nvPicPr>
        <p:blipFill rotWithShape="1">
          <a:blip r:embed="rId2">
            <a:alphaModFix/>
          </a:blip>
          <a:srcRect l="3016" t="11569" r="3069" b="11220"/>
          <a:stretch/>
        </p:blipFill>
        <p:spPr>
          <a:xfrm>
            <a:off x="838200" y="480894"/>
            <a:ext cx="2927437" cy="5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3900" y="3158114"/>
            <a:ext cx="3124199" cy="312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>
  <p:cSld name="Заголовок раздела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4" name="Google Shape;24;p13"/>
          <p:cNvSpPr/>
          <p:nvPr/>
        </p:nvSpPr>
        <p:spPr>
          <a:xfrm>
            <a:off x="838199" y="360000"/>
            <a:ext cx="8802757" cy="61200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8199" y="1518249"/>
            <a:ext cx="10515600" cy="4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838125" y="377092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600"/>
              <a:buFont typeface="Verdana"/>
              <a:buNone/>
              <a:defRPr sz="3600" b="1" i="0" u="none" strike="noStrike" cap="none">
                <a:solidFill>
                  <a:srgbClr val="99CC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 marL="0" marR="0" lvl="0" indent="0" rtl="0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99CC00"/>
                </a:solidFill>
                <a:latin typeface="Verdana"/>
                <a:ea typeface="Verdana"/>
                <a:sym typeface="Verdana"/>
              </a:rPr>
              <a:t>Образец заголовка</a:t>
            </a:r>
            <a:endParaRPr lang="ru-RU" sz="3600" b="1" dirty="0">
              <a:solidFill>
                <a:srgbClr val="99CC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>
  <p:cSld name="1_Только заголовок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/>
          <p:nvPr userDrawn="1"/>
        </p:nvSpPr>
        <p:spPr>
          <a:xfrm>
            <a:off x="838199" y="393585"/>
            <a:ext cx="8802757" cy="54483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ru-RU" sz="3200" b="1" i="0" u="none" strike="noStrike" cap="none" dirty="0">
                <a:solidFill>
                  <a:srgbClr val="99CC00"/>
                </a:solidFill>
                <a:latin typeface="Verdana"/>
                <a:ea typeface="Verdana"/>
                <a:cs typeface="Calibri"/>
                <a:sym typeface="Verdana"/>
              </a:rPr>
              <a:t>Информация и контакты</a:t>
            </a:r>
            <a:endParaRPr lang="ru-RU" sz="32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4"/>
          <p:cNvSpPr txBox="1"/>
          <p:nvPr/>
        </p:nvSpPr>
        <p:spPr>
          <a:xfrm>
            <a:off x="4076700" y="1614256"/>
            <a:ext cx="746760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Поддержка ТРИК: </a:t>
            </a:r>
            <a:r>
              <a:rPr lang="ru-RU" sz="3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support@trikset.com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Справочный центр ТРИК: </a:t>
            </a:r>
            <a:r>
              <a:rPr lang="ru-RU" sz="3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help.trikset.com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5307" y="2214584"/>
            <a:ext cx="3592786" cy="3592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14800" y="2857817"/>
            <a:ext cx="258127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4"/>
          <p:cNvSpPr txBox="1"/>
          <p:nvPr/>
        </p:nvSpPr>
        <p:spPr>
          <a:xfrm>
            <a:off x="6785632" y="2829858"/>
            <a:ext cx="100553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trikset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5680" y="1580971"/>
            <a:ext cx="2563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trikset.com</a:t>
            </a:r>
            <a:endParaRPr lang="ru-RU"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-nc-sa/3.0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body" idx="1"/>
          </p:nvPr>
        </p:nvSpPr>
        <p:spPr>
          <a:xfrm>
            <a:off x="838199" y="1518249"/>
            <a:ext cx="10515600" cy="4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2" name="Google Shape;12;p11"/>
          <p:cNvPicPr preferRelativeResize="0"/>
          <p:nvPr/>
        </p:nvPicPr>
        <p:blipFill rotWithShape="1">
          <a:blip r:embed="rId5">
            <a:alphaModFix/>
          </a:blip>
          <a:srcRect l="6972" t="36957" r="7355" b="36954"/>
          <a:stretch/>
        </p:blipFill>
        <p:spPr>
          <a:xfrm>
            <a:off x="9945279" y="396000"/>
            <a:ext cx="1782001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1"/>
          <p:cNvSpPr txBox="1"/>
          <p:nvPr/>
        </p:nvSpPr>
        <p:spPr>
          <a:xfrm>
            <a:off x="1581150" y="6314626"/>
            <a:ext cx="24288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Распространяется по лицензии </a:t>
            </a:r>
            <a:r>
              <a:rPr lang="ru-RU" sz="1200" b="0" i="0" u="sng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Creative Commons BY-NC-SA</a:t>
            </a:r>
            <a:endParaRPr sz="12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1"/>
          <p:cNvSpPr txBox="1"/>
          <p:nvPr/>
        </p:nvSpPr>
        <p:spPr>
          <a:xfrm>
            <a:off x="4162425" y="6314626"/>
            <a:ext cx="39147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ООО «</a:t>
            </a:r>
            <a:r>
              <a:rPr lang="ru-RU" sz="1200" b="0" i="0" u="none" strike="noStrike" cap="none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КиберТех</a:t>
            </a:r>
            <a:r>
              <a:rPr lang="ru-RU" sz="12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Санкт-Петербург, 202</a:t>
            </a:r>
            <a:r>
              <a:rPr lang="en-US" sz="12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2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8675" y="6434126"/>
            <a:ext cx="739617" cy="25877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2EE51E-D7DF-4E4C-BE49-E2FD92F8D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3197" y="1647646"/>
            <a:ext cx="8431852" cy="1720970"/>
          </a:xfrm>
        </p:spPr>
        <p:txBody>
          <a:bodyPr/>
          <a:lstStyle/>
          <a:p>
            <a:r>
              <a:rPr lang="ru-RU" sz="4000" dirty="0"/>
              <a:t>Гироскоп. </a:t>
            </a:r>
            <a:br>
              <a:rPr lang="ru-RU" sz="4000" dirty="0"/>
            </a:br>
            <a:r>
              <a:rPr lang="ru-RU" sz="4000" dirty="0"/>
              <a:t>Таймеры, сигналы. Движение по гироскопу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80D5831-8EFF-428C-8F6D-DA2212775D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32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EE93443-41BF-4682-AC82-E13E9D3AE3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10</a:t>
            </a:fld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3C9B06-2D6F-4690-A10E-8E2C49A90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25" y="1247316"/>
            <a:ext cx="10515675" cy="4649287"/>
          </a:xfrm>
        </p:spPr>
        <p:txBody>
          <a:bodyPr/>
          <a:lstStyle/>
          <a:p>
            <a:pPr marL="114300" indent="0">
              <a:buNone/>
            </a:pPr>
            <a:r>
              <a:rPr lang="ru-RU" b="1" dirty="0"/>
              <a:t>Задача 1.4.</a:t>
            </a:r>
            <a:r>
              <a:rPr lang="en-US" b="1" dirty="0"/>
              <a:t>2</a:t>
            </a:r>
            <a:r>
              <a:rPr lang="ru-RU" b="1" dirty="0"/>
              <a:t>. </a:t>
            </a:r>
            <a:r>
              <a:rPr lang="ru-RU" dirty="0"/>
              <a:t>Реализовать функцию с постоянным вычислением угла рысканья по данным гироскопа, которая будет работать </a:t>
            </a:r>
            <a:r>
              <a:rPr lang="ru-RU" b="1" dirty="0"/>
              <a:t>независимо</a:t>
            </a:r>
            <a:r>
              <a:rPr lang="ru-RU" dirty="0"/>
              <a:t> от основного цикла программы.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024D433-1442-4EC6-A75B-396096620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E23F6A-A93B-452E-AFB9-E14738274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143" y="3148432"/>
            <a:ext cx="2195713" cy="2181124"/>
          </a:xfrm>
          <a:prstGeom prst="rect">
            <a:avLst/>
          </a:prstGeom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1EF8FBFA-AD4D-4020-A7CF-75CB1A71F960}"/>
              </a:ext>
            </a:extLst>
          </p:cNvPr>
          <p:cNvCxnSpPr/>
          <p:nvPr/>
        </p:nvCxnSpPr>
        <p:spPr>
          <a:xfrm>
            <a:off x="6095999" y="4238077"/>
            <a:ext cx="1097857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0927DE1-CD6A-445D-A4D0-3E769F229FEC}"/>
              </a:ext>
            </a:extLst>
          </p:cNvPr>
          <p:cNvSpPr/>
          <p:nvPr/>
        </p:nvSpPr>
        <p:spPr>
          <a:xfrm>
            <a:off x="6932679" y="3927275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0</a:t>
            </a:r>
            <a:endParaRPr lang="ru-RU" dirty="0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F9A680C3-E4E1-49B8-ACA7-173134FC2A90}"/>
              </a:ext>
            </a:extLst>
          </p:cNvPr>
          <p:cNvCxnSpPr>
            <a:cxnSpLocks/>
          </p:cNvCxnSpPr>
          <p:nvPr/>
        </p:nvCxnSpPr>
        <p:spPr>
          <a:xfrm flipV="1">
            <a:off x="6099217" y="3702649"/>
            <a:ext cx="557700" cy="561306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Дуга 8">
            <a:extLst>
              <a:ext uri="{FF2B5EF4-FFF2-40B4-BE49-F238E27FC236}">
                <a16:creationId xmlns:a16="http://schemas.microsoft.com/office/drawing/2014/main" id="{CACC2028-568D-4E53-A19E-F54EC51BBE9E}"/>
              </a:ext>
            </a:extLst>
          </p:cNvPr>
          <p:cNvSpPr/>
          <p:nvPr/>
        </p:nvSpPr>
        <p:spPr>
          <a:xfrm>
            <a:off x="6144890" y="3986741"/>
            <a:ext cx="450245" cy="49662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D0EEBEA-D925-469B-89CD-1F5B465E8483}"/>
              </a:ext>
            </a:extLst>
          </p:cNvPr>
          <p:cNvSpPr/>
          <p:nvPr/>
        </p:nvSpPr>
        <p:spPr>
          <a:xfrm>
            <a:off x="6435485" y="3862228"/>
            <a:ext cx="3994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321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ru-RU" dirty="0">
                <a:sym typeface="Trebuchet MS"/>
              </a:rPr>
              <a:t>Таймеры. Сигналы</a:t>
            </a:r>
          </a:p>
        </p:txBody>
      </p:sp>
      <p:sp>
        <p:nvSpPr>
          <p:cNvPr id="7" name="Объект 7">
            <a:extLst>
              <a:ext uri="{FF2B5EF4-FFF2-40B4-BE49-F238E27FC236}">
                <a16:creationId xmlns:a16="http://schemas.microsoft.com/office/drawing/2014/main" id="{C40F8737-23D4-4F24-9BC1-B95A48A3F693}"/>
              </a:ext>
            </a:extLst>
          </p:cNvPr>
          <p:cNvSpPr txBox="1">
            <a:spLocks/>
          </p:cNvSpPr>
          <p:nvPr/>
        </p:nvSpPr>
        <p:spPr bwMode="auto">
          <a:xfrm>
            <a:off x="838125" y="1320505"/>
            <a:ext cx="9982275" cy="490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timer - c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оздаёт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и возвращает таймер, посылающий сигнал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timeout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каждые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миллисекунд</a:t>
            </a:r>
          </a:p>
          <a:p>
            <a:br>
              <a:rPr lang="en-US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</a:br>
            <a:r>
              <a:rPr lang="en-US" sz="2000" b="1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def</a:t>
            </a:r>
            <a:r>
              <a:rPr lang="en-US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 hello():</a:t>
            </a:r>
          </a:p>
          <a:p>
            <a:r>
              <a:rPr lang="en-US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	print(“</a:t>
            </a:r>
            <a:r>
              <a:rPr lang="ru-RU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Привет, друг!</a:t>
            </a:r>
            <a:r>
              <a:rPr lang="en-US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”)</a:t>
            </a:r>
          </a:p>
          <a:p>
            <a:endParaRPr lang="en-US" sz="2000" dirty="0"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Arial"/>
              <a:rtl val="0"/>
            </a:endParaRPr>
          </a:p>
          <a:p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#</a:t>
            </a:r>
            <a:r>
              <a:rPr lang="ru-RU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 создаем таймер с таймаутом 100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0</a:t>
            </a:r>
            <a:r>
              <a:rPr lang="ru-RU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 </a:t>
            </a:r>
            <a:r>
              <a:rPr lang="ru-RU" sz="2000" dirty="0" err="1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мс</a:t>
            </a:r>
            <a:endParaRPr lang="en-US" sz="20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Arial"/>
            </a:endParaRPr>
          </a:p>
          <a:p>
            <a:r>
              <a:rPr lang="en-US" sz="2000" dirty="0" err="1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tim</a:t>
            </a:r>
            <a:r>
              <a:rPr lang="en-US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script.timer</a:t>
            </a:r>
            <a:r>
              <a:rPr lang="en-US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(1000) </a:t>
            </a:r>
            <a:endParaRPr lang="ru-RU" sz="2000" dirty="0"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Arial"/>
              <a:rtl val="0"/>
            </a:endParaRPr>
          </a:p>
          <a:p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#</a:t>
            </a:r>
            <a:r>
              <a:rPr lang="ru-RU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 подписываем функцию 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hello </a:t>
            </a:r>
            <a:r>
              <a:rPr lang="ru-RU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на срабатывание по таймеру</a:t>
            </a:r>
            <a:endParaRPr lang="en-US" sz="20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Arial"/>
            </a:endParaRPr>
          </a:p>
          <a:p>
            <a:r>
              <a:rPr lang="en-US" sz="2000" dirty="0" err="1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tim.timeout.connect</a:t>
            </a:r>
            <a:r>
              <a:rPr lang="en-US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(hello)</a:t>
            </a:r>
            <a:endParaRPr lang="ru-RU" sz="2000" dirty="0"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Arial"/>
              <a:rtl val="0"/>
            </a:endParaRPr>
          </a:p>
          <a:p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#</a:t>
            </a:r>
            <a:r>
              <a:rPr lang="ru-RU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 Программа будет работать еще 5 секунд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,</a:t>
            </a:r>
            <a:r>
              <a:rPr lang="ru-RU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 в течение которых будет срабатывать «звонок» таймера и выполнятся функция 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hello</a:t>
            </a:r>
          </a:p>
          <a:p>
            <a:r>
              <a:rPr lang="en-US" sz="2000" dirty="0" err="1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script.wait</a:t>
            </a:r>
            <a:r>
              <a:rPr lang="en-US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(5000)</a:t>
            </a:r>
            <a:r>
              <a:rPr lang="ru-RU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 </a:t>
            </a:r>
            <a:endParaRPr lang="en-US" sz="2000" dirty="0"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Arial"/>
              <a:rtl val="0"/>
            </a:endParaRPr>
          </a:p>
          <a:p>
            <a:r>
              <a:rPr lang="en-US" sz="2000" dirty="0" err="1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tim.stop</a:t>
            </a:r>
            <a:r>
              <a:rPr lang="en-US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()</a:t>
            </a:r>
            <a:endParaRPr lang="ru-RU" sz="2000" dirty="0"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29781410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ru-RU" dirty="0">
                <a:sym typeface="Trebuchet MS"/>
              </a:rPr>
              <a:t>Задачи</a:t>
            </a:r>
          </a:p>
        </p:txBody>
      </p:sp>
      <p:sp>
        <p:nvSpPr>
          <p:cNvPr id="7" name="Объект 7">
            <a:extLst>
              <a:ext uri="{FF2B5EF4-FFF2-40B4-BE49-F238E27FC236}">
                <a16:creationId xmlns:a16="http://schemas.microsoft.com/office/drawing/2014/main" id="{C40F8737-23D4-4F24-9BC1-B95A48A3F693}"/>
              </a:ext>
            </a:extLst>
          </p:cNvPr>
          <p:cNvSpPr txBox="1">
            <a:spLocks/>
          </p:cNvSpPr>
          <p:nvPr/>
        </p:nvSpPr>
        <p:spPr bwMode="auto">
          <a:xfrm>
            <a:off x="838125" y="1320505"/>
            <a:ext cx="9982275" cy="490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Решение задачи 1.4.2.</a:t>
            </a:r>
          </a:p>
          <a:p>
            <a:br>
              <a:rPr lang="en-US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</a:br>
            <a:r>
              <a:rPr lang="en-US" sz="2000" b="1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def</a:t>
            </a:r>
            <a:r>
              <a:rPr lang="en-US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getYaw</a:t>
            </a:r>
            <a:r>
              <a:rPr lang="en-US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():</a:t>
            </a:r>
          </a:p>
          <a:p>
            <a:r>
              <a:rPr lang="en-US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  yaw = </a:t>
            </a:r>
            <a:r>
              <a:rPr lang="en-US" sz="2000" dirty="0" err="1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brick.gyroscope</a:t>
            </a:r>
            <a:r>
              <a:rPr lang="en-US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().read()[6]</a:t>
            </a:r>
            <a:r>
              <a:rPr lang="ru-RU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#</a:t>
            </a:r>
            <a:r>
              <a:rPr lang="ru-RU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 считываем угол рысканья</a:t>
            </a:r>
            <a:endParaRPr lang="en-US" sz="20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Arial"/>
            </a:endParaRPr>
          </a:p>
          <a:p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  </a:t>
            </a:r>
            <a:r>
              <a:rPr lang="en-US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yaw /= 1000 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#</a:t>
            </a:r>
            <a:r>
              <a:rPr lang="ru-RU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 </a:t>
            </a:r>
            <a:r>
              <a:rPr lang="ru-RU" sz="2000" dirty="0" err="1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миллиградусы</a:t>
            </a:r>
            <a:r>
              <a:rPr lang="ru-RU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 переводим в градусы</a:t>
            </a:r>
            <a:endParaRPr lang="en-US" sz="2000" dirty="0"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Arial"/>
              <a:rtl val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  print(yaw)</a:t>
            </a:r>
          </a:p>
          <a:p>
            <a:endParaRPr lang="en-US" sz="2000" dirty="0"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Arial"/>
              <a:rtl val="0"/>
            </a:endParaRPr>
          </a:p>
          <a:p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#</a:t>
            </a:r>
            <a:r>
              <a:rPr lang="ru-RU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 создаем таймер с таймаутом 100 </a:t>
            </a:r>
            <a:r>
              <a:rPr lang="ru-RU" sz="2000" dirty="0" err="1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мс</a:t>
            </a:r>
            <a:endParaRPr lang="en-US" sz="20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Arial"/>
            </a:endParaRPr>
          </a:p>
          <a:p>
            <a:r>
              <a:rPr lang="en-US" sz="2000" dirty="0" err="1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tim</a:t>
            </a:r>
            <a:r>
              <a:rPr lang="en-US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script.timer</a:t>
            </a:r>
            <a:r>
              <a:rPr lang="en-US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(100) </a:t>
            </a:r>
            <a:endParaRPr lang="ru-RU" sz="2000" dirty="0"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Arial"/>
              <a:rtl val="0"/>
            </a:endParaRPr>
          </a:p>
          <a:p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#</a:t>
            </a:r>
            <a:r>
              <a:rPr lang="ru-RU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 подписываем функцию </a:t>
            </a:r>
            <a:r>
              <a:rPr lang="en-US" sz="2000" dirty="0" err="1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getYaw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 </a:t>
            </a:r>
            <a:r>
              <a:rPr lang="ru-RU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на срабатывание по таймеру</a:t>
            </a:r>
            <a:endParaRPr lang="en-US" sz="20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Arial"/>
            </a:endParaRPr>
          </a:p>
          <a:p>
            <a:r>
              <a:rPr lang="en-US" sz="2000" dirty="0" err="1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tim.timeout.connect</a:t>
            </a:r>
            <a:r>
              <a:rPr lang="en-US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getYaw</a:t>
            </a:r>
            <a:r>
              <a:rPr lang="en-US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)</a:t>
            </a:r>
            <a:endParaRPr lang="ru-RU" sz="2000" dirty="0"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Arial"/>
              <a:rtl val="0"/>
            </a:endParaRPr>
          </a:p>
          <a:p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#</a:t>
            </a:r>
            <a:r>
              <a:rPr lang="ru-RU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 Программа будет работать еще 5 секунда, пока будет выводиться показание угла рысканья</a:t>
            </a:r>
            <a:endParaRPr lang="en-US" sz="20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Arial"/>
            </a:endParaRPr>
          </a:p>
          <a:p>
            <a:r>
              <a:rPr lang="en-US" sz="2000" dirty="0" err="1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script.wait</a:t>
            </a:r>
            <a:r>
              <a:rPr lang="en-US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(5000)</a:t>
            </a:r>
            <a:r>
              <a:rPr lang="ru-RU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 </a:t>
            </a:r>
            <a:endParaRPr lang="en-US" sz="2000" dirty="0"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Arial"/>
              <a:rtl val="0"/>
            </a:endParaRPr>
          </a:p>
          <a:p>
            <a:r>
              <a:rPr lang="en-US" sz="2000" dirty="0" err="1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tim.stop</a:t>
            </a:r>
            <a:r>
              <a:rPr lang="en-US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()</a:t>
            </a:r>
            <a:endParaRPr lang="ru-RU" sz="2000" dirty="0"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197696728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ru-RU" dirty="0">
                <a:sym typeface="Trebuchet MS"/>
              </a:rPr>
              <a:t>Вычисление абсолютного угла</a:t>
            </a:r>
          </a:p>
        </p:txBody>
      </p:sp>
      <p:sp>
        <p:nvSpPr>
          <p:cNvPr id="7" name="Объект 7">
            <a:extLst>
              <a:ext uri="{FF2B5EF4-FFF2-40B4-BE49-F238E27FC236}">
                <a16:creationId xmlns:a16="http://schemas.microsoft.com/office/drawing/2014/main" id="{C40F8737-23D4-4F24-9BC1-B95A48A3F693}"/>
              </a:ext>
            </a:extLst>
          </p:cNvPr>
          <p:cNvSpPr txBox="1">
            <a:spLocks/>
          </p:cNvSpPr>
          <p:nvPr/>
        </p:nvSpPr>
        <p:spPr bwMode="auto">
          <a:xfrm>
            <a:off x="838125" y="1134237"/>
            <a:ext cx="9982275" cy="513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Гироскоп возвращает относительный угол: когда робот, поворачиваясь, пройдет значение 179 градусов, контроллер выдаст значение -179, т.к. диапазон угла рысканья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79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999,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179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999]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миллиградусах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Давайте научимся вычислять абсолютный угол в режиме реального времени, чтобы определять повороты на 180, 270, 360 градусов и т.д.</a:t>
            </a:r>
          </a:p>
          <a:p>
            <a:endParaRPr lang="ru-RU" sz="2400" dirty="0"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  <a:sym typeface="Arial"/>
              <a:rtl val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Arial"/>
                <a:rtl val="0"/>
              </a:rPr>
              <a:t>Для этого будем определять, что при повороте, робот прошел границу в одну или другую сторону (в + или -). В общую формулу введем период 360 градусов с множителем </a:t>
            </a:r>
            <a:r>
              <a:rPr lang="en-US" sz="2400" b="1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Arial"/>
                <a:rtl val="0"/>
              </a:rPr>
              <a:t>n</a:t>
            </a:r>
            <a:r>
              <a:rPr lang="ru-RU" sz="24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Arial"/>
                <a:rtl val="0"/>
              </a:rPr>
              <a:t>. </a:t>
            </a:r>
            <a:br>
              <a:rPr lang="ru-RU" sz="24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Arial"/>
                <a:rtl val="0"/>
              </a:rPr>
            </a:br>
            <a:r>
              <a:rPr lang="en-US" sz="24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direction = yaw + n * 360</a:t>
            </a:r>
            <a:endParaRPr lang="ru-RU" sz="2400" dirty="0"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  <a:sym typeface="Arial"/>
              <a:rtl val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Arial"/>
                <a:rtl val="0"/>
              </a:rPr>
              <a:t>Для определения прохождения границы можем проверить разницу между двумя показаниями гироскопа: предыдущим и текущим</a:t>
            </a:r>
            <a:br>
              <a:rPr lang="ru-RU" sz="24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Arial"/>
                <a:rtl val="0"/>
              </a:rPr>
            </a:br>
            <a:r>
              <a:rPr lang="en-US" sz="2000" dirty="0" err="1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deltaYaw</a:t>
            </a:r>
            <a:r>
              <a:rPr lang="en-US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 = yaw – </a:t>
            </a:r>
            <a:r>
              <a:rPr lang="en-US" sz="2000" dirty="0" err="1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yawOld</a:t>
            </a:r>
            <a:endParaRPr lang="en-US" sz="2000" dirty="0"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Arial"/>
              <a:rtl val="0"/>
            </a:endParaRPr>
          </a:p>
          <a:p>
            <a:br>
              <a:rPr lang="en-US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</a:br>
            <a:endParaRPr lang="ru-RU" sz="2000" b="1" dirty="0"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809735031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ru-RU" dirty="0">
                <a:sym typeface="Trebuchet MS"/>
              </a:rPr>
              <a:t>Вычисление абсолютного угла</a:t>
            </a:r>
          </a:p>
        </p:txBody>
      </p:sp>
      <p:sp>
        <p:nvSpPr>
          <p:cNvPr id="7" name="Объект 7">
            <a:extLst>
              <a:ext uri="{FF2B5EF4-FFF2-40B4-BE49-F238E27FC236}">
                <a16:creationId xmlns:a16="http://schemas.microsoft.com/office/drawing/2014/main" id="{C40F8737-23D4-4F24-9BC1-B95A48A3F693}"/>
              </a:ext>
            </a:extLst>
          </p:cNvPr>
          <p:cNvSpPr txBox="1">
            <a:spLocks/>
          </p:cNvSpPr>
          <p:nvPr/>
        </p:nvSpPr>
        <p:spPr bwMode="auto">
          <a:xfrm>
            <a:off x="838125" y="1320505"/>
            <a:ext cx="10591875" cy="490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3"/>
            </a:pPr>
            <a:r>
              <a:rPr lang="ru-RU" sz="24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Arial"/>
                <a:rtl val="0"/>
              </a:rPr>
              <a:t>Выберем интервал, с которым будем сравнивать разницу. Робот может вращаться с разной скоростью и при переходе границы могут быть разные показания. Например:</a:t>
            </a:r>
            <a:br>
              <a:rPr lang="ru-RU" sz="24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Arial"/>
                <a:rtl val="0"/>
              </a:rPr>
            </a:br>
            <a:br>
              <a:rPr lang="ru-RU" sz="24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Arial"/>
                <a:rtl val="0"/>
              </a:rPr>
            </a:br>
            <a:br>
              <a:rPr lang="ru-RU" sz="24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Arial"/>
                <a:rtl val="0"/>
              </a:rPr>
            </a:br>
            <a:br>
              <a:rPr lang="ru-RU" sz="24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Arial"/>
                <a:rtl val="0"/>
              </a:rPr>
            </a:br>
            <a:br>
              <a:rPr lang="ru-RU" sz="24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Arial"/>
                <a:rtl val="0"/>
              </a:rPr>
            </a:br>
            <a:endParaRPr lang="ru-RU" sz="2400" dirty="0"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  <a:sym typeface="Arial"/>
              <a:rtl val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ru-RU" sz="24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Arial"/>
                <a:rtl val="0"/>
              </a:rPr>
              <a:t>Выберем диапазон 80 градусов (+- 40 от границы). Тогда разница показаний не должна превышать: </a:t>
            </a:r>
            <a:r>
              <a:rPr lang="ru-RU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160–(-160) = 320 </a:t>
            </a:r>
            <a:r>
              <a:rPr lang="ru-RU" sz="24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Arial"/>
                <a:rtl val="0"/>
              </a:rPr>
              <a:t>или </a:t>
            </a:r>
            <a:r>
              <a:rPr lang="ru-RU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(-160)–160 = -320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ru-RU" sz="24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Arial"/>
                <a:rtl val="0"/>
              </a:rPr>
              <a:t>В зависимости от знака разницы будем увеличивать или уменьшать множитель периода </a:t>
            </a:r>
            <a:r>
              <a:rPr lang="en-US" sz="2400" b="1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Arial"/>
                <a:rtl val="0"/>
              </a:rPr>
              <a:t>n </a:t>
            </a:r>
            <a:r>
              <a:rPr lang="ru-RU" sz="24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Arial"/>
                <a:rtl val="0"/>
              </a:rPr>
              <a:t>на 1. Множитель показывает сколько проходом мы сделали через границы показания гироскопа в одну или другую сторону.</a:t>
            </a:r>
            <a:br>
              <a:rPr lang="ru-RU" sz="24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Arial"/>
                <a:rtl val="0"/>
              </a:rPr>
            </a:br>
            <a:endParaRPr lang="ru-RU" sz="2400" dirty="0"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  <a:sym typeface="Arial"/>
              <a:rtl val="0"/>
            </a:endParaRPr>
          </a:p>
          <a:p>
            <a:br>
              <a:rPr lang="ru-RU" sz="24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Arial"/>
                <a:rtl val="0"/>
              </a:rPr>
            </a:br>
            <a:br>
              <a:rPr lang="ru-RU" sz="24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Arial"/>
                <a:rtl val="0"/>
              </a:rPr>
            </a:br>
            <a:br>
              <a:rPr lang="ru-RU" sz="24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Arial"/>
                <a:rtl val="0"/>
              </a:rPr>
            </a:br>
            <a:endParaRPr lang="ru-RU" sz="2400" dirty="0"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  <a:sym typeface="Arial"/>
              <a:rtl val="0"/>
            </a:endParaRPr>
          </a:p>
          <a:p>
            <a:br>
              <a:rPr lang="en-US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</a:br>
            <a:endParaRPr lang="ru-RU" sz="2000" b="1" dirty="0"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Arial"/>
              <a:rtl val="0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60371AC7-0733-44CF-8C39-5F735C765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912721"/>
              </p:ext>
            </p:extLst>
          </p:nvPr>
        </p:nvGraphicFramePr>
        <p:xfrm>
          <a:off x="1312333" y="2489200"/>
          <a:ext cx="9719734" cy="1584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44600">
                  <a:extLst>
                    <a:ext uri="{9D8B030D-6E8A-4147-A177-3AD203B41FA5}">
                      <a16:colId xmlns:a16="http://schemas.microsoft.com/office/drawing/2014/main" val="3658704358"/>
                    </a:ext>
                  </a:extLst>
                </a:gridCol>
                <a:gridCol w="1053172">
                  <a:extLst>
                    <a:ext uri="{9D8B030D-6E8A-4147-A177-3AD203B41FA5}">
                      <a16:colId xmlns:a16="http://schemas.microsoft.com/office/drawing/2014/main" val="2109621337"/>
                    </a:ext>
                  </a:extLst>
                </a:gridCol>
                <a:gridCol w="4839628">
                  <a:extLst>
                    <a:ext uri="{9D8B030D-6E8A-4147-A177-3AD203B41FA5}">
                      <a16:colId xmlns:a16="http://schemas.microsoft.com/office/drawing/2014/main" val="373474994"/>
                    </a:ext>
                  </a:extLst>
                </a:gridCol>
                <a:gridCol w="2582334">
                  <a:extLst>
                    <a:ext uri="{9D8B030D-6E8A-4147-A177-3AD203B41FA5}">
                      <a16:colId xmlns:a16="http://schemas.microsoft.com/office/drawing/2014/main" val="21002483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Courier New" panose="02070309020205020404" pitchFamily="49" charset="0"/>
                          <a:ea typeface="Microsoft YaHei" panose="020B0503020204020204" pitchFamily="34" charset="-122"/>
                          <a:cs typeface="Courier New" panose="02070309020205020404" pitchFamily="49" charset="0"/>
                          <a:sym typeface="Arial"/>
                          <a:rtl val="0"/>
                        </a:rPr>
                        <a:t>yawOld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ea typeface="Microsoft YaHei" panose="020B0503020204020204" pitchFamily="34" charset="-122"/>
                          <a:cs typeface="Courier New" panose="02070309020205020404" pitchFamily="49" charset="0"/>
                          <a:sym typeface="Arial"/>
                          <a:rtl val="0"/>
                        </a:rPr>
                        <a:t>yaw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Courier New" panose="02070309020205020404" pitchFamily="49" charset="0"/>
                          <a:ea typeface="Microsoft YaHei" panose="020B0503020204020204" pitchFamily="34" charset="-122"/>
                          <a:cs typeface="Courier New" panose="02070309020205020404" pitchFamily="49" charset="0"/>
                          <a:sym typeface="Arial"/>
                          <a:rtl val="0"/>
                        </a:rPr>
                        <a:t>deltaYaw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921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  <a:sym typeface="Arial"/>
                          <a:rtl val="0"/>
                        </a:rPr>
                        <a:t>178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  <a:sym typeface="Arial"/>
                          <a:rtl val="0"/>
                        </a:rPr>
                        <a:t>-179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  <a:sym typeface="Arial"/>
                          <a:rtl val="0"/>
                        </a:rPr>
                        <a:t>небольшая скорость вращения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0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  <a:sym typeface="Arial"/>
                          <a:rtl val="0"/>
                        </a:rPr>
                        <a:t>357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080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  <a:sym typeface="Arial"/>
                          <a:rtl val="0"/>
                        </a:rPr>
                        <a:t>170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  <a:sym typeface="Arial"/>
                          <a:rtl val="0"/>
                        </a:rPr>
                        <a:t>-172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  <a:sym typeface="Arial"/>
                          <a:rtl val="0"/>
                        </a:rPr>
                        <a:t>средняя скорость вращения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0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  <a:sym typeface="Arial"/>
                          <a:rtl val="0"/>
                        </a:rPr>
                        <a:t>342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066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  <a:sym typeface="Arial"/>
                          <a:rtl val="0"/>
                        </a:rPr>
                        <a:t>169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  <a:sym typeface="Arial"/>
                          <a:rtl val="0"/>
                        </a:rPr>
                        <a:t>-164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  <a:sym typeface="Arial"/>
                          <a:rtl val="0"/>
                        </a:rPr>
                        <a:t>высокая скорость вращение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0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  <a:sym typeface="Arial"/>
                          <a:rtl val="0"/>
                        </a:rPr>
                        <a:t>333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680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555322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ru-RU" dirty="0">
                <a:sym typeface="Trebuchet MS"/>
              </a:rPr>
              <a:t>Вычисление абсолютного угла</a:t>
            </a:r>
          </a:p>
        </p:txBody>
      </p:sp>
      <p:sp>
        <p:nvSpPr>
          <p:cNvPr id="7" name="Объект 7">
            <a:extLst>
              <a:ext uri="{FF2B5EF4-FFF2-40B4-BE49-F238E27FC236}">
                <a16:creationId xmlns:a16="http://schemas.microsoft.com/office/drawing/2014/main" id="{C40F8737-23D4-4F24-9BC1-B95A48A3F693}"/>
              </a:ext>
            </a:extLst>
          </p:cNvPr>
          <p:cNvSpPr txBox="1">
            <a:spLocks/>
          </p:cNvSpPr>
          <p:nvPr/>
        </p:nvSpPr>
        <p:spPr bwMode="auto">
          <a:xfrm>
            <a:off x="838125" y="1074970"/>
            <a:ext cx="9982275" cy="531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#</a:t>
            </a:r>
            <a:r>
              <a:rPr lang="ru-RU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 создаем таймер с таймаутом 100 </a:t>
            </a:r>
            <a:r>
              <a:rPr lang="ru-RU" sz="2000" dirty="0" err="1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мс</a:t>
            </a:r>
            <a:endParaRPr lang="en-US" sz="20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Arial"/>
            </a:endParaRPr>
          </a:p>
          <a:p>
            <a:r>
              <a:rPr lang="en-US" sz="18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n=0</a:t>
            </a:r>
          </a:p>
          <a:p>
            <a:r>
              <a:rPr lang="en-US" sz="1800" dirty="0" err="1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yawOld</a:t>
            </a:r>
            <a:r>
              <a:rPr lang="en-US" sz="18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 = 0</a:t>
            </a:r>
          </a:p>
          <a:p>
            <a:r>
              <a:rPr lang="en-US" sz="18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direction = 0 </a:t>
            </a:r>
          </a:p>
          <a:p>
            <a:r>
              <a:rPr lang="en-US" sz="1800" b="1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def</a:t>
            </a:r>
            <a:r>
              <a:rPr lang="en-US" sz="18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getYaw</a:t>
            </a:r>
            <a:r>
              <a:rPr lang="en-US" sz="18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():</a:t>
            </a:r>
            <a:endParaRPr lang="ru-RU" sz="1800" dirty="0"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Arial"/>
              <a:rtl val="0"/>
            </a:endParaRPr>
          </a:p>
          <a:p>
            <a:r>
              <a:rPr lang="en-US" sz="18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global</a:t>
            </a:r>
            <a:r>
              <a:rPr lang="en-US" sz="18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 direction, </a:t>
            </a:r>
            <a:r>
              <a:rPr lang="en-US" sz="1800" dirty="0" err="1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yawOld</a:t>
            </a:r>
            <a:r>
              <a:rPr lang="en-US" sz="18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, n</a:t>
            </a:r>
          </a:p>
          <a:p>
            <a:r>
              <a:rPr lang="en-US" sz="18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  yaw = </a:t>
            </a:r>
            <a:r>
              <a:rPr lang="en-US" sz="1800" dirty="0" err="1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brick.gyroscope</a:t>
            </a:r>
            <a:r>
              <a:rPr lang="en-US" sz="18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().read()[6]/1000</a:t>
            </a:r>
          </a:p>
          <a:p>
            <a:r>
              <a:rPr lang="en-US" sz="18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deltaYaw</a:t>
            </a:r>
            <a:r>
              <a:rPr lang="en-US" sz="18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 = yaw – </a:t>
            </a:r>
            <a:r>
              <a:rPr lang="en-US" sz="1800" dirty="0" err="1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yawOld</a:t>
            </a:r>
            <a:endParaRPr lang="en-US" sz="1800" dirty="0"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Arial"/>
              <a:rtl val="0"/>
            </a:endParaRPr>
          </a:p>
          <a:p>
            <a:r>
              <a:rPr lang="en-US" sz="18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yawOld</a:t>
            </a:r>
            <a:r>
              <a:rPr lang="en-US" sz="18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 = yaw </a:t>
            </a:r>
            <a:endParaRPr lang="ru-RU" sz="1800" dirty="0"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Arial"/>
              <a:rtl val="0"/>
            </a:endParaRPr>
          </a:p>
          <a:p>
            <a:r>
              <a:rPr lang="ru-RU" sz="18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if</a:t>
            </a:r>
            <a:r>
              <a:rPr lang="en-US" sz="18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 abs(</a:t>
            </a:r>
            <a:r>
              <a:rPr lang="en-US" sz="1800" dirty="0" err="1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deltaYaw</a:t>
            </a:r>
            <a:r>
              <a:rPr lang="en-US" sz="18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) &gt; 320: 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#</a:t>
            </a:r>
            <a:r>
              <a:rPr lang="ru-RU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 способ 1</a:t>
            </a:r>
            <a:endParaRPr lang="en-US" sz="18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Arial"/>
            </a:endParaRPr>
          </a:p>
          <a:p>
            <a:r>
              <a:rPr lang="en-US" sz="18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    </a:t>
            </a:r>
            <a:r>
              <a:rPr lang="en-US" sz="1800" b="1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if</a:t>
            </a:r>
            <a:r>
              <a:rPr lang="en-US" sz="18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deltaYaw</a:t>
            </a:r>
            <a:r>
              <a:rPr lang="en-US" sz="18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 &lt; 0: </a:t>
            </a:r>
          </a:p>
          <a:p>
            <a:r>
              <a:rPr lang="en-US" sz="18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      n += 1</a:t>
            </a:r>
          </a:p>
          <a:p>
            <a:r>
              <a:rPr lang="en-US" sz="18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    </a:t>
            </a:r>
            <a:r>
              <a:rPr lang="en-US" sz="1800" b="1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else</a:t>
            </a:r>
            <a:r>
              <a:rPr lang="en-US" sz="18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:</a:t>
            </a:r>
          </a:p>
          <a:p>
            <a:r>
              <a:rPr lang="en-US" sz="18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      n -= 1    </a:t>
            </a:r>
          </a:p>
          <a:p>
            <a:r>
              <a:rPr lang="en-US" sz="18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  direction = yaw + n * 360</a:t>
            </a:r>
          </a:p>
          <a:p>
            <a:endParaRPr lang="en-US" sz="1800" dirty="0"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Arial"/>
              <a:rtl val="0"/>
            </a:endParaRPr>
          </a:p>
          <a:p>
            <a:r>
              <a:rPr lang="en-US" sz="1800" dirty="0" err="1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tim</a:t>
            </a:r>
            <a:r>
              <a:rPr lang="en-US" sz="18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 = </a:t>
            </a:r>
            <a:r>
              <a:rPr lang="en-US" sz="1800" dirty="0" err="1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script.timer</a:t>
            </a:r>
            <a:r>
              <a:rPr lang="en-US" sz="18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(100) </a:t>
            </a:r>
            <a:endParaRPr lang="ru-RU" sz="1800" dirty="0"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Arial"/>
              <a:rtl val="0"/>
            </a:endParaRPr>
          </a:p>
          <a:p>
            <a:r>
              <a:rPr lang="en-US" sz="1800" dirty="0" err="1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tim.timeout.connect</a:t>
            </a:r>
            <a:r>
              <a:rPr lang="en-US" sz="18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getYaw</a:t>
            </a:r>
            <a:r>
              <a:rPr lang="en-US" sz="18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)</a:t>
            </a:r>
            <a:endParaRPr lang="ru-RU" sz="1800" dirty="0"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Arial"/>
              <a:rtl val="0"/>
            </a:endParaRPr>
          </a:p>
          <a:p>
            <a:r>
              <a:rPr lang="en-US" sz="1800" dirty="0" err="1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script.wait</a:t>
            </a:r>
            <a:r>
              <a:rPr lang="en-US" sz="18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(</a:t>
            </a:r>
            <a:r>
              <a:rPr lang="ru-RU" sz="18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1</a:t>
            </a:r>
            <a:r>
              <a:rPr lang="en-US" sz="18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5000)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245490-6E8C-4E3A-93C5-072E77B90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106" y="1411776"/>
            <a:ext cx="3671838" cy="43032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E2E709-8A07-419C-A348-7B29D2CA6504}"/>
              </a:ext>
            </a:extLst>
          </p:cNvPr>
          <p:cNvSpPr txBox="1"/>
          <p:nvPr/>
        </p:nvSpPr>
        <p:spPr>
          <a:xfrm>
            <a:off x="8610600" y="5138447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-160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128D60-9DC1-4054-8A17-D688569D4AE4}"/>
              </a:ext>
            </a:extLst>
          </p:cNvPr>
          <p:cNvSpPr txBox="1"/>
          <p:nvPr/>
        </p:nvSpPr>
        <p:spPr>
          <a:xfrm>
            <a:off x="10236200" y="5138447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160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43AD536A-2D32-4B76-B170-E80E909FE9B0}"/>
              </a:ext>
            </a:extLst>
          </p:cNvPr>
          <p:cNvCxnSpPr/>
          <p:nvPr/>
        </p:nvCxnSpPr>
        <p:spPr>
          <a:xfrm flipH="1">
            <a:off x="9313332" y="5446224"/>
            <a:ext cx="720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27B7FC3-DA19-43B3-B543-7593865AE7ED}"/>
              </a:ext>
            </a:extLst>
          </p:cNvPr>
          <p:cNvSpPr txBox="1"/>
          <p:nvPr/>
        </p:nvSpPr>
        <p:spPr>
          <a:xfrm>
            <a:off x="9446596" y="538360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n++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8E6286-290E-4666-B4BF-3520AADD4B7E}"/>
              </a:ext>
            </a:extLst>
          </p:cNvPr>
          <p:cNvSpPr txBox="1"/>
          <p:nvPr/>
        </p:nvSpPr>
        <p:spPr>
          <a:xfrm>
            <a:off x="7539732" y="5777617"/>
            <a:ext cx="4267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При переходе от «+» угла на «-» увеличиваем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на 1,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При повороте в другую сторону – уменьшаем.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363185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ru-RU" dirty="0">
                <a:sym typeface="Trebuchet MS"/>
              </a:rPr>
              <a:t>Вычисление абсолютного угла</a:t>
            </a:r>
          </a:p>
        </p:txBody>
      </p:sp>
      <p:sp>
        <p:nvSpPr>
          <p:cNvPr id="7" name="Объект 7">
            <a:extLst>
              <a:ext uri="{FF2B5EF4-FFF2-40B4-BE49-F238E27FC236}">
                <a16:creationId xmlns:a16="http://schemas.microsoft.com/office/drawing/2014/main" id="{C40F8737-23D4-4F24-9BC1-B95A48A3F693}"/>
              </a:ext>
            </a:extLst>
          </p:cNvPr>
          <p:cNvSpPr txBox="1">
            <a:spLocks/>
          </p:cNvSpPr>
          <p:nvPr/>
        </p:nvSpPr>
        <p:spPr bwMode="auto">
          <a:xfrm>
            <a:off x="838125" y="1320505"/>
            <a:ext cx="9982275" cy="4792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#</a:t>
            </a:r>
            <a:r>
              <a:rPr lang="ru-RU" sz="24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 создаем таймер с таймаутом 100 </a:t>
            </a:r>
            <a:r>
              <a:rPr lang="ru-RU" sz="2400" dirty="0" err="1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мс</a:t>
            </a:r>
            <a:endParaRPr lang="en-US" sz="24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Arial"/>
            </a:endParaRPr>
          </a:p>
          <a:p>
            <a:r>
              <a:rPr lang="en-US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n=0</a:t>
            </a:r>
          </a:p>
          <a:p>
            <a:r>
              <a:rPr lang="en-US" sz="2000" dirty="0" err="1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yawOld</a:t>
            </a:r>
            <a:r>
              <a:rPr lang="en-US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 = 0</a:t>
            </a:r>
          </a:p>
          <a:p>
            <a:r>
              <a:rPr lang="en-US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direction = 0 </a:t>
            </a:r>
          </a:p>
          <a:p>
            <a:endParaRPr lang="en-US" sz="2000" dirty="0"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Arial"/>
              <a:rtl val="0"/>
            </a:endParaRPr>
          </a:p>
          <a:p>
            <a:r>
              <a:rPr lang="en-US" sz="2000" b="1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def</a:t>
            </a:r>
            <a:r>
              <a:rPr lang="en-US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getYaw</a:t>
            </a:r>
            <a:r>
              <a:rPr lang="en-US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():</a:t>
            </a:r>
          </a:p>
          <a:p>
            <a:r>
              <a:rPr lang="en-US" sz="2000" b="1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  global</a:t>
            </a:r>
            <a:r>
              <a:rPr lang="en-US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 direction, </a:t>
            </a:r>
            <a:r>
              <a:rPr lang="en-US" sz="2000" dirty="0" err="1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yawOld</a:t>
            </a:r>
            <a:r>
              <a:rPr lang="en-US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, n</a:t>
            </a:r>
          </a:p>
          <a:p>
            <a:r>
              <a:rPr lang="en-US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  yaw = </a:t>
            </a:r>
            <a:r>
              <a:rPr lang="en-US" sz="2000" dirty="0" err="1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brick.gyroscope</a:t>
            </a:r>
            <a:r>
              <a:rPr lang="en-US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().read()[6]/1000</a:t>
            </a:r>
          </a:p>
          <a:p>
            <a:r>
              <a:rPr lang="en-US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deltaYaw</a:t>
            </a:r>
            <a:r>
              <a:rPr lang="en-US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 = yaw – </a:t>
            </a:r>
            <a:r>
              <a:rPr lang="en-US" sz="2000" dirty="0" err="1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yawOld</a:t>
            </a:r>
            <a:endParaRPr lang="en-US" sz="2000" dirty="0"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Arial"/>
              <a:rtl val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yawOld</a:t>
            </a:r>
            <a:r>
              <a:rPr lang="en-US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 = yaw</a:t>
            </a:r>
          </a:p>
          <a:p>
            <a:r>
              <a:rPr lang="en-US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  n += -round(</a:t>
            </a:r>
            <a:r>
              <a:rPr lang="en-US" sz="2000" dirty="0" err="1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deltaYaw</a:t>
            </a:r>
            <a:r>
              <a:rPr lang="en-US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/320)</a:t>
            </a:r>
            <a:r>
              <a:rPr lang="ru-RU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#</a:t>
            </a:r>
            <a:r>
              <a:rPr lang="ru-RU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 способ 2</a:t>
            </a:r>
            <a:endParaRPr lang="en-US" sz="2000" dirty="0"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Arial"/>
              <a:rtl val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  direction = yaw + n * 360</a:t>
            </a:r>
          </a:p>
          <a:p>
            <a:endParaRPr lang="en-US" sz="2000" dirty="0"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Arial"/>
              <a:rtl val="0"/>
            </a:endParaRPr>
          </a:p>
          <a:p>
            <a:r>
              <a:rPr lang="en-US" sz="2000" dirty="0" err="1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tim</a:t>
            </a:r>
            <a:r>
              <a:rPr lang="en-US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script.timer</a:t>
            </a:r>
            <a:r>
              <a:rPr lang="en-US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(100) </a:t>
            </a:r>
            <a:endParaRPr lang="ru-RU" sz="2000" dirty="0"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Arial"/>
              <a:rtl val="0"/>
            </a:endParaRPr>
          </a:p>
          <a:p>
            <a:r>
              <a:rPr lang="en-US" sz="2000" dirty="0" err="1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tim.timeout.connect</a:t>
            </a:r>
            <a:r>
              <a:rPr lang="en-US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getYaw</a:t>
            </a:r>
            <a:r>
              <a:rPr lang="en-US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)</a:t>
            </a:r>
            <a:endParaRPr lang="ru-RU" sz="2000" dirty="0"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Arial"/>
              <a:rtl val="0"/>
            </a:endParaRPr>
          </a:p>
          <a:p>
            <a:r>
              <a:rPr lang="en-US" sz="2000" dirty="0" err="1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script.wait</a:t>
            </a:r>
            <a:r>
              <a:rPr lang="en-US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(</a:t>
            </a:r>
            <a:r>
              <a:rPr lang="ru-RU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1</a:t>
            </a:r>
            <a:r>
              <a:rPr lang="en-US" sz="20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5000)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245490-6E8C-4E3A-93C5-072E77B90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106" y="1411776"/>
            <a:ext cx="3671838" cy="43032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E2E709-8A07-419C-A348-7B29D2CA6504}"/>
              </a:ext>
            </a:extLst>
          </p:cNvPr>
          <p:cNvSpPr txBox="1"/>
          <p:nvPr/>
        </p:nvSpPr>
        <p:spPr>
          <a:xfrm>
            <a:off x="8610600" y="5138447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-160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128D60-9DC1-4054-8A17-D688569D4AE4}"/>
              </a:ext>
            </a:extLst>
          </p:cNvPr>
          <p:cNvSpPr txBox="1"/>
          <p:nvPr/>
        </p:nvSpPr>
        <p:spPr>
          <a:xfrm>
            <a:off x="10236200" y="5138447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160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43AD536A-2D32-4B76-B170-E80E909FE9B0}"/>
              </a:ext>
            </a:extLst>
          </p:cNvPr>
          <p:cNvCxnSpPr/>
          <p:nvPr/>
        </p:nvCxnSpPr>
        <p:spPr>
          <a:xfrm flipH="1">
            <a:off x="9313332" y="5446224"/>
            <a:ext cx="720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27B7FC3-DA19-43B3-B543-7593865AE7ED}"/>
              </a:ext>
            </a:extLst>
          </p:cNvPr>
          <p:cNvSpPr txBox="1"/>
          <p:nvPr/>
        </p:nvSpPr>
        <p:spPr>
          <a:xfrm>
            <a:off x="9446596" y="538360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n++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8E6286-290E-4666-B4BF-3520AADD4B7E}"/>
              </a:ext>
            </a:extLst>
          </p:cNvPr>
          <p:cNvSpPr txBox="1"/>
          <p:nvPr/>
        </p:nvSpPr>
        <p:spPr>
          <a:xfrm>
            <a:off x="7539732" y="5777617"/>
            <a:ext cx="4267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При переходе от «+» угла на «-» увеличиваем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на 1,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При повороте в другую сторону – уменьшаем.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660746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EE93443-41BF-4682-AC82-E13E9D3AE3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17</a:t>
            </a:fld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3C9B06-2D6F-4690-A10E-8E2C49A90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25" y="1247316"/>
            <a:ext cx="10515675" cy="4649287"/>
          </a:xfrm>
        </p:spPr>
        <p:txBody>
          <a:bodyPr/>
          <a:lstStyle/>
          <a:p>
            <a:pPr marL="114300" indent="0">
              <a:buNone/>
            </a:pPr>
            <a:r>
              <a:rPr lang="ru-RU" b="1" dirty="0"/>
              <a:t>Задача 1.4.3. </a:t>
            </a:r>
            <a:r>
              <a:rPr lang="ru-RU" dirty="0"/>
              <a:t>Реализовать функцию с постоянным вычислением абсолютного угла рысканья </a:t>
            </a:r>
            <a:r>
              <a:rPr lang="en-US" b="1" dirty="0"/>
              <a:t>direction</a:t>
            </a:r>
            <a:r>
              <a:rPr lang="ru-RU" dirty="0"/>
              <a:t> по данным гироскопа, которая пересчитывает каждые 100 </a:t>
            </a:r>
            <a:r>
              <a:rPr lang="ru-RU" dirty="0" err="1"/>
              <a:t>мс</a:t>
            </a:r>
            <a:r>
              <a:rPr lang="ru-RU" dirty="0"/>
              <a:t>. Реализовать функцию вывода в консоль абсолютного угла</a:t>
            </a:r>
            <a:r>
              <a:rPr lang="en-US" dirty="0"/>
              <a:t> </a:t>
            </a:r>
            <a:r>
              <a:rPr lang="en-US" b="1" dirty="0"/>
              <a:t>direction</a:t>
            </a:r>
            <a:r>
              <a:rPr lang="ru-RU" dirty="0"/>
              <a:t>, которая срабатывает каждые 300 </a:t>
            </a:r>
            <a:r>
              <a:rPr lang="ru-RU" dirty="0" err="1"/>
              <a:t>мс</a:t>
            </a:r>
            <a:r>
              <a:rPr lang="ru-RU" dirty="0"/>
              <a:t>.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024D433-1442-4EC6-A75B-396096620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E23F6A-A93B-452E-AFB9-E14738274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143" y="3715479"/>
            <a:ext cx="2195713" cy="2181124"/>
          </a:xfrm>
          <a:prstGeom prst="rect">
            <a:avLst/>
          </a:prstGeom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1EF8FBFA-AD4D-4020-A7CF-75CB1A71F960}"/>
              </a:ext>
            </a:extLst>
          </p:cNvPr>
          <p:cNvCxnSpPr/>
          <p:nvPr/>
        </p:nvCxnSpPr>
        <p:spPr>
          <a:xfrm>
            <a:off x="6095999" y="4805124"/>
            <a:ext cx="1097857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0927DE1-CD6A-445D-A4D0-3E769F229FEC}"/>
              </a:ext>
            </a:extLst>
          </p:cNvPr>
          <p:cNvSpPr/>
          <p:nvPr/>
        </p:nvSpPr>
        <p:spPr>
          <a:xfrm>
            <a:off x="6932679" y="4494322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0</a:t>
            </a:r>
            <a:endParaRPr lang="ru-RU" dirty="0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F9A680C3-E4E1-49B8-ACA7-173134FC2A90}"/>
              </a:ext>
            </a:extLst>
          </p:cNvPr>
          <p:cNvCxnSpPr>
            <a:cxnSpLocks/>
          </p:cNvCxnSpPr>
          <p:nvPr/>
        </p:nvCxnSpPr>
        <p:spPr>
          <a:xfrm flipV="1">
            <a:off x="6099217" y="4269696"/>
            <a:ext cx="557700" cy="561306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Дуга 8">
            <a:extLst>
              <a:ext uri="{FF2B5EF4-FFF2-40B4-BE49-F238E27FC236}">
                <a16:creationId xmlns:a16="http://schemas.microsoft.com/office/drawing/2014/main" id="{CACC2028-568D-4E53-A19E-F54EC51BBE9E}"/>
              </a:ext>
            </a:extLst>
          </p:cNvPr>
          <p:cNvSpPr/>
          <p:nvPr/>
        </p:nvSpPr>
        <p:spPr>
          <a:xfrm>
            <a:off x="6144890" y="4553788"/>
            <a:ext cx="450245" cy="49662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D0EEBEA-D925-469B-89CD-1F5B465E8483}"/>
              </a:ext>
            </a:extLst>
          </p:cNvPr>
          <p:cNvSpPr/>
          <p:nvPr/>
        </p:nvSpPr>
        <p:spPr>
          <a:xfrm>
            <a:off x="6435485" y="4429275"/>
            <a:ext cx="3994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116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EE93443-41BF-4682-AC82-E13E9D3AE3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18</a:t>
            </a:fld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3C9B06-2D6F-4690-A10E-8E2C49A90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25" y="1247316"/>
            <a:ext cx="10515675" cy="4649287"/>
          </a:xfrm>
        </p:spPr>
        <p:txBody>
          <a:bodyPr/>
          <a:lstStyle/>
          <a:p>
            <a:pPr marL="114300" indent="0">
              <a:buNone/>
            </a:pPr>
            <a:r>
              <a:rPr lang="ru-RU" b="1" dirty="0"/>
              <a:t>Задача 1.4.4. </a:t>
            </a:r>
            <a:r>
              <a:rPr lang="ru-RU" dirty="0"/>
              <a:t>Используя функцию вычисления абсолютного угла по таймеру из предыдущих задач, реализовать функцию движение на заданное расстояние </a:t>
            </a:r>
            <a:r>
              <a:rPr lang="en-US" b="1" dirty="0"/>
              <a:t>s</a:t>
            </a:r>
            <a:r>
              <a:rPr lang="ru-RU" dirty="0"/>
              <a:t>, </a:t>
            </a:r>
            <a:r>
              <a:rPr lang="en-US" dirty="0"/>
              <a:t>c </a:t>
            </a:r>
            <a:r>
              <a:rPr lang="ru-RU" dirty="0"/>
              <a:t>заданной скоростью </a:t>
            </a:r>
            <a:r>
              <a:rPr lang="en-US" b="1" dirty="0"/>
              <a:t>v</a:t>
            </a:r>
            <a:r>
              <a:rPr lang="ru-RU" dirty="0"/>
              <a:t> и с выравниванием на текущее направление робота. Для выравнивания использовать П-регулятор.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024D433-1442-4EC6-A75B-396096620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300876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ru-RU" sz="2800" dirty="0">
                <a:sym typeface="Trebuchet MS"/>
              </a:rPr>
              <a:t>Движение с  выравниванием по углу</a:t>
            </a:r>
          </a:p>
        </p:txBody>
      </p:sp>
      <p:sp>
        <p:nvSpPr>
          <p:cNvPr id="7" name="Объект 7">
            <a:extLst>
              <a:ext uri="{FF2B5EF4-FFF2-40B4-BE49-F238E27FC236}">
                <a16:creationId xmlns:a16="http://schemas.microsoft.com/office/drawing/2014/main" id="{C40F8737-23D4-4F24-9BC1-B95A48A3F693}"/>
              </a:ext>
            </a:extLst>
          </p:cNvPr>
          <p:cNvSpPr txBox="1">
            <a:spLocks/>
          </p:cNvSpPr>
          <p:nvPr/>
        </p:nvSpPr>
        <p:spPr bwMode="auto">
          <a:xfrm>
            <a:off x="838125" y="1213411"/>
            <a:ext cx="9982275" cy="4792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#</a:t>
            </a:r>
            <a:r>
              <a:rPr lang="ru-RU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 движение с выравниванием на угол 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alpha</a:t>
            </a:r>
            <a:br>
              <a:rPr lang="ru-RU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</a:b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#</a:t>
            </a:r>
            <a:r>
              <a:rPr lang="ru-RU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 направление движение задает знак 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v</a:t>
            </a:r>
          </a:p>
          <a:p>
            <a:pPr lvl="0">
              <a:buSzPct val="100000"/>
            </a:pPr>
            <a:r>
              <a:rPr lang="en-US" sz="1800" b="1" dirty="0" err="1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def</a:t>
            </a:r>
            <a:r>
              <a:rPr lang="en-US" sz="18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runGyro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(v, s):</a:t>
            </a:r>
          </a:p>
          <a:p>
            <a:pPr lvl="0"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global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direction</a:t>
            </a:r>
          </a:p>
          <a:p>
            <a:pPr lvl="0"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dir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 direction</a:t>
            </a:r>
          </a:p>
          <a:p>
            <a:pPr lvl="0"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en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 s *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cpr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/ (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math.pi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* d) 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 </a:t>
            </a:r>
            <a:r>
              <a:rPr lang="ru-RU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пересчет см в </a:t>
            </a:r>
            <a:r>
              <a:rPr lang="ru-RU" sz="1800" dirty="0" err="1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энкодеры</a:t>
            </a:r>
            <a:endParaRPr lang="en-US" sz="18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 lvl="0">
              <a:buSzPct val="100000"/>
            </a:pP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kp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 1</a:t>
            </a:r>
          </a:p>
          <a:p>
            <a:pPr lvl="0"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brick.encoder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(E3).reset()</a:t>
            </a:r>
          </a:p>
          <a:p>
            <a:pPr lvl="0"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</a:p>
          <a:p>
            <a:pPr lvl="0"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while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abs(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brick.encoder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(E3).read()) &lt;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en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:</a:t>
            </a:r>
          </a:p>
          <a:p>
            <a:pPr lvl="0"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err =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dir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– direction</a:t>
            </a:r>
          </a:p>
          <a:p>
            <a:pPr lvl="0"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u =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kp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* err</a:t>
            </a:r>
          </a:p>
          <a:p>
            <a:pPr lvl="0"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brick.motor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(M3).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setPower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(v - u)</a:t>
            </a:r>
          </a:p>
          <a:p>
            <a:pPr lvl="0"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brick.motor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(M4).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setPower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(v + u)</a:t>
            </a:r>
          </a:p>
          <a:p>
            <a:pPr lvl="0"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script.wait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(1</a:t>
            </a:r>
            <a:r>
              <a:rPr lang="ru-RU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0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)</a:t>
            </a:r>
          </a:p>
          <a:p>
            <a:pPr lvl="0"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</a:p>
          <a:p>
            <a:pPr lvl="0"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brick.motor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(M3).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setPower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(0)</a:t>
            </a:r>
          </a:p>
          <a:p>
            <a:pPr lvl="0"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brick.motor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(M4).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setPower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(0)  </a:t>
            </a:r>
            <a:endParaRPr lang="ru-RU" sz="1800" dirty="0">
              <a:solidFill>
                <a:schemeClr val="dk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24767642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ru-RU" dirty="0">
                <a:sym typeface="Trebuchet MS"/>
              </a:rPr>
              <a:t>Гироскоп</a:t>
            </a:r>
          </a:p>
        </p:txBody>
      </p:sp>
      <p:sp>
        <p:nvSpPr>
          <p:cNvPr id="6" name="Shape 209">
            <a:extLst>
              <a:ext uri="{FF2B5EF4-FFF2-40B4-BE49-F238E27FC236}">
                <a16:creationId xmlns:a16="http://schemas.microsoft.com/office/drawing/2014/main" id="{BF18BE94-30B7-44E6-8C1D-C8D36409CE3A}"/>
              </a:ext>
            </a:extLst>
          </p:cNvPr>
          <p:cNvSpPr/>
          <p:nvPr/>
        </p:nvSpPr>
        <p:spPr>
          <a:xfrm>
            <a:off x="678611" y="1294630"/>
            <a:ext cx="10834777" cy="5054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>
              <a:buSzPct val="100000"/>
            </a:pPr>
            <a:r>
              <a:rPr lang="ru-RU" sz="2400" b="1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Гироскоп</a:t>
            </a:r>
            <a:r>
              <a:rPr lang="ru-RU" sz="2400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 выдает  угловые скорости в трех измерениях. </a:t>
            </a:r>
            <a:endParaRPr lang="ru-RU" sz="2000" dirty="0">
              <a:solidFill>
                <a:schemeClr val="dk1"/>
              </a:solidFill>
              <a:latin typeface="Courier New" panose="02070309020205020404" pitchFamily="49" charset="0"/>
              <a:ea typeface="Trebuchet MS"/>
              <a:cs typeface="Courier New" panose="02070309020205020404" pitchFamily="49" charset="0"/>
              <a:sym typeface="Trebuchet M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8ACFB65-3733-4D3A-BC19-4B8F6BE4B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11" y="1921760"/>
            <a:ext cx="249555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2E3B71C-DEFE-4079-B078-D6BCF16B70F1}"/>
              </a:ext>
            </a:extLst>
          </p:cNvPr>
          <p:cNvSpPr/>
          <p:nvPr/>
        </p:nvSpPr>
        <p:spPr>
          <a:xfrm>
            <a:off x="678611" y="4714510"/>
            <a:ext cx="104925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rtl val="0"/>
              </a:rPr>
              <a:t>Другими словами, гироскоп показывает, с какой скоростью робот вращается вокруг своих осей. </a:t>
            </a:r>
            <a:r>
              <a:rPr lang="ru-RU" sz="2400" dirty="0"/>
              <a:t>Используя гироскоп, можно рассчитать угол, на который отклонился робот, если известно время между измерениями (эти промежутки должны быть малы).</a:t>
            </a:r>
            <a:endParaRPr lang="ru-RU"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rtl val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5FC7F2-93C8-414B-AF29-FF09CAF1B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872" y="2125627"/>
            <a:ext cx="4947425" cy="21552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287EB7-E413-425F-8033-CD9259B0F7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7297" y="2020763"/>
            <a:ext cx="3505167" cy="26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94604"/>
      </p:ext>
    </p:extLst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EE93443-41BF-4682-AC82-E13E9D3AE3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20</a:t>
            </a:fld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3C9B06-2D6F-4690-A10E-8E2C49A90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25" y="1247316"/>
            <a:ext cx="10515675" cy="4649287"/>
          </a:xfrm>
        </p:spPr>
        <p:txBody>
          <a:bodyPr/>
          <a:lstStyle/>
          <a:p>
            <a:pPr marL="114300" indent="0">
              <a:buNone/>
            </a:pPr>
            <a:r>
              <a:rPr lang="ru-RU" b="1" dirty="0"/>
              <a:t>Задача 1.4.5. </a:t>
            </a:r>
            <a:r>
              <a:rPr lang="ru-RU" dirty="0"/>
              <a:t>Используя функцию вычисления абсолютного угла по таймеру из предыдущих задач, реализовать функцию поворота на заданный угол </a:t>
            </a:r>
            <a:r>
              <a:rPr lang="en-US" b="1" dirty="0"/>
              <a:t>alpha</a:t>
            </a:r>
            <a:r>
              <a:rPr lang="ru-RU" dirty="0"/>
              <a:t>, с корректированием угла. Для корректировки угла использовать П-регулятор ил ПИ-регулятор.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024D433-1442-4EC6-A75B-396096620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3344171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ru-RU" dirty="0">
                <a:sym typeface="Trebuchet MS"/>
              </a:rPr>
              <a:t>Поворот по углу</a:t>
            </a:r>
          </a:p>
        </p:txBody>
      </p:sp>
      <p:sp>
        <p:nvSpPr>
          <p:cNvPr id="7" name="Объект 7">
            <a:extLst>
              <a:ext uri="{FF2B5EF4-FFF2-40B4-BE49-F238E27FC236}">
                <a16:creationId xmlns:a16="http://schemas.microsoft.com/office/drawing/2014/main" id="{C40F8737-23D4-4F24-9BC1-B95A48A3F693}"/>
              </a:ext>
            </a:extLst>
          </p:cNvPr>
          <p:cNvSpPr txBox="1">
            <a:spLocks/>
          </p:cNvSpPr>
          <p:nvPr/>
        </p:nvSpPr>
        <p:spPr bwMode="auto">
          <a:xfrm>
            <a:off x="838125" y="1213411"/>
            <a:ext cx="9982275" cy="4792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#</a:t>
            </a:r>
            <a:r>
              <a:rPr lang="ru-RU" sz="24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 поворот на угол </a:t>
            </a:r>
            <a:r>
              <a:rPr lang="en-US" sz="24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alpha </a:t>
            </a:r>
            <a:r>
              <a:rPr lang="ru-RU" sz="24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с точность до </a:t>
            </a:r>
            <a:r>
              <a:rPr lang="en-US" sz="24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eps </a:t>
            </a:r>
            <a:r>
              <a:rPr lang="ru-RU" sz="24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градусов</a:t>
            </a:r>
            <a:br>
              <a:rPr lang="ru-RU" sz="24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</a:br>
            <a:r>
              <a:rPr lang="en-US" sz="24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#</a:t>
            </a:r>
            <a:r>
              <a:rPr lang="ru-RU" sz="24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 направление поворота задает знак </a:t>
            </a:r>
            <a:r>
              <a:rPr lang="en-US" sz="24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alpha</a:t>
            </a:r>
          </a:p>
          <a:p>
            <a:pPr lvl="0">
              <a:buSzPct val="100000"/>
            </a:pPr>
            <a:r>
              <a:rPr lang="en-US" sz="1800" b="1" dirty="0" err="1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def</a:t>
            </a:r>
            <a:r>
              <a:rPr lang="en-US" sz="1800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  <a:rtl val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rotateGyro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(alpha):</a:t>
            </a:r>
          </a:p>
          <a:p>
            <a:pPr lvl="0"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global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direction</a:t>
            </a:r>
            <a:endParaRPr lang="ru-RU" sz="1800" dirty="0">
              <a:solidFill>
                <a:schemeClr val="dk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 lvl="0"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beta = direction + alpha	</a:t>
            </a:r>
          </a:p>
          <a:p>
            <a:pPr lvl="0"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eps = 2</a:t>
            </a:r>
            <a:r>
              <a:rPr lang="ru-RU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#</a:t>
            </a:r>
            <a:r>
              <a:rPr lang="ru-RU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Arial"/>
              </a:rPr>
              <a:t> погрешность, с которой поворачиваем на угол</a:t>
            </a:r>
            <a:endParaRPr lang="en-US" sz="1800" dirty="0">
              <a:solidFill>
                <a:schemeClr val="dk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 lvl="0"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kp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 0.8</a:t>
            </a:r>
          </a:p>
          <a:p>
            <a:pPr lvl="0"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while 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abs(beta - direction) &lt; eps:</a:t>
            </a:r>
          </a:p>
          <a:p>
            <a:pPr lvl="0"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err = beta – direction</a:t>
            </a:r>
          </a:p>
          <a:p>
            <a:pPr lvl="0"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u =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kp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* err</a:t>
            </a:r>
          </a:p>
          <a:p>
            <a:pPr lvl="0"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brick.motor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(M3).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setPower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</a:t>
            </a:r>
            <a:r>
              <a:rPr lang="ru-RU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-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u)</a:t>
            </a:r>
          </a:p>
          <a:p>
            <a:pPr lvl="0"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brick.motor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(M4).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setPower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(u)</a:t>
            </a:r>
          </a:p>
          <a:p>
            <a:pPr lvl="0"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script.wait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(1</a:t>
            </a:r>
            <a:r>
              <a:rPr lang="ru-RU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0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)</a:t>
            </a:r>
          </a:p>
          <a:p>
            <a:pPr lvl="0"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</a:p>
          <a:p>
            <a:pPr lvl="0"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brick.motor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(M3).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setPower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(0)</a:t>
            </a:r>
          </a:p>
          <a:p>
            <a:pPr lvl="0"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brick.motor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(M4).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setPower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(0)</a:t>
            </a:r>
            <a:r>
              <a:rPr lang="en-US" sz="20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endParaRPr lang="ru-RU" sz="2000" dirty="0">
              <a:solidFill>
                <a:schemeClr val="dk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90666237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EA7E4C5-090A-4D53-86E3-0C38C2AEC8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22</a:t>
            </a:fld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2420DF-B7FE-4D75-BCB5-88F231131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208" y="1230382"/>
            <a:ext cx="5310192" cy="464928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400" b="1" dirty="0"/>
              <a:t>Задача 1.4.6. </a:t>
            </a:r>
            <a:r>
              <a:rPr lang="ru-RU" sz="2400" dirty="0"/>
              <a:t>Написать программу точного перемещения мобильного двухмоторного робота по заданной траектория с использованием показаний гироскопа. Реализовать движение вперед-назад и повороты на угол в виде отдельных функций.</a:t>
            </a:r>
          </a:p>
          <a:p>
            <a:pPr marL="114300" indent="0">
              <a:buNone/>
            </a:pPr>
            <a:endParaRPr lang="ru-RU" sz="2400" dirty="0"/>
          </a:p>
          <a:p>
            <a:pPr marL="114300" indent="0">
              <a:buNone/>
            </a:pPr>
            <a:endParaRPr lang="ru-RU" sz="240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9267A48-BD25-461B-8F91-1616AAB1F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54A4D8-CDB0-4EA3-A198-BD84BE8C6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1" y="1438906"/>
            <a:ext cx="6605591" cy="536189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6C79407-5E5F-4B6E-A812-7381C6DFAB35}"/>
              </a:ext>
            </a:extLst>
          </p:cNvPr>
          <p:cNvCxnSpPr/>
          <p:nvPr/>
        </p:nvCxnSpPr>
        <p:spPr>
          <a:xfrm>
            <a:off x="6849533" y="2446867"/>
            <a:ext cx="1651000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AAAED7F-EEA5-4403-B1CF-22352DD0A64B}"/>
              </a:ext>
            </a:extLst>
          </p:cNvPr>
          <p:cNvCxnSpPr/>
          <p:nvPr/>
        </p:nvCxnSpPr>
        <p:spPr>
          <a:xfrm>
            <a:off x="6646333" y="3998909"/>
            <a:ext cx="406400" cy="0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B06E7A7-2B70-4192-981E-C29F7DAA719B}"/>
              </a:ext>
            </a:extLst>
          </p:cNvPr>
          <p:cNvCxnSpPr>
            <a:cxnSpLocks/>
          </p:cNvCxnSpPr>
          <p:nvPr/>
        </p:nvCxnSpPr>
        <p:spPr>
          <a:xfrm flipV="1">
            <a:off x="6564310" y="3495675"/>
            <a:ext cx="0" cy="423862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2103133-16E7-4C7C-86EF-50F69329B5D0}"/>
              </a:ext>
            </a:extLst>
          </p:cNvPr>
          <p:cNvSpPr txBox="1"/>
          <p:nvPr/>
        </p:nvSpPr>
        <p:spPr>
          <a:xfrm>
            <a:off x="6153156" y="3569106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17.5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2A42CB-A5CF-4C02-94A5-66A2390946B2}"/>
              </a:ext>
            </a:extLst>
          </p:cNvPr>
          <p:cNvSpPr txBox="1"/>
          <p:nvPr/>
        </p:nvSpPr>
        <p:spPr>
          <a:xfrm>
            <a:off x="6620143" y="3994148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17.5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7BB2647-4636-4B11-85D4-426B26C014E6}"/>
              </a:ext>
            </a:extLst>
          </p:cNvPr>
          <p:cNvCxnSpPr>
            <a:cxnSpLocks/>
          </p:cNvCxnSpPr>
          <p:nvPr/>
        </p:nvCxnSpPr>
        <p:spPr>
          <a:xfrm>
            <a:off x="8500533" y="2446867"/>
            <a:ext cx="1672986" cy="1672986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5F30BD27-CF63-40D4-9644-6515D70F518A}"/>
              </a:ext>
            </a:extLst>
          </p:cNvPr>
          <p:cNvCxnSpPr>
            <a:cxnSpLocks/>
          </p:cNvCxnSpPr>
          <p:nvPr/>
        </p:nvCxnSpPr>
        <p:spPr>
          <a:xfrm flipV="1">
            <a:off x="8500533" y="4119853"/>
            <a:ext cx="1672986" cy="1652297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27F577FC-09EC-4D34-9746-8E503F39CA7A}"/>
              </a:ext>
            </a:extLst>
          </p:cNvPr>
          <p:cNvCxnSpPr>
            <a:cxnSpLocks/>
          </p:cNvCxnSpPr>
          <p:nvPr/>
        </p:nvCxnSpPr>
        <p:spPr>
          <a:xfrm>
            <a:off x="6419850" y="5772150"/>
            <a:ext cx="2080683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39326E5-0D78-4A04-9594-1AB49EBB940C}"/>
              </a:ext>
            </a:extLst>
          </p:cNvPr>
          <p:cNvSpPr txBox="1"/>
          <p:nvPr/>
        </p:nvSpPr>
        <p:spPr>
          <a:xfrm>
            <a:off x="7460191" y="221309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5AEB14-7242-45D8-AC1E-E1E084395157}"/>
              </a:ext>
            </a:extLst>
          </p:cNvPr>
          <p:cNvSpPr txBox="1"/>
          <p:nvPr/>
        </p:nvSpPr>
        <p:spPr>
          <a:xfrm>
            <a:off x="7317241" y="5495151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85.5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4C7B3F78-0E02-46D0-AF43-2835528A94A7}"/>
              </a:ext>
            </a:extLst>
          </p:cNvPr>
          <p:cNvCxnSpPr>
            <a:cxnSpLocks/>
          </p:cNvCxnSpPr>
          <p:nvPr/>
        </p:nvCxnSpPr>
        <p:spPr>
          <a:xfrm>
            <a:off x="623993" y="4633955"/>
            <a:ext cx="1250527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3F17BB7-0931-4F5E-8F9B-E64DF00D3BB2}"/>
              </a:ext>
            </a:extLst>
          </p:cNvPr>
          <p:cNvSpPr txBox="1"/>
          <p:nvPr/>
        </p:nvSpPr>
        <p:spPr>
          <a:xfrm>
            <a:off x="2018481" y="4464678"/>
            <a:ext cx="2101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траектория движения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667811F-6E3E-44F5-ADDB-AE24E3695CED}"/>
              </a:ext>
            </a:extLst>
          </p:cNvPr>
          <p:cNvSpPr txBox="1"/>
          <p:nvPr/>
        </p:nvSpPr>
        <p:spPr>
          <a:xfrm>
            <a:off x="1019866" y="4937534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17.5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404C58-A50A-4530-B12A-C81C6E16A3D4}"/>
              </a:ext>
            </a:extLst>
          </p:cNvPr>
          <p:cNvSpPr txBox="1"/>
          <p:nvPr/>
        </p:nvSpPr>
        <p:spPr>
          <a:xfrm>
            <a:off x="2018480" y="4875979"/>
            <a:ext cx="1242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размер в см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E040E7D-BDEB-4810-BAE9-20A7F7D0E1ED}"/>
              </a:ext>
            </a:extLst>
          </p:cNvPr>
          <p:cNvSpPr txBox="1"/>
          <p:nvPr/>
        </p:nvSpPr>
        <p:spPr>
          <a:xfrm>
            <a:off x="9368060" y="3006361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4DBE5F-B1F8-449E-A3AC-EF3B61691F7D}"/>
              </a:ext>
            </a:extLst>
          </p:cNvPr>
          <p:cNvSpPr txBox="1"/>
          <p:nvPr/>
        </p:nvSpPr>
        <p:spPr>
          <a:xfrm>
            <a:off x="9401840" y="4961102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169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EA7E4C5-090A-4D53-86E3-0C38C2AEC8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23</a:t>
            </a:fld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2420DF-B7FE-4D75-BCB5-88F231131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208" y="1230382"/>
            <a:ext cx="9856792" cy="4649287"/>
          </a:xfrm>
        </p:spPr>
        <p:txBody>
          <a:bodyPr>
            <a:normAutofit/>
          </a:bodyPr>
          <a:lstStyle/>
          <a:p>
            <a:pPr marL="571500" indent="-457200">
              <a:buSzPct val="100000"/>
              <a:buFont typeface="+mj-lt"/>
              <a:buAutoNum type="arabicPeriod"/>
            </a:pPr>
            <a:r>
              <a:rPr lang="ru-RU" sz="2400" dirty="0"/>
              <a:t>Для чего нужна калибровка гироскопа?</a:t>
            </a:r>
          </a:p>
          <a:p>
            <a:pPr marL="571500" indent="-457200">
              <a:buSzPct val="100000"/>
              <a:buFont typeface="+mj-lt"/>
              <a:buAutoNum type="arabicPeriod"/>
            </a:pPr>
            <a:r>
              <a:rPr lang="ru-RU" sz="2400" dirty="0"/>
              <a:t>Насколько совпадают показания углов</a:t>
            </a:r>
            <a:r>
              <a:rPr lang="en-US" sz="2400" dirty="0"/>
              <a:t> </a:t>
            </a:r>
            <a:r>
              <a:rPr lang="ru-RU" sz="2400" dirty="0"/>
              <a:t>гироскопа с реальными углами?</a:t>
            </a:r>
          </a:p>
          <a:p>
            <a:pPr marL="571500" indent="-457200">
              <a:buSzPct val="100000"/>
              <a:buFont typeface="+mj-lt"/>
              <a:buAutoNum type="arabicPeriod"/>
            </a:pPr>
            <a:r>
              <a:rPr lang="ru-RU" sz="2400" dirty="0"/>
              <a:t>Почему возникает погрешность в показаниях гироскопа?</a:t>
            </a:r>
          </a:p>
          <a:p>
            <a:pPr marL="571500" indent="-457200">
              <a:buSzPct val="100000"/>
              <a:buFont typeface="+mj-lt"/>
              <a:buAutoNum type="arabicPeriod"/>
            </a:pPr>
            <a:r>
              <a:rPr lang="ru-RU" sz="2400" dirty="0"/>
              <a:t>Какую пользу дает знание о направлении робота?</a:t>
            </a:r>
          </a:p>
          <a:p>
            <a:pPr marL="114300" indent="0">
              <a:buNone/>
            </a:pPr>
            <a:endParaRPr lang="ru-RU" sz="2400" dirty="0"/>
          </a:p>
          <a:p>
            <a:pPr marL="114300" indent="0">
              <a:buNone/>
            </a:pPr>
            <a:endParaRPr lang="ru-RU" sz="240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9267A48-BD25-461B-8F91-1616AAB1F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</a:t>
            </a:r>
          </a:p>
        </p:txBody>
      </p:sp>
    </p:spTree>
    <p:extLst>
      <p:ext uri="{BB962C8B-B14F-4D97-AF65-F5344CB8AC3E}">
        <p14:creationId xmlns:p14="http://schemas.microsoft.com/office/powerpoint/2010/main" val="950230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c8b6e555a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24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EE93443-41BF-4682-AC82-E13E9D3AE3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3</a:t>
            </a:fld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3C9B06-2D6F-4690-A10E-8E2C49A90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25" y="1247316"/>
            <a:ext cx="10515675" cy="4649287"/>
          </a:xfrm>
        </p:spPr>
        <p:txBody>
          <a:bodyPr/>
          <a:lstStyle/>
          <a:p>
            <a:pPr marL="114300" indent="0">
              <a:buNone/>
            </a:pPr>
            <a:r>
              <a:rPr lang="ru-RU" b="1" dirty="0"/>
              <a:t>Задача 1.4.1. </a:t>
            </a:r>
            <a:r>
              <a:rPr lang="ru-RU" dirty="0"/>
              <a:t>Реализовать программу с постоянным вычислением угла рысканья по данными угловой скорости робота. Выводить значение угла рысканье на экран робота.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024D433-1442-4EC6-A75B-396096620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E23F6A-A93B-452E-AFB9-E14738274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143" y="3148432"/>
            <a:ext cx="2195713" cy="2181124"/>
          </a:xfrm>
          <a:prstGeom prst="rect">
            <a:avLst/>
          </a:prstGeom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1EF8FBFA-AD4D-4020-A7CF-75CB1A71F960}"/>
              </a:ext>
            </a:extLst>
          </p:cNvPr>
          <p:cNvCxnSpPr/>
          <p:nvPr/>
        </p:nvCxnSpPr>
        <p:spPr>
          <a:xfrm>
            <a:off x="6095999" y="4238077"/>
            <a:ext cx="1097857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0927DE1-CD6A-445D-A4D0-3E769F229FEC}"/>
              </a:ext>
            </a:extLst>
          </p:cNvPr>
          <p:cNvSpPr/>
          <p:nvPr/>
        </p:nvSpPr>
        <p:spPr>
          <a:xfrm>
            <a:off x="6932679" y="3927275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0</a:t>
            </a:r>
            <a:endParaRPr lang="ru-RU" dirty="0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F9A680C3-E4E1-49B8-ACA7-173134FC2A90}"/>
              </a:ext>
            </a:extLst>
          </p:cNvPr>
          <p:cNvCxnSpPr>
            <a:cxnSpLocks/>
          </p:cNvCxnSpPr>
          <p:nvPr/>
        </p:nvCxnSpPr>
        <p:spPr>
          <a:xfrm flipV="1">
            <a:off x="6099217" y="3702649"/>
            <a:ext cx="557700" cy="561306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Дуга 8">
            <a:extLst>
              <a:ext uri="{FF2B5EF4-FFF2-40B4-BE49-F238E27FC236}">
                <a16:creationId xmlns:a16="http://schemas.microsoft.com/office/drawing/2014/main" id="{CACC2028-568D-4E53-A19E-F54EC51BBE9E}"/>
              </a:ext>
            </a:extLst>
          </p:cNvPr>
          <p:cNvSpPr/>
          <p:nvPr/>
        </p:nvSpPr>
        <p:spPr>
          <a:xfrm>
            <a:off x="6144890" y="3986741"/>
            <a:ext cx="450245" cy="49662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D0EEBEA-D925-469B-89CD-1F5B465E8483}"/>
              </a:ext>
            </a:extLst>
          </p:cNvPr>
          <p:cNvSpPr/>
          <p:nvPr/>
        </p:nvSpPr>
        <p:spPr>
          <a:xfrm>
            <a:off x="6435485" y="3862228"/>
            <a:ext cx="3994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5031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ru-RU" dirty="0">
                <a:sym typeface="Trebuchet MS"/>
              </a:rPr>
              <a:t>Гироскоп</a:t>
            </a:r>
          </a:p>
        </p:txBody>
      </p:sp>
      <p:sp>
        <p:nvSpPr>
          <p:cNvPr id="6" name="Shape 209">
            <a:extLst>
              <a:ext uri="{FF2B5EF4-FFF2-40B4-BE49-F238E27FC236}">
                <a16:creationId xmlns:a16="http://schemas.microsoft.com/office/drawing/2014/main" id="{BF18BE94-30B7-44E6-8C1D-C8D36409CE3A}"/>
              </a:ext>
            </a:extLst>
          </p:cNvPr>
          <p:cNvSpPr/>
          <p:nvPr/>
        </p:nvSpPr>
        <p:spPr>
          <a:xfrm>
            <a:off x="678611" y="1294630"/>
            <a:ext cx="10834777" cy="5054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>
              <a:buSzPct val="100000"/>
            </a:pPr>
            <a:r>
              <a:rPr lang="ru-RU" sz="2400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Расположение осей на контроллере ТРИК</a:t>
            </a:r>
            <a:endParaRPr lang="ru-RU" sz="2000" dirty="0">
              <a:solidFill>
                <a:schemeClr val="dk1"/>
              </a:solidFill>
              <a:latin typeface="Courier New" panose="02070309020205020404" pitchFamily="49" charset="0"/>
              <a:ea typeface="Trebuchet MS"/>
              <a:cs typeface="Courier New" panose="02070309020205020404" pitchFamily="49" charset="0"/>
              <a:sym typeface="Trebuchet M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2A2A6B-2546-4D7D-9E19-F3A5C87BB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878" y="1825298"/>
            <a:ext cx="5152244" cy="450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82681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ru-RU" dirty="0">
                <a:sym typeface="Trebuchet MS"/>
              </a:rPr>
              <a:t>Гироскоп - калибровка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C2FED44-2B21-46A9-8ACB-6B7DEB0855F5}"/>
              </a:ext>
            </a:extLst>
          </p:cNvPr>
          <p:cNvSpPr/>
          <p:nvPr/>
        </p:nvSpPr>
        <p:spPr>
          <a:xfrm>
            <a:off x="678612" y="1907613"/>
            <a:ext cx="110181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# </a:t>
            </a:r>
            <a:r>
              <a:rPr lang="ru-RU" sz="16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рекомендуется калибровать гироскоп на реальном роботе не менее 1 минуты</a:t>
            </a:r>
            <a:br>
              <a:rPr lang="en-US" sz="1600" dirty="0"/>
            </a:b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brick.gyroscope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().calibrate(60000)</a:t>
            </a:r>
          </a:p>
          <a:p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script.wait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(61000) </a:t>
            </a:r>
            <a:endParaRPr lang="ru-RU" sz="1600" dirty="0">
              <a:solidFill>
                <a:schemeClr val="tx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# </a:t>
            </a:r>
            <a:r>
              <a:rPr lang="ru-RU" sz="16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получение параметров калибровки, которые можно использовать в основном скрипте вместо</a:t>
            </a:r>
            <a:endParaRPr lang="en-US" sz="16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#</a:t>
            </a:r>
            <a:r>
              <a:rPr lang="ru-RU" sz="16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 полной калибровки, чтобы не ждать минуту</a:t>
            </a:r>
          </a:p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param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brick.gyroscope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().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getCalibrationValues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()</a:t>
            </a:r>
          </a:p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print(param)</a:t>
            </a:r>
          </a:p>
        </p:txBody>
      </p:sp>
      <p:sp>
        <p:nvSpPr>
          <p:cNvPr id="6" name="Shape 209">
            <a:extLst>
              <a:ext uri="{FF2B5EF4-FFF2-40B4-BE49-F238E27FC236}">
                <a16:creationId xmlns:a16="http://schemas.microsoft.com/office/drawing/2014/main" id="{927CCED4-6D3D-456F-BE0B-D5A8D3B36FE8}"/>
              </a:ext>
            </a:extLst>
          </p:cNvPr>
          <p:cNvSpPr/>
          <p:nvPr/>
        </p:nvSpPr>
        <p:spPr>
          <a:xfrm>
            <a:off x="678611" y="1249126"/>
            <a:ext cx="10834777" cy="5169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>
              <a:buSzPct val="100000"/>
            </a:pPr>
            <a:r>
              <a:rPr lang="ru-RU" sz="2400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Калибровка гироскопа на роботе ТРИК</a:t>
            </a:r>
            <a:endParaRPr lang="ru-RU" sz="2000" dirty="0">
              <a:solidFill>
                <a:schemeClr val="dk1"/>
              </a:solidFill>
              <a:latin typeface="Courier New" panose="02070309020205020404" pitchFamily="49" charset="0"/>
              <a:ea typeface="Trebuchet MS"/>
              <a:cs typeface="Courier New" panose="02070309020205020404" pitchFamily="49" charset="0"/>
              <a:sym typeface="Trebuchet MS"/>
            </a:endParaRPr>
          </a:p>
        </p:txBody>
      </p:sp>
      <p:sp>
        <p:nvSpPr>
          <p:cNvPr id="8" name="Shape 209">
            <a:extLst>
              <a:ext uri="{FF2B5EF4-FFF2-40B4-BE49-F238E27FC236}">
                <a16:creationId xmlns:a16="http://schemas.microsoft.com/office/drawing/2014/main" id="{4E0829D5-9B70-4C61-BACD-9F6434E1C627}"/>
              </a:ext>
            </a:extLst>
          </p:cNvPr>
          <p:cNvSpPr/>
          <p:nvPr/>
        </p:nvSpPr>
        <p:spPr>
          <a:xfrm>
            <a:off x="678610" y="3800078"/>
            <a:ext cx="10834777" cy="12491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>
              <a:buSzPct val="100000"/>
            </a:pPr>
            <a:r>
              <a:rPr lang="ru-RU" sz="2400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Во время калибровки вычисляется смещение нуля в течение указанного времени и инициализируется гироскоп этим параметром, сбрасываются текущие углы наклона.</a:t>
            </a:r>
            <a:endParaRPr lang="ru-RU" sz="2000" dirty="0">
              <a:solidFill>
                <a:schemeClr val="dk1"/>
              </a:solidFill>
              <a:latin typeface="Courier New" panose="02070309020205020404" pitchFamily="49" charset="0"/>
              <a:ea typeface="Trebuchet MS"/>
              <a:cs typeface="Courier New" panose="02070309020205020404" pitchFamily="49" charset="0"/>
              <a:sym typeface="Trebuchet M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F625E3C-A278-44EC-934B-A508E5200C2F}"/>
              </a:ext>
            </a:extLst>
          </p:cNvPr>
          <p:cNvSpPr/>
          <p:nvPr/>
        </p:nvSpPr>
        <p:spPr>
          <a:xfrm>
            <a:off x="678609" y="5165856"/>
            <a:ext cx="97075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# </a:t>
            </a:r>
            <a:r>
              <a:rPr lang="ru-RU" sz="16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пример передачи откалиброванных параметров вместо полной калибровки</a:t>
            </a:r>
            <a:br>
              <a:rPr lang="ru-RU" sz="16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</a:b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# </a:t>
            </a:r>
            <a:r>
              <a:rPr lang="ru-RU" sz="16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для каждого робота вычисляются свои параметры</a:t>
            </a:r>
            <a:b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</a:b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brick.gyroscope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().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setCalibrationValues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([-23,32,23,0,40,4024])</a:t>
            </a:r>
          </a:p>
        </p:txBody>
      </p:sp>
    </p:spTree>
    <p:extLst>
      <p:ext uri="{BB962C8B-B14F-4D97-AF65-F5344CB8AC3E}">
        <p14:creationId xmlns:p14="http://schemas.microsoft.com/office/powerpoint/2010/main" val="2429312089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ru-RU" dirty="0">
                <a:sym typeface="Trebuchet MS"/>
              </a:rPr>
              <a:t>Гироскоп - калибровка</a:t>
            </a:r>
          </a:p>
        </p:txBody>
      </p:sp>
      <p:sp>
        <p:nvSpPr>
          <p:cNvPr id="8" name="Shape 209">
            <a:extLst>
              <a:ext uri="{FF2B5EF4-FFF2-40B4-BE49-F238E27FC236}">
                <a16:creationId xmlns:a16="http://schemas.microsoft.com/office/drawing/2014/main" id="{4E0829D5-9B70-4C61-BACD-9F6434E1C627}"/>
              </a:ext>
            </a:extLst>
          </p:cNvPr>
          <p:cNvSpPr/>
          <p:nvPr/>
        </p:nvSpPr>
        <p:spPr>
          <a:xfrm>
            <a:off x="838125" y="1141750"/>
            <a:ext cx="9397042" cy="5169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>
              <a:buSzPct val="100000"/>
            </a:pPr>
            <a:r>
              <a:rPr lang="ru-RU" sz="2400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Калибровка гироскопа в 2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D</a:t>
            </a:r>
            <a:endParaRPr lang="ru-RU" sz="2000" dirty="0">
              <a:solidFill>
                <a:schemeClr val="dk1"/>
              </a:solidFill>
              <a:latin typeface="Courier New" panose="02070309020205020404" pitchFamily="49" charset="0"/>
              <a:ea typeface="Trebuchet MS"/>
              <a:cs typeface="Courier New" panose="02070309020205020404" pitchFamily="49" charset="0"/>
              <a:sym typeface="Trebuchet M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D921746-C750-401A-A4B1-2E9CAF538694}"/>
              </a:ext>
            </a:extLst>
          </p:cNvPr>
          <p:cNvSpPr/>
          <p:nvPr/>
        </p:nvSpPr>
        <p:spPr>
          <a:xfrm>
            <a:off x="838124" y="1698923"/>
            <a:ext cx="102158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# </a:t>
            </a:r>
            <a:r>
              <a:rPr lang="ru-RU" sz="16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При калибровки в 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2D </a:t>
            </a:r>
            <a:r>
              <a:rPr lang="ru-RU" sz="16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запоминается направление робота, от которого будет</a:t>
            </a:r>
          </a:p>
          <a:p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#</a:t>
            </a:r>
            <a:r>
              <a:rPr lang="ru-RU" sz="16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 высчитываться угол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. </a:t>
            </a:r>
            <a:r>
              <a:rPr lang="ru-RU" sz="16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По умолчанию исходное направление строго на </a:t>
            </a:r>
            <a:r>
              <a:rPr lang="ru-RU" sz="1600" b="1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восток</a:t>
            </a:r>
            <a:r>
              <a:rPr lang="ru-RU" sz="16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.</a:t>
            </a:r>
          </a:p>
          <a:p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# </a:t>
            </a:r>
            <a:r>
              <a:rPr lang="ru-RU" sz="16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Долгой калибровки в 2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D </a:t>
            </a:r>
            <a:r>
              <a:rPr lang="ru-RU" sz="16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не требуется.</a:t>
            </a:r>
            <a:br>
              <a:rPr lang="en-US" sz="1600" dirty="0"/>
            </a:b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brick.gyroscope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().calibrate(200)</a:t>
            </a:r>
          </a:p>
          <a:p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script.wait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(300) </a:t>
            </a:r>
            <a:endParaRPr lang="ru-RU" sz="1600" dirty="0">
              <a:solidFill>
                <a:schemeClr val="tx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60C83E-595E-495A-AC83-7D96115B1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581" y="3707232"/>
            <a:ext cx="2195713" cy="21811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4C0A67-4FA5-417C-AD4C-B96A4DF92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312" y="3732193"/>
            <a:ext cx="2195713" cy="218112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8E05D7-FD39-47E3-A91C-738A044FFD69}"/>
              </a:ext>
            </a:extLst>
          </p:cNvPr>
          <p:cNvSpPr/>
          <p:nvPr/>
        </p:nvSpPr>
        <p:spPr>
          <a:xfrm>
            <a:off x="2309015" y="3223389"/>
            <a:ext cx="13468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Trebuchet MS"/>
              </a:rPr>
              <a:t>До калибровки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0FEA3DF-2D73-4217-9479-F1C776FA7992}"/>
              </a:ext>
            </a:extLst>
          </p:cNvPr>
          <p:cNvSpPr/>
          <p:nvPr/>
        </p:nvSpPr>
        <p:spPr>
          <a:xfrm>
            <a:off x="7743109" y="3223389"/>
            <a:ext cx="16001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Trebuchet MS"/>
              </a:rPr>
              <a:t>После калибровки</a:t>
            </a:r>
            <a:endParaRPr lang="ru-RU" dirty="0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8FBCE95A-88C1-4D59-B9A4-408AD4DE3D48}"/>
              </a:ext>
            </a:extLst>
          </p:cNvPr>
          <p:cNvCxnSpPr/>
          <p:nvPr/>
        </p:nvCxnSpPr>
        <p:spPr>
          <a:xfrm>
            <a:off x="2982437" y="4796877"/>
            <a:ext cx="1097857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F54BD2B1-807B-4F81-9A76-7A495EA25EA7}"/>
              </a:ext>
            </a:extLst>
          </p:cNvPr>
          <p:cNvCxnSpPr>
            <a:cxnSpLocks/>
          </p:cNvCxnSpPr>
          <p:nvPr/>
        </p:nvCxnSpPr>
        <p:spPr>
          <a:xfrm flipV="1">
            <a:off x="8543168" y="4261449"/>
            <a:ext cx="557700" cy="561306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D9E8DBD-D356-4E8D-A406-6F2F6407677E}"/>
              </a:ext>
            </a:extLst>
          </p:cNvPr>
          <p:cNvSpPr/>
          <p:nvPr/>
        </p:nvSpPr>
        <p:spPr>
          <a:xfrm>
            <a:off x="3819117" y="4486075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0</a:t>
            </a: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C25FAA3-3B85-4B88-82DF-5334874AC684}"/>
              </a:ext>
            </a:extLst>
          </p:cNvPr>
          <p:cNvSpPr/>
          <p:nvPr/>
        </p:nvSpPr>
        <p:spPr>
          <a:xfrm>
            <a:off x="8801143" y="4019349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0</a:t>
            </a:r>
            <a:endParaRPr lang="ru-RU" dirty="0"/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D644C960-6ED5-4471-8412-E9D60020501A}"/>
              </a:ext>
            </a:extLst>
          </p:cNvPr>
          <p:cNvCxnSpPr>
            <a:cxnSpLocks/>
          </p:cNvCxnSpPr>
          <p:nvPr/>
        </p:nvCxnSpPr>
        <p:spPr>
          <a:xfrm flipV="1">
            <a:off x="2985655" y="4261449"/>
            <a:ext cx="557700" cy="561306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Дуга 16">
            <a:extLst>
              <a:ext uri="{FF2B5EF4-FFF2-40B4-BE49-F238E27FC236}">
                <a16:creationId xmlns:a16="http://schemas.microsoft.com/office/drawing/2014/main" id="{FF5530AB-3A3B-4C05-AB14-56E0345A881C}"/>
              </a:ext>
            </a:extLst>
          </p:cNvPr>
          <p:cNvSpPr/>
          <p:nvPr/>
        </p:nvSpPr>
        <p:spPr>
          <a:xfrm>
            <a:off x="3031328" y="4545541"/>
            <a:ext cx="450245" cy="49662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0B08C82-7345-4114-A344-1B8BD682AC18}"/>
              </a:ext>
            </a:extLst>
          </p:cNvPr>
          <p:cNvSpPr/>
          <p:nvPr/>
        </p:nvSpPr>
        <p:spPr>
          <a:xfrm>
            <a:off x="3321923" y="4421028"/>
            <a:ext cx="3994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694788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ru-RU" dirty="0">
                <a:sym typeface="Trebuchet MS"/>
              </a:rPr>
              <a:t>Гироскоп – чтение данных</a:t>
            </a:r>
          </a:p>
        </p:txBody>
      </p:sp>
      <p:sp>
        <p:nvSpPr>
          <p:cNvPr id="8" name="Shape 209">
            <a:extLst>
              <a:ext uri="{FF2B5EF4-FFF2-40B4-BE49-F238E27FC236}">
                <a16:creationId xmlns:a16="http://schemas.microsoft.com/office/drawing/2014/main" id="{4E0829D5-9B70-4C61-BACD-9F6434E1C627}"/>
              </a:ext>
            </a:extLst>
          </p:cNvPr>
          <p:cNvSpPr/>
          <p:nvPr/>
        </p:nvSpPr>
        <p:spPr>
          <a:xfrm>
            <a:off x="838125" y="1408450"/>
            <a:ext cx="9397042" cy="4182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>
              <a:buSzPct val="100000"/>
            </a:pPr>
            <a:r>
              <a:rPr lang="en-US" sz="2400" dirty="0" err="1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brick.gyroscope</a:t>
            </a: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().read()</a:t>
            </a:r>
            <a:br>
              <a:rPr lang="ru-RU" sz="2400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</a:br>
            <a:endParaRPr lang="en-US" sz="2400" dirty="0">
              <a:solidFill>
                <a:schemeClr val="dk1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lvl="0">
              <a:buSzPct val="100000"/>
            </a:pPr>
            <a:r>
              <a:rPr lang="ru-RU" sz="2400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возвращает массив из семи элементов:</a:t>
            </a:r>
            <a:endParaRPr lang="en-US" sz="2400" dirty="0">
              <a:solidFill>
                <a:schemeClr val="dk1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lvl="0">
              <a:buSzPct val="100000"/>
            </a:pPr>
            <a:r>
              <a:rPr lang="ru-RU" sz="2400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0−2 — угловые скорости по трем осям (в </a:t>
            </a:r>
            <a:r>
              <a:rPr lang="ru-RU" sz="2400" dirty="0" err="1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миллиградусах</a:t>
            </a:r>
            <a:r>
              <a:rPr lang="ru-RU" sz="2400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/секунды),</a:t>
            </a:r>
            <a:endParaRPr lang="en-US" sz="2400" dirty="0">
              <a:solidFill>
                <a:schemeClr val="dk1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lvl="0">
              <a:buSzPct val="100000"/>
            </a:pPr>
            <a:r>
              <a:rPr lang="ru-RU" sz="2400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3 — время последнего замера (в микросекундах),</a:t>
            </a:r>
            <a:endParaRPr lang="en-US" sz="2400" dirty="0">
              <a:solidFill>
                <a:schemeClr val="dk1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lvl="0">
              <a:buSzPct val="100000"/>
            </a:pPr>
            <a:r>
              <a:rPr lang="ru-RU" sz="2400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4−6 — углы наклона по трем осям (в </a:t>
            </a:r>
            <a:r>
              <a:rPr lang="ru-RU" sz="2400" dirty="0" err="1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миллиградусах</a:t>
            </a:r>
            <a:r>
              <a:rPr lang="ru-RU" sz="2400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).</a:t>
            </a:r>
          </a:p>
          <a:p>
            <a:pPr lvl="0">
              <a:buSzPct val="100000"/>
            </a:pPr>
            <a:endParaRPr lang="ru-RU" sz="2400" dirty="0">
              <a:solidFill>
                <a:schemeClr val="dk1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lvl="0">
              <a:buSzPct val="100000"/>
            </a:pPr>
            <a:r>
              <a:rPr lang="ru-RU" sz="2400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4 – угол крена (-89 999 до 89 999 </a:t>
            </a:r>
            <a:r>
              <a:rPr lang="ru-RU" sz="2400" dirty="0" err="1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миллиградусов</a:t>
            </a:r>
            <a:r>
              <a:rPr lang="ru-RU" sz="2400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)</a:t>
            </a:r>
          </a:p>
          <a:p>
            <a:pPr lvl="0">
              <a:buSzPct val="100000"/>
            </a:pPr>
            <a:r>
              <a:rPr lang="ru-RU" sz="2400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5 – угол тангажа (-179 999 до 179 999 </a:t>
            </a:r>
            <a:r>
              <a:rPr lang="ru-RU" sz="2400" dirty="0" err="1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миллиградусов</a:t>
            </a:r>
            <a:r>
              <a:rPr lang="ru-RU" sz="2400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)</a:t>
            </a:r>
          </a:p>
          <a:p>
            <a:pPr lvl="0">
              <a:buSzPct val="100000"/>
            </a:pPr>
            <a:r>
              <a:rPr lang="ru-RU" sz="2400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6 – угол рысканья (-179 999 до 179 999 </a:t>
            </a:r>
            <a:r>
              <a:rPr lang="ru-RU" sz="2400" dirty="0" err="1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миллиградусов</a:t>
            </a:r>
            <a:r>
              <a:rPr lang="ru-RU" sz="2400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)</a:t>
            </a:r>
          </a:p>
          <a:p>
            <a:pPr lvl="0">
              <a:buSzPct val="100000"/>
            </a:pPr>
            <a:endParaRPr lang="ru-RU" sz="2000" dirty="0">
              <a:solidFill>
                <a:schemeClr val="dk1"/>
              </a:solidFill>
              <a:latin typeface="Courier New" panose="02070309020205020404" pitchFamily="49" charset="0"/>
              <a:ea typeface="Trebuchet MS"/>
              <a:cs typeface="Courier New" panose="02070309020205020404" pitchFamily="49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72657725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ru-RU" dirty="0">
                <a:sym typeface="Trebuchet MS"/>
              </a:rPr>
              <a:t>Гироскоп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Объект 7">
                <a:extLst>
                  <a:ext uri="{FF2B5EF4-FFF2-40B4-BE49-F238E27FC236}">
                    <a16:creationId xmlns:a16="http://schemas.microsoft.com/office/drawing/2014/main" id="{C40F8737-23D4-4F24-9BC1-B95A48A3F69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8125" y="1320506"/>
                <a:ext cx="10706175" cy="46315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8100" tIns="38100" rIns="38100" bIns="38100" numCol="1" anchor="t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Helvetica Light" charset="0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Helvetica Light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Helvetica Light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Helvetica Light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Helvetica Light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Формула вычисления угла с помощью угловой скорости</a:t>
                </a:r>
              </a:p>
              <a:p>
                <a:endParaRPr lang="ru-RU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gyro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ru-RU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ru-RU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где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gyro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показания гироскопа, а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ru-RU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- промежуток времени между показаниями</a:t>
                </a:r>
                <a:br>
                  <a:rPr lang="ru-RU" sz="2400" dirty="0"/>
                </a:br>
                <a:endParaRPr lang="en-US" sz="2400" dirty="0"/>
              </a:p>
            </p:txBody>
          </p:sp>
        </mc:Choice>
        <mc:Fallback>
          <p:sp>
            <p:nvSpPr>
              <p:cNvPr id="7" name="Объект 7">
                <a:extLst>
                  <a:ext uri="{FF2B5EF4-FFF2-40B4-BE49-F238E27FC236}">
                    <a16:creationId xmlns:a16="http://schemas.microsoft.com/office/drawing/2014/main" id="{C40F8737-23D4-4F24-9BC1-B95A48A3F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125" y="1320506"/>
                <a:ext cx="10706175" cy="4631561"/>
              </a:xfrm>
              <a:prstGeom prst="rect">
                <a:avLst/>
              </a:prstGeom>
              <a:blipFill>
                <a:blip r:embed="rId3"/>
                <a:stretch>
                  <a:fillRect l="-1366" t="-131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6039436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ru-RU" dirty="0">
                <a:sym typeface="Trebuchet MS"/>
              </a:rPr>
              <a:t>Гироскоп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Объект 7">
                <a:extLst>
                  <a:ext uri="{FF2B5EF4-FFF2-40B4-BE49-F238E27FC236}">
                    <a16:creationId xmlns:a16="http://schemas.microsoft.com/office/drawing/2014/main" id="{C40F8737-23D4-4F24-9BC1-B95A48A3F69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8125" y="1320506"/>
                <a:ext cx="10706175" cy="46315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8100" tIns="38100" rIns="38100" bIns="38100" numCol="1" anchor="t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Helvetica Light" charset="0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Helvetica Light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Helvetica Light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Helvetica Light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Helvetica Light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Формула вычисления угла с помощью угловой скорости</a:t>
                </a:r>
              </a:p>
              <a:p>
                <a:endParaRPr lang="ru-RU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gyro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ru-RU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ru-RU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где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gyro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показания гироскопа, а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ru-RU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- промежуток времени между показаниями</a:t>
                </a:r>
                <a:br>
                  <a:rPr lang="ru-RU" sz="2400" dirty="0"/>
                </a:br>
                <a:endParaRPr lang="en-US" sz="2400" dirty="0"/>
              </a:p>
              <a:p>
                <a:r>
                  <a:rPr lang="ru-RU" sz="2400" b="1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  <a:sym typeface="Arial"/>
                    <a:rtl val="0"/>
                  </a:rPr>
                  <a:t>Решение</a:t>
                </a:r>
                <a:r>
                  <a:rPr lang="en-US" sz="2400" b="1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  <a:sym typeface="Arial"/>
                    <a:rtl val="0"/>
                  </a:rPr>
                  <a:t> </a:t>
                </a:r>
                <a:r>
                  <a:rPr lang="ru-RU" sz="2400" b="1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  <a:sym typeface="Arial"/>
                    <a:rtl val="0"/>
                  </a:rPr>
                  <a:t>задачи 1.4.1</a:t>
                </a:r>
                <a:r>
                  <a:rPr lang="en-US" sz="2400" b="1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  <a:sym typeface="Arial"/>
                    <a:rtl val="0"/>
                  </a:rPr>
                  <a:t>.</a:t>
                </a:r>
                <a:br>
                  <a:rPr lang="ru-RU" sz="2000" b="1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  <a:sym typeface="Arial"/>
                    <a:rtl val="0"/>
                  </a:rPr>
                </a:br>
                <a:br>
                  <a:rPr lang="ru-RU" sz="2000" b="1" dirty="0">
                    <a:latin typeface="Courier New" panose="02070309020205020404" pitchFamily="49" charset="0"/>
                    <a:ea typeface="Microsoft YaHei" panose="020B0503020204020204" pitchFamily="34" charset="-122"/>
                    <a:cs typeface="Courier New" panose="02070309020205020404" pitchFamily="49" charset="0"/>
                    <a:sym typeface="Arial"/>
                    <a:rtl val="0"/>
                  </a:rPr>
                </a:br>
                <a:r>
                  <a:rPr lang="en-US" sz="2000" b="1" dirty="0">
                    <a:latin typeface="Courier New" panose="02070309020205020404" pitchFamily="49" charset="0"/>
                    <a:ea typeface="Microsoft YaHei" panose="020B0503020204020204" pitchFamily="34" charset="-122"/>
                    <a:cs typeface="Courier New" panose="02070309020205020404" pitchFamily="49" charset="0"/>
                    <a:sym typeface="Arial"/>
                    <a:rtl val="0"/>
                  </a:rPr>
                  <a:t>while</a:t>
                </a:r>
                <a:r>
                  <a:rPr lang="en-US" sz="2000" dirty="0">
                    <a:latin typeface="Courier New" panose="02070309020205020404" pitchFamily="49" charset="0"/>
                    <a:ea typeface="Microsoft YaHei" panose="020B0503020204020204" pitchFamily="34" charset="-122"/>
                    <a:cs typeface="Courier New" panose="02070309020205020404" pitchFamily="49" charset="0"/>
                    <a:sym typeface="Arial"/>
                    <a:rtl val="0"/>
                  </a:rPr>
                  <a:t> True:</a:t>
                </a:r>
              </a:p>
              <a:p>
                <a:r>
                  <a:rPr lang="en-US" sz="2000" dirty="0">
                    <a:latin typeface="Courier New" panose="02070309020205020404" pitchFamily="49" charset="0"/>
                    <a:ea typeface="Microsoft YaHei" panose="020B0503020204020204" pitchFamily="34" charset="-122"/>
                    <a:cs typeface="Courier New" panose="02070309020205020404" pitchFamily="49" charset="0"/>
                    <a:sym typeface="Arial"/>
                    <a:rtl val="0"/>
                  </a:rPr>
                  <a:t>  gyro = </a:t>
                </a:r>
                <a:r>
                  <a:rPr lang="en-US" sz="2000" dirty="0" err="1">
                    <a:latin typeface="Courier New" panose="02070309020205020404" pitchFamily="49" charset="0"/>
                    <a:ea typeface="Microsoft YaHei" panose="020B0503020204020204" pitchFamily="34" charset="-122"/>
                    <a:cs typeface="Courier New" panose="02070309020205020404" pitchFamily="49" charset="0"/>
                    <a:sym typeface="Arial"/>
                    <a:rtl val="0"/>
                  </a:rPr>
                  <a:t>brick.gyroscope</a:t>
                </a:r>
                <a:r>
                  <a:rPr lang="en-US" sz="2000" dirty="0">
                    <a:latin typeface="Courier New" panose="02070309020205020404" pitchFamily="49" charset="0"/>
                    <a:ea typeface="Microsoft YaHei" panose="020B0503020204020204" pitchFamily="34" charset="-122"/>
                    <a:cs typeface="Courier New" panose="02070309020205020404" pitchFamily="49" charset="0"/>
                    <a:sym typeface="Arial"/>
                    <a:rtl val="0"/>
                  </a:rPr>
                  <a:t>().read()</a:t>
                </a:r>
                <a:endParaRPr lang="ru-RU" sz="2000" dirty="0">
                  <a:latin typeface="Courier New" panose="02070309020205020404" pitchFamily="49" charset="0"/>
                  <a:ea typeface="Microsoft YaHei" panose="020B0503020204020204" pitchFamily="34" charset="-122"/>
                  <a:cs typeface="Courier New" panose="02070309020205020404" pitchFamily="49" charset="0"/>
                  <a:sym typeface="Arial"/>
                  <a:rtl val="0"/>
                </a:endParaRPr>
              </a:p>
              <a:p>
                <a:r>
                  <a:rPr lang="en-US" sz="2000" dirty="0">
                    <a:latin typeface="Courier New" panose="02070309020205020404" pitchFamily="49" charset="0"/>
                    <a:ea typeface="Microsoft YaHei" panose="020B0503020204020204" pitchFamily="34" charset="-122"/>
                    <a:cs typeface="Courier New" panose="02070309020205020404" pitchFamily="49" charset="0"/>
                    <a:sym typeface="Arial"/>
                    <a:rtl val="0"/>
                  </a:rPr>
                  <a:t>  alpha = alpha + gyro[2] * (gyro[3]/(10**6))</a:t>
                </a:r>
                <a:endParaRPr lang="ru-RU" sz="2000" dirty="0">
                  <a:latin typeface="Courier New" panose="02070309020205020404" pitchFamily="49" charset="0"/>
                  <a:ea typeface="Microsoft YaHei" panose="020B0503020204020204" pitchFamily="34" charset="-122"/>
                  <a:cs typeface="Courier New" panose="02070309020205020404" pitchFamily="49" charset="0"/>
                  <a:sym typeface="Arial"/>
                  <a:rtl val="0"/>
                </a:endParaRPr>
              </a:p>
              <a:p>
                <a:r>
                  <a:rPr lang="ru-RU" sz="2000" dirty="0">
                    <a:latin typeface="Courier New" panose="02070309020205020404" pitchFamily="49" charset="0"/>
                    <a:ea typeface="Microsoft YaHei" panose="020B0503020204020204" pitchFamily="34" charset="-122"/>
                    <a:cs typeface="Courier New" panose="02070309020205020404" pitchFamily="49" charset="0"/>
                    <a:sym typeface="Arial"/>
                    <a:rtl val="0"/>
                  </a:rPr>
                  <a:t>  </a:t>
                </a:r>
                <a:r>
                  <a:rPr lang="en-US" sz="2000" dirty="0">
                    <a:latin typeface="Courier New" panose="02070309020205020404" pitchFamily="49" charset="0"/>
                    <a:ea typeface="Microsoft YaHei" panose="020B0503020204020204" pitchFamily="34" charset="-122"/>
                    <a:cs typeface="Courier New" panose="02070309020205020404" pitchFamily="49" charset="0"/>
                    <a:sym typeface="Arial"/>
                    <a:rtl val="0"/>
                  </a:rPr>
                  <a:t>print(alpha)</a:t>
                </a:r>
                <a:br>
                  <a:rPr lang="en-US" sz="2000" dirty="0">
                    <a:latin typeface="Courier New" panose="02070309020205020404" pitchFamily="49" charset="0"/>
                    <a:ea typeface="Microsoft YaHei" panose="020B0503020204020204" pitchFamily="34" charset="-122"/>
                    <a:cs typeface="Courier New" panose="02070309020205020404" pitchFamily="49" charset="0"/>
                    <a:sym typeface="Arial"/>
                    <a:rtl val="0"/>
                  </a:rPr>
                </a:br>
                <a:r>
                  <a:rPr lang="en-US" sz="2000" dirty="0">
                    <a:latin typeface="Courier New" panose="02070309020205020404" pitchFamily="49" charset="0"/>
                    <a:ea typeface="Microsoft YaHei" panose="020B0503020204020204" pitchFamily="34" charset="-122"/>
                    <a:cs typeface="Courier New" panose="02070309020205020404" pitchFamily="49" charset="0"/>
                    <a:sym typeface="Arial"/>
                    <a:rtl val="0"/>
                  </a:rPr>
                  <a:t>  </a:t>
                </a:r>
                <a:r>
                  <a:rPr lang="en-US" sz="2000" dirty="0" err="1">
                    <a:latin typeface="Courier New" panose="02070309020205020404" pitchFamily="49" charset="0"/>
                    <a:ea typeface="Microsoft YaHei" panose="020B0503020204020204" pitchFamily="34" charset="-122"/>
                    <a:cs typeface="Courier New" panose="02070309020205020404" pitchFamily="49" charset="0"/>
                    <a:sym typeface="Arial"/>
                    <a:rtl val="0"/>
                  </a:rPr>
                  <a:t>script.wait</a:t>
                </a:r>
                <a:r>
                  <a:rPr lang="en-US" sz="2000" dirty="0">
                    <a:latin typeface="Courier New" panose="02070309020205020404" pitchFamily="49" charset="0"/>
                    <a:ea typeface="Microsoft YaHei" panose="020B0503020204020204" pitchFamily="34" charset="-122"/>
                    <a:cs typeface="Courier New" panose="02070309020205020404" pitchFamily="49" charset="0"/>
                    <a:sym typeface="Arial"/>
                    <a:rtl val="0"/>
                  </a:rPr>
                  <a:t>(100)</a:t>
                </a:r>
                <a:endParaRPr lang="ru-RU" sz="2000" dirty="0">
                  <a:latin typeface="Courier New" panose="02070309020205020404" pitchFamily="49" charset="0"/>
                  <a:ea typeface="Microsoft YaHei" panose="020B0503020204020204" pitchFamily="34" charset="-122"/>
                  <a:cs typeface="Courier New" panose="02070309020205020404" pitchFamily="49" charset="0"/>
                  <a:sym typeface="Arial"/>
                  <a:rtl val="0"/>
                </a:endParaRPr>
              </a:p>
            </p:txBody>
          </p:sp>
        </mc:Choice>
        <mc:Fallback>
          <p:sp>
            <p:nvSpPr>
              <p:cNvPr id="7" name="Объект 7">
                <a:extLst>
                  <a:ext uri="{FF2B5EF4-FFF2-40B4-BE49-F238E27FC236}">
                    <a16:creationId xmlns:a16="http://schemas.microsoft.com/office/drawing/2014/main" id="{C40F8737-23D4-4F24-9BC1-B95A48A3F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125" y="1320506"/>
                <a:ext cx="10706175" cy="4631561"/>
              </a:xfrm>
              <a:prstGeom prst="rect">
                <a:avLst/>
              </a:prstGeom>
              <a:blipFill>
                <a:blip r:embed="rId3"/>
                <a:stretch>
                  <a:fillRect l="-1366" t="-131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8668417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TRIKtheme2019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Ktheme2019" id="{3EE4B165-53EC-4A0A-9C55-72CB4EA76720}" vid="{6A35BB6B-5003-4483-AF5E-6DF0028E6E6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TRIKtheme2019 (1)</Template>
  <TotalTime>29070</TotalTime>
  <Words>1664</Words>
  <Application>Microsoft Office PowerPoint</Application>
  <PresentationFormat>Широкоэкранный</PresentationFormat>
  <Paragraphs>231</Paragraphs>
  <Slides>24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 Math</vt:lpstr>
      <vt:lpstr>Courier New</vt:lpstr>
      <vt:lpstr>Verdana</vt:lpstr>
      <vt:lpstr>TRIKtheme2019</vt:lpstr>
      <vt:lpstr>Гироскоп.  Таймеры, сигналы. Движение по гироскопу</vt:lpstr>
      <vt:lpstr>Гироскоп</vt:lpstr>
      <vt:lpstr>Задачи</vt:lpstr>
      <vt:lpstr>Гироскоп</vt:lpstr>
      <vt:lpstr>Гироскоп - калибровка</vt:lpstr>
      <vt:lpstr>Гироскоп - калибровка</vt:lpstr>
      <vt:lpstr>Гироскоп – чтение данных</vt:lpstr>
      <vt:lpstr>Гироскоп</vt:lpstr>
      <vt:lpstr>Гироскоп</vt:lpstr>
      <vt:lpstr>Задачи</vt:lpstr>
      <vt:lpstr>Таймеры. Сигналы</vt:lpstr>
      <vt:lpstr>Задачи</vt:lpstr>
      <vt:lpstr>Вычисление абсолютного угла</vt:lpstr>
      <vt:lpstr>Вычисление абсолютного угла</vt:lpstr>
      <vt:lpstr>Вычисление абсолютного угла</vt:lpstr>
      <vt:lpstr>Вычисление абсолютного угла</vt:lpstr>
      <vt:lpstr>Задачи</vt:lpstr>
      <vt:lpstr>Задачи</vt:lpstr>
      <vt:lpstr>Движение с  выравниванием по углу</vt:lpstr>
      <vt:lpstr>Задачи</vt:lpstr>
      <vt:lpstr>Поворот по углу</vt:lpstr>
      <vt:lpstr>Задачи</vt:lpstr>
      <vt:lpstr>Вопросы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Компьютерное зрение</dc:title>
  <dc:creator>Анастасия Мерецкая</dc:creator>
  <cp:lastModifiedBy>Ilya Shirokolobov</cp:lastModifiedBy>
  <cp:revision>136</cp:revision>
  <dcterms:created xsi:type="dcterms:W3CDTF">2019-09-12T18:22:40Z</dcterms:created>
  <dcterms:modified xsi:type="dcterms:W3CDTF">2022-10-11T06:44:17Z</dcterms:modified>
</cp:coreProperties>
</file>