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309" r:id="rId3"/>
    <p:sldId id="311" r:id="rId4"/>
    <p:sldId id="317" r:id="rId5"/>
    <p:sldId id="318" r:id="rId6"/>
    <p:sldId id="319" r:id="rId7"/>
    <p:sldId id="320" r:id="rId8"/>
    <p:sldId id="321" r:id="rId9"/>
    <p:sldId id="322" r:id="rId10"/>
    <p:sldId id="323" r:id="rId11"/>
    <p:sldId id="297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35" roundtripDataSignature="AMtx7miDWKGVM+QFRc+YfayvjmVa8K1iY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8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76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35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9AFF56-8625-4C6A-913C-9785EC132992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8B43E-2104-44E7-BD29-EAACB42D4A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011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3598780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5c8b6e555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5c8b6e555a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g5c8b6e555a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ru-RU"/>
              <a:t>11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3298266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156678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386622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7078261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369079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7129411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7650789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330271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help.trikset.com/" TargetMode="External"/><Relationship Id="rId2" Type="http://schemas.openxmlformats.org/officeDocument/2006/relationships/hyperlink" Target="mailto:support@trikset.com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trikset.com/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ик">
  <p:cSld name="2_Титульный слайд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2"/>
          <p:cNvSpPr/>
          <p:nvPr/>
        </p:nvSpPr>
        <p:spPr>
          <a:xfrm>
            <a:off x="1971675" y="1646664"/>
            <a:ext cx="8266043" cy="172800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2"/>
          <p:cNvSpPr txBox="1">
            <a:spLocks noGrp="1"/>
          </p:cNvSpPr>
          <p:nvPr>
            <p:ph type="ctrTitle"/>
          </p:nvPr>
        </p:nvSpPr>
        <p:spPr>
          <a:xfrm>
            <a:off x="1963392" y="1539747"/>
            <a:ext cx="8266043" cy="1644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6000"/>
              <a:buFont typeface="Verdana"/>
              <a:buNone/>
              <a:defRPr sz="4800" b="1" i="0" u="none" strike="noStrike" cap="none">
                <a:solidFill>
                  <a:srgbClr val="99CC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ru-RU" dirty="0"/>
              <a:t>Образец заголовка</a:t>
            </a:r>
            <a:endParaRPr dirty="0"/>
          </a:p>
        </p:txBody>
      </p:sp>
      <p:sp>
        <p:nvSpPr>
          <p:cNvPr id="19" name="Google Shape;1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pic>
        <p:nvPicPr>
          <p:cNvPr id="20" name="Google Shape;20;p12"/>
          <p:cNvPicPr preferRelativeResize="0"/>
          <p:nvPr/>
        </p:nvPicPr>
        <p:blipFill rotWithShape="1">
          <a:blip r:embed="rId2">
            <a:alphaModFix/>
          </a:blip>
          <a:srcRect l="3016" t="11569" r="3069" b="11220"/>
          <a:stretch/>
        </p:blipFill>
        <p:spPr>
          <a:xfrm>
            <a:off x="838200" y="480894"/>
            <a:ext cx="2927437" cy="56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33900" y="3158114"/>
            <a:ext cx="3124199" cy="3124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>
  <p:cSld name="Заголовок раздела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24" name="Google Shape;24;p13"/>
          <p:cNvSpPr/>
          <p:nvPr/>
        </p:nvSpPr>
        <p:spPr>
          <a:xfrm>
            <a:off x="838199" y="360000"/>
            <a:ext cx="8802757" cy="61200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1"/>
          </p:nvPr>
        </p:nvSpPr>
        <p:spPr>
          <a:xfrm>
            <a:off x="838199" y="1518249"/>
            <a:ext cx="10515600" cy="4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Google Shape;26;p13"/>
          <p:cNvSpPr txBox="1">
            <a:spLocks noGrp="1"/>
          </p:cNvSpPr>
          <p:nvPr>
            <p:ph type="title"/>
          </p:nvPr>
        </p:nvSpPr>
        <p:spPr>
          <a:xfrm>
            <a:off x="838125" y="377092"/>
            <a:ext cx="8802900" cy="6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3600"/>
              <a:buFont typeface="Verdana"/>
              <a:buNone/>
              <a:defRPr sz="3600" b="1" i="0" u="none" strike="noStrike" cap="none">
                <a:solidFill>
                  <a:srgbClr val="99CC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pPr marL="0" marR="0" lvl="0" indent="0" rtl="0">
              <a:spcBef>
                <a:spcPts val="0"/>
              </a:spcBef>
              <a:spcAft>
                <a:spcPts val="0"/>
              </a:spcAft>
            </a:pPr>
            <a:r>
              <a:rPr lang="ru-RU" sz="3600" b="1" dirty="0">
                <a:solidFill>
                  <a:srgbClr val="99CC00"/>
                </a:solidFill>
                <a:latin typeface="Verdana"/>
                <a:ea typeface="Verdana"/>
                <a:sym typeface="Verdana"/>
              </a:rPr>
              <a:t>Образец заголовка</a:t>
            </a:r>
            <a:endParaRPr lang="ru-RU" sz="3600" b="1" dirty="0">
              <a:solidFill>
                <a:srgbClr val="99CC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Только заголовок">
  <p:cSld name="1_Только заголовок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/>
          <p:nvPr userDrawn="1"/>
        </p:nvSpPr>
        <p:spPr>
          <a:xfrm>
            <a:off x="838199" y="393585"/>
            <a:ext cx="8802757" cy="54483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ru-RU" sz="3200" b="1" i="0" u="none" strike="noStrike" cap="none" dirty="0">
                <a:solidFill>
                  <a:srgbClr val="99CC00"/>
                </a:solidFill>
                <a:latin typeface="Verdana"/>
                <a:ea typeface="Verdana"/>
                <a:cs typeface="Calibri"/>
                <a:sym typeface="Verdana"/>
              </a:rPr>
              <a:t>Информация и контакты</a:t>
            </a:r>
            <a:endParaRPr lang="ru-RU" sz="32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31" name="Google Shape;31;p14"/>
          <p:cNvSpPr txBox="1"/>
          <p:nvPr/>
        </p:nvSpPr>
        <p:spPr>
          <a:xfrm>
            <a:off x="4076700" y="1614256"/>
            <a:ext cx="7467601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Поддержка ТРИК: </a:t>
            </a:r>
            <a:r>
              <a:rPr lang="ru-RU" sz="32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2"/>
              </a:rPr>
              <a:t>support@trikset.com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Справочный центр ТРИК: </a:t>
            </a:r>
            <a:r>
              <a:rPr lang="ru-RU" sz="32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help.trikset.com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3" name="Google Shape;33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75307" y="2214584"/>
            <a:ext cx="3592786" cy="35927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1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114800" y="2857817"/>
            <a:ext cx="2581275" cy="40005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14"/>
          <p:cNvSpPr txBox="1"/>
          <p:nvPr/>
        </p:nvSpPr>
        <p:spPr>
          <a:xfrm>
            <a:off x="6785632" y="2829858"/>
            <a:ext cx="100553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trikset</a:t>
            </a:r>
            <a:endParaRPr sz="2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65680" y="1580971"/>
            <a:ext cx="2563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3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trikset.com</a:t>
            </a:r>
            <a:endParaRPr lang="ru-RU" sz="3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creativecommons.org/licenses/by-nc-sa/3.0" TargetMode="Externa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body" idx="1"/>
          </p:nvPr>
        </p:nvSpPr>
        <p:spPr>
          <a:xfrm>
            <a:off x="838199" y="1518249"/>
            <a:ext cx="10515600" cy="4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pic>
        <p:nvPicPr>
          <p:cNvPr id="12" name="Google Shape;12;p11"/>
          <p:cNvPicPr preferRelativeResize="0"/>
          <p:nvPr/>
        </p:nvPicPr>
        <p:blipFill rotWithShape="1">
          <a:blip r:embed="rId5">
            <a:alphaModFix/>
          </a:blip>
          <a:srcRect l="6972" t="36957" r="7355" b="36954"/>
          <a:stretch/>
        </p:blipFill>
        <p:spPr>
          <a:xfrm>
            <a:off x="9945279" y="396000"/>
            <a:ext cx="1782001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1"/>
          <p:cNvSpPr txBox="1"/>
          <p:nvPr/>
        </p:nvSpPr>
        <p:spPr>
          <a:xfrm>
            <a:off x="1581150" y="6314626"/>
            <a:ext cx="242887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Распространяется по лицензии </a:t>
            </a:r>
            <a:r>
              <a:rPr lang="ru-RU" sz="1200" b="0" i="0" u="sng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Creative Commons BY-NC-SA</a:t>
            </a:r>
            <a:endParaRPr sz="12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1"/>
          <p:cNvSpPr txBox="1"/>
          <p:nvPr/>
        </p:nvSpPr>
        <p:spPr>
          <a:xfrm>
            <a:off x="4162425" y="6314626"/>
            <a:ext cx="391477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ООО «</a:t>
            </a:r>
            <a:r>
              <a:rPr lang="ru-RU" sz="1200" b="0" i="0" u="none" strike="noStrike" cap="none" dirty="0" err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КиберТех</a:t>
            </a:r>
            <a:r>
              <a:rPr lang="ru-RU" sz="1200" b="0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»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Санкт-Петербург, 202</a:t>
            </a:r>
            <a:r>
              <a:rPr lang="en-US" sz="1200" b="0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200" b="0" i="0" u="none" strike="noStrike" cap="none" dirty="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Google Shape;15;p1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28675" y="6434126"/>
            <a:ext cx="739617" cy="25877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2EE51E-D7DF-4E4C-BE49-E2FD92F8DB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1795" y="1664042"/>
            <a:ext cx="8203254" cy="1704573"/>
          </a:xfrm>
        </p:spPr>
        <p:txBody>
          <a:bodyPr anchor="ctr" anchorCtr="0"/>
          <a:lstStyle/>
          <a:p>
            <a:r>
              <a:rPr lang="ru-RU" sz="4000" dirty="0"/>
              <a:t>Методы корректировки при перемещении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080D5831-8EFF-428C-8F6D-DA2212775D4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32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ru-RU" dirty="0">
                <a:sym typeface="Trebuchet MS"/>
              </a:rPr>
              <a:t>Выравнивание по расстоянию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C34AA46-0725-4C26-A4AA-E6D9AA6CD30A}"/>
              </a:ext>
            </a:extLst>
          </p:cNvPr>
          <p:cNvSpPr/>
          <p:nvPr/>
        </p:nvSpPr>
        <p:spPr>
          <a:xfrm>
            <a:off x="263610" y="1113653"/>
            <a:ext cx="1144235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100000"/>
            </a:pP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движение с выравниванием по гироскопу и стене</a:t>
            </a:r>
          </a:p>
          <a:p>
            <a:pPr lvl="0">
              <a:buSzPct val="100000"/>
            </a:pPr>
            <a:r>
              <a:rPr lang="en-US" sz="1200" b="1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def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runGyro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(v, s):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global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cpr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, d, direction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dir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angle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выбираем направление движения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на «идеальный» угол</a:t>
            </a:r>
          </a:p>
          <a:p>
            <a:pPr lvl="0">
              <a:buSzPct val="100000"/>
            </a:pP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uGyro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0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kpG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1</a:t>
            </a: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коэффициент пропорциональности для регулятора по углу с гироскопа</a:t>
            </a:r>
            <a:endParaRPr lang="en-US" sz="12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uWall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0 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kpW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-1.8</a:t>
            </a: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коэффициент пропорциональности для регулятора по стене</a:t>
            </a:r>
            <a:endParaRPr lang="en-US" sz="12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en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s *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cpr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/ (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math.pi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*d)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пересчет см в </a:t>
            </a:r>
            <a:r>
              <a:rPr lang="ru-RU" sz="1200" dirty="0" err="1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энкодеры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eL.reset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()</a:t>
            </a:r>
          </a:p>
          <a:p>
            <a:pPr lvl="0">
              <a:buSzPct val="100000"/>
            </a:pP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</a:p>
          <a:p>
            <a:pPr lvl="0">
              <a:buSzPct val="100000"/>
            </a:pP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while</a:t>
            </a: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abs(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eL.read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()) &lt;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en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and forward() &gt; 15:      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err =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dir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- direction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u1 =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kpG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* err</a:t>
            </a: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управляющее воздействие по гироскопу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r = right()</a:t>
            </a:r>
          </a:p>
          <a:p>
            <a:pPr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sz="12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if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(r &lt; 21):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считаем управление по стене только при показании датчика меньше 21 см (когда стена есть)</a:t>
            </a:r>
            <a:endParaRPr lang="en-US" sz="12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errW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12 – r</a:t>
            </a: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желаемая дистанция до стены 12 см</a:t>
            </a:r>
            <a:endParaRPr lang="en-US" sz="12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uWall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kpW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*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errW</a:t>
            </a: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управляющее воздействие по расстоянию до стены справа</a:t>
            </a:r>
            <a:endParaRPr lang="en-US" sz="12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sz="12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else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: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uWall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0    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u =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uGyro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+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uWall</a:t>
            </a: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итоговое управляющее воздействие</a:t>
            </a:r>
            <a:endParaRPr lang="en-US" sz="12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mL(v + u)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mR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(v - u)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script.wait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(10) </a:t>
            </a:r>
            <a:endParaRPr lang="ru-RU" sz="12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mL(0)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mR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(0)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5984789" y="2932670"/>
            <a:ext cx="5749701" cy="48603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rtl val="0"/>
              </a:rPr>
              <a:t>Остановка перед стеной по датчику расстояния, направленному вперед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965622" y="3377514"/>
            <a:ext cx="163932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4802659" y="3175686"/>
            <a:ext cx="1182130" cy="10297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773862"/>
      </p:ext>
    </p:extLst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5c8b6e555a_0_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ru-RU"/>
              <a:t>11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ru-RU" dirty="0">
                <a:sym typeface="Trebuchet MS"/>
              </a:rPr>
              <a:t>Методы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2E3B71C-DEFE-4079-B078-D6BCF16B70F1}"/>
              </a:ext>
            </a:extLst>
          </p:cNvPr>
          <p:cNvSpPr/>
          <p:nvPr/>
        </p:nvSpPr>
        <p:spPr>
          <a:xfrm>
            <a:off x="513854" y="1304046"/>
            <a:ext cx="1067313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3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rtl val="0"/>
              </a:rPr>
              <a:t>Вычисление «идеального» угла при поворотах. Выравнивание при движении вперед на идеальный угол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rtl val="0"/>
              </a:rPr>
              <a:t>Расчет </a:t>
            </a:r>
            <a:r>
              <a:rPr lang="ru-RU" sz="3200" dirty="0" err="1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rtl val="0"/>
              </a:rPr>
              <a:t>дрифта</a:t>
            </a:r>
            <a:r>
              <a:rPr lang="ru-RU" sz="3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rtl val="0"/>
              </a:rPr>
              <a:t> гироскопа и корректировка  вычисления абсолютного угла (</a:t>
            </a:r>
            <a:r>
              <a:rPr lang="en-US" sz="3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rtl val="0"/>
              </a:rPr>
              <a:t>bias</a:t>
            </a:r>
            <a:r>
              <a:rPr lang="ru-RU" sz="3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rtl val="0"/>
              </a:rPr>
              <a:t>) 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rtl val="0"/>
              </a:rPr>
              <a:t>Выравнивание по стене и углу при движении прямо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rtl val="0"/>
              </a:rPr>
              <a:t>Выравнивание по датчику расстояния, направленному вперед</a:t>
            </a:r>
          </a:p>
        </p:txBody>
      </p:sp>
    </p:spTree>
    <p:extLst>
      <p:ext uri="{BB962C8B-B14F-4D97-AF65-F5344CB8AC3E}">
        <p14:creationId xmlns:p14="http://schemas.microsoft.com/office/powerpoint/2010/main" val="2908694604"/>
      </p:ext>
    </p:extLst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ru-RU" dirty="0">
                <a:sym typeface="Trebuchet MS"/>
              </a:rPr>
              <a:t>Вычисление «идеального» угла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C34AA46-0725-4C26-A4AA-E6D9AA6CD30A}"/>
              </a:ext>
            </a:extLst>
          </p:cNvPr>
          <p:cNvSpPr/>
          <p:nvPr/>
        </p:nvSpPr>
        <p:spPr>
          <a:xfrm>
            <a:off x="263611" y="1121891"/>
            <a:ext cx="612071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</a:t>
            </a:r>
            <a: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переопределение </a:t>
            </a: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read </a:t>
            </a:r>
            <a: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для дат</a:t>
            </a: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.</a:t>
            </a:r>
            <a: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расстояния ИК</a:t>
            </a:r>
            <a:endParaRPr lang="ru-RU" sz="1600" b="1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right =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brick.sensor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(A1).read </a:t>
            </a:r>
            <a:b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</a:b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forward =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brick.sensor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(A2).read </a:t>
            </a:r>
          </a:p>
          <a:p>
            <a:pPr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angle = 0 </a:t>
            </a: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</a:t>
            </a:r>
            <a: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идеальный угол</a:t>
            </a:r>
            <a:endParaRPr lang="en-US" sz="16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</a:t>
            </a:r>
            <a: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функция движения по правилу правой руки (ППР) в полигоне </a:t>
            </a: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c </a:t>
            </a:r>
            <a: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секторами размера 40х40 см</a:t>
            </a:r>
            <a:endParaRPr lang="en-US" sz="16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</a:t>
            </a:r>
            <a: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выравнивание на идеальный угол </a:t>
            </a: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angle</a:t>
            </a:r>
            <a:endParaRPr lang="ru-RU" sz="16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sz="1600" b="1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def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ppr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():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6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global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angle</a:t>
            </a:r>
            <a:r>
              <a:rPr lang="ru-RU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dist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35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6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while 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True: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sz="16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right() &gt;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dist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: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rotateGyro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(89)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angle += 89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runGyro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(60, 40)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ru-RU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600" b="1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elif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forward() &gt;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dist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:</a:t>
            </a:r>
          </a:p>
          <a:p>
            <a:pPr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runGyro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(60, 40)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sz="16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: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rotateGyro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(-89)</a:t>
            </a:r>
          </a:p>
          <a:p>
            <a:pPr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angle -= 89</a:t>
            </a:r>
          </a:p>
          <a:p>
            <a:pPr lvl="0">
              <a:buSzPct val="100000"/>
            </a:pPr>
            <a:endParaRPr lang="en-US" sz="16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549081" y="1196031"/>
            <a:ext cx="544521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</a:rPr>
              <a:t>#</a:t>
            </a:r>
            <a: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</a:rPr>
              <a:t> движение с выравниванием на угол </a:t>
            </a: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</a:rPr>
              <a:t>angle</a:t>
            </a:r>
            <a:b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</a:rPr>
              <a:t>#</a:t>
            </a:r>
            <a: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</a:rPr>
              <a:t> направление движение задает знак </a:t>
            </a: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</a:rPr>
              <a:t>v</a:t>
            </a:r>
          </a:p>
          <a:p>
            <a:pPr lvl="0">
              <a:buSzPct val="100000"/>
            </a:pPr>
            <a:r>
              <a:rPr lang="en-US" sz="1600" b="1" dirty="0" err="1"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rtl val="0"/>
              </a:rPr>
              <a:t>def</a:t>
            </a:r>
            <a:r>
              <a:rPr lang="en-US" sz="1600" dirty="0"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rtl val="0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runGyro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(v, s):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6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global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direction, angle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dir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angle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en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s *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cpr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/ (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math.pi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* d) 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kp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1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brick.encoder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(E3).reset()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6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while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abs(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brick.encoder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(E3).read()) &lt;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en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: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err =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dir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– direction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u =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kp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* err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brick.motor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(M3).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setPower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(v - u)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brick.motor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(M4).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setPower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(v + u)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script.wait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(1</a:t>
            </a:r>
            <a:r>
              <a:rPr lang="ru-RU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0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)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brick.motor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(M3).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setPower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(0)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brick.motor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(M4).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setPower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(0)  </a:t>
            </a:r>
            <a:endParaRPr lang="ru-RU" sz="16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429312089"/>
      </p:ext>
    </p:extLst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ru-RU" dirty="0">
                <a:sym typeface="Trebuchet MS"/>
              </a:rPr>
              <a:t>Вычисление «идеального» угла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2E3B71C-DEFE-4079-B078-D6BCF16B70F1}"/>
              </a:ext>
            </a:extLst>
          </p:cNvPr>
          <p:cNvSpPr/>
          <p:nvPr/>
        </p:nvSpPr>
        <p:spPr>
          <a:xfrm>
            <a:off x="513854" y="1304046"/>
            <a:ext cx="1067313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rtl val="0"/>
              </a:rPr>
              <a:t>Поворот по гироскопу можно осуществляется на значение 89 или 88, т.к. именно значения соответствуют реальному углу поворота на 90 градусов. Выбирается эмпирически</a:t>
            </a:r>
          </a:p>
        </p:txBody>
      </p:sp>
    </p:spTree>
    <p:extLst>
      <p:ext uri="{BB962C8B-B14F-4D97-AF65-F5344CB8AC3E}">
        <p14:creationId xmlns:p14="http://schemas.microsoft.com/office/powerpoint/2010/main" val="2558042476"/>
      </p:ext>
    </p:extLst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ru-RU" dirty="0">
                <a:sym typeface="Trebuchet MS"/>
              </a:rPr>
              <a:t>Расчет </a:t>
            </a:r>
            <a:r>
              <a:rPr lang="ru-RU" dirty="0" err="1">
                <a:sym typeface="Trebuchet MS"/>
              </a:rPr>
              <a:t>дрифта</a:t>
            </a:r>
            <a:r>
              <a:rPr lang="ru-RU" dirty="0">
                <a:sym typeface="Trebuchet MS"/>
              </a:rPr>
              <a:t> гироскопа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2E3B71C-DEFE-4079-B078-D6BCF16B70F1}"/>
              </a:ext>
            </a:extLst>
          </p:cNvPr>
          <p:cNvSpPr/>
          <p:nvPr/>
        </p:nvSpPr>
        <p:spPr>
          <a:xfrm>
            <a:off x="447952" y="1279333"/>
            <a:ext cx="622469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rtl val="0"/>
              </a:rPr>
              <a:t>Рассчитанный по гироскопу угол со временем накапливает ошибку, т.к. вычисляется путем суммирования.</a:t>
            </a:r>
          </a:p>
          <a:p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rtl val="0"/>
              </a:rPr>
              <a:t>Для корректировки угла относительно реального направления можно использовать особенности конструктивной модели робота, а также объекты на полигоне</a:t>
            </a:r>
          </a:p>
          <a:p>
            <a:endParaRPr lang="ru-RU" sz="24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rtl val="0"/>
            </a:endParaRPr>
          </a:p>
          <a:p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rtl val="0"/>
              </a:rPr>
              <a:t>Необходимо выровнять робота относительно стены и затем скорректировать угол рысканья вычисляемый по гироскопу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4309" y="1177992"/>
            <a:ext cx="2669864" cy="252519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1853" y="3826182"/>
            <a:ext cx="2669864" cy="2525192"/>
          </a:xfrm>
          <a:prstGeom prst="rect">
            <a:avLst/>
          </a:prstGeom>
        </p:spPr>
      </p:pic>
      <p:cxnSp>
        <p:nvCxnSpPr>
          <p:cNvPr id="4" name="Прямая со стрелкой 3"/>
          <p:cNvCxnSpPr/>
          <p:nvPr/>
        </p:nvCxnSpPr>
        <p:spPr>
          <a:xfrm flipV="1">
            <a:off x="8369241" y="1070919"/>
            <a:ext cx="0" cy="128510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V="1">
            <a:off x="10542264" y="3703184"/>
            <a:ext cx="0" cy="128510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468098" y="885604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0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622292" y="3410796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2</a:t>
            </a:r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H="1" flipV="1">
            <a:off x="10309654" y="3715226"/>
            <a:ext cx="232610" cy="1260610"/>
          </a:xfrm>
          <a:prstGeom prst="straightConnector1">
            <a:avLst/>
          </a:prstGeom>
          <a:ln w="762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890859" y="3410795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0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229798" y="2096813"/>
            <a:ext cx="9749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rtl val="0"/>
              </a:rPr>
              <a:t>БЫЛО</a:t>
            </a:r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629876" y="4960355"/>
            <a:ext cx="10679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rtl val="0"/>
              </a:rPr>
              <a:t>СТАЛО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74571656"/>
      </p:ext>
    </p:extLst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ru-RU" dirty="0">
                <a:sym typeface="Trebuchet MS"/>
              </a:rPr>
              <a:t>Расчет </a:t>
            </a:r>
            <a:r>
              <a:rPr lang="ru-RU" dirty="0" err="1">
                <a:sym typeface="Trebuchet MS"/>
              </a:rPr>
              <a:t>дрифта</a:t>
            </a:r>
            <a:r>
              <a:rPr lang="ru-RU" dirty="0">
                <a:sym typeface="Trebuchet MS"/>
              </a:rPr>
              <a:t> гироскопа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2E3B71C-DEFE-4079-B078-D6BCF16B70F1}"/>
              </a:ext>
            </a:extLst>
          </p:cNvPr>
          <p:cNvSpPr/>
          <p:nvPr/>
        </p:nvSpPr>
        <p:spPr>
          <a:xfrm>
            <a:off x="447951" y="1279333"/>
            <a:ext cx="725442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rtl val="0"/>
              </a:rPr>
              <a:t>Для выравнивания по относительно стены можно использовать «бампер» сзади робота </a:t>
            </a:r>
          </a:p>
          <a:p>
            <a:endParaRPr lang="ru-RU" sz="2800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  <a:rtl val="0"/>
            </a:endParaRPr>
          </a:p>
          <a:p>
            <a:r>
              <a:rPr lang="ru-RU" sz="2800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  <a:rtl val="0"/>
              </a:rPr>
              <a:t>Выполнить отъезд назад и упереться бампером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5760" y="3714607"/>
            <a:ext cx="4269031" cy="240133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805" y="3714607"/>
            <a:ext cx="4269032" cy="240133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5243" y="1064227"/>
            <a:ext cx="4049353" cy="2277761"/>
          </a:xfrm>
          <a:prstGeom prst="rect">
            <a:avLst/>
          </a:prstGeom>
        </p:spPr>
      </p:pic>
      <p:cxnSp>
        <p:nvCxnSpPr>
          <p:cNvPr id="7" name="Прямая со стрелкой 6"/>
          <p:cNvCxnSpPr>
            <a:stCxn id="3" idx="3"/>
            <a:endCxn id="2" idx="1"/>
          </p:cNvCxnSpPr>
          <p:nvPr/>
        </p:nvCxnSpPr>
        <p:spPr>
          <a:xfrm>
            <a:off x="5380837" y="4915272"/>
            <a:ext cx="1124923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291914" y="4456670"/>
            <a:ext cx="131805" cy="840260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080055" y="4806778"/>
            <a:ext cx="131805" cy="840260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3751377"/>
      </p:ext>
    </p:extLst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ru-RU" dirty="0">
                <a:sym typeface="Trebuchet MS"/>
              </a:rPr>
              <a:t>Расчет </a:t>
            </a:r>
            <a:r>
              <a:rPr lang="ru-RU" dirty="0" err="1">
                <a:sym typeface="Trebuchet MS"/>
              </a:rPr>
              <a:t>дрифта</a:t>
            </a:r>
            <a:r>
              <a:rPr lang="ru-RU" dirty="0">
                <a:sym typeface="Trebuchet MS"/>
              </a:rPr>
              <a:t> гироскопа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C34AA46-0725-4C26-A4AA-E6D9AA6CD30A}"/>
              </a:ext>
            </a:extLst>
          </p:cNvPr>
          <p:cNvSpPr/>
          <p:nvPr/>
        </p:nvSpPr>
        <p:spPr>
          <a:xfrm>
            <a:off x="263611" y="1121891"/>
            <a:ext cx="576648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</a:t>
            </a:r>
            <a: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переменная для ошибки гироскопа</a:t>
            </a:r>
            <a:endParaRPr lang="ru-RU" sz="1600" b="1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bias = 0</a:t>
            </a:r>
            <a:endParaRPr lang="en-US" sz="16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</a:t>
            </a:r>
            <a: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вычисление погрешности гироскопа</a:t>
            </a:r>
          </a:p>
          <a:p>
            <a:pPr lvl="0">
              <a:buSzPct val="100000"/>
            </a:pPr>
            <a:r>
              <a:rPr lang="en-US" sz="1600" b="1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def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correct():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global bias, angle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mR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(-50)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mL(-50)</a:t>
            </a:r>
            <a:endParaRPr lang="ru-RU" sz="16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#</a:t>
            </a:r>
            <a: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выбираем время отъезда назад, чтобы </a:t>
            </a:r>
            <a:endParaRPr lang="en-US" sz="16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# </a:t>
            </a:r>
            <a: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упереться в стену «бампером»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script.wait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(2000)</a:t>
            </a:r>
            <a:r>
              <a:rPr lang="ru-RU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</a:p>
          <a:p>
            <a:pPr lvl="0">
              <a:buSzPct val="100000"/>
            </a:pPr>
            <a:r>
              <a:rPr lang="ru-RU" sz="160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60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mR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(0)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mL(0)</a:t>
            </a:r>
          </a:p>
          <a:p>
            <a:pPr lvl="0">
              <a:buSzPct val="100000"/>
            </a:pP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# </a:t>
            </a:r>
            <a: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вычисление погрешности гироскопа</a:t>
            </a:r>
            <a:endParaRPr lang="en-US" sz="16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ru-RU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bias += angle - direction</a:t>
            </a:r>
            <a:endParaRPr lang="ru-RU" sz="16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ru-RU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script.wait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(1000)</a:t>
            </a:r>
          </a:p>
          <a:p>
            <a:pPr lvl="0">
              <a:buSzPct val="100000"/>
            </a:pPr>
            <a:r>
              <a:rPr lang="ru-RU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runGyro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(30,10)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1C34AA46-0725-4C26-A4AA-E6D9AA6CD30A}"/>
              </a:ext>
            </a:extLst>
          </p:cNvPr>
          <p:cNvSpPr/>
          <p:nvPr/>
        </p:nvSpPr>
        <p:spPr>
          <a:xfrm>
            <a:off x="5469924" y="1121891"/>
            <a:ext cx="618249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100000"/>
            </a:pP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ППР </a:t>
            </a:r>
          </a:p>
          <a:p>
            <a:pPr lvl="0">
              <a:buSzPct val="100000"/>
            </a:pPr>
            <a:r>
              <a:rPr lang="en-US" sz="1600" b="1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def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ppr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():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6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global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angle  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6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while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True: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sz="16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if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right() &gt; 40: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rotateGyro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(89)      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angle += 89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runGyro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(60, 40)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sz="1600" b="1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elif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forward() &gt; 40: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runGyro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(60, 40)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sz="16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else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: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</a:t>
            </a:r>
            <a:r>
              <a:rPr lang="en-US" sz="16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rotateGyro</a:t>
            </a: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(-89)</a:t>
            </a: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angle -= 89</a:t>
            </a:r>
            <a:endParaRPr lang="ru-RU" sz="16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ru-RU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</a:t>
            </a: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запускаем корректировку после поворота     </a:t>
            </a:r>
          </a:p>
          <a:p>
            <a:pPr lvl="0">
              <a:buSzPct val="100000"/>
            </a:pPr>
            <a: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</a:t>
            </a: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6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налево. В этом случае всегда стена сзади</a:t>
            </a:r>
            <a:endParaRPr lang="en-US" sz="16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sz="16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correct()</a:t>
            </a:r>
          </a:p>
        </p:txBody>
      </p:sp>
    </p:spTree>
    <p:extLst>
      <p:ext uri="{BB962C8B-B14F-4D97-AF65-F5344CB8AC3E}">
        <p14:creationId xmlns:p14="http://schemas.microsoft.com/office/powerpoint/2010/main" val="2635139054"/>
      </p:ext>
    </p:extLst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ru-RU" dirty="0">
                <a:sym typeface="Trebuchet MS"/>
              </a:rPr>
              <a:t>Расчет </a:t>
            </a:r>
            <a:r>
              <a:rPr lang="ru-RU" dirty="0" err="1">
                <a:sym typeface="Trebuchet MS"/>
              </a:rPr>
              <a:t>дрифта</a:t>
            </a:r>
            <a:r>
              <a:rPr lang="ru-RU" dirty="0">
                <a:sym typeface="Trebuchet MS"/>
              </a:rPr>
              <a:t> гироскопа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C34AA46-0725-4C26-A4AA-E6D9AA6CD30A}"/>
              </a:ext>
            </a:extLst>
          </p:cNvPr>
          <p:cNvSpPr/>
          <p:nvPr/>
        </p:nvSpPr>
        <p:spPr>
          <a:xfrm>
            <a:off x="263610" y="1121891"/>
            <a:ext cx="1092337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en-US" sz="24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</a:t>
            </a:r>
            <a:r>
              <a:rPr lang="ru-RU" sz="24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переменная для ошибки гироскопа</a:t>
            </a:r>
            <a:endParaRPr lang="ru-RU" sz="2400" b="1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bias = 0</a:t>
            </a:r>
            <a:endParaRPr lang="en-US" sz="24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24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</a:t>
            </a:r>
            <a:r>
              <a:rPr lang="ru-RU" sz="24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Вычисление абсолютного угла по гироскопу</a:t>
            </a:r>
          </a:p>
          <a:p>
            <a:pPr lvl="0">
              <a:buSzPct val="100000"/>
            </a:pPr>
            <a:r>
              <a:rPr lang="en-US" sz="2400" b="1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def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getYaw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():</a:t>
            </a:r>
          </a:p>
          <a:p>
            <a:pPr lvl="0">
              <a:buSzPct val="100000"/>
            </a:pP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24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global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direction, </a:t>
            </a:r>
            <a:r>
              <a:rPr lang="en-US" sz="24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yawOld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, n</a:t>
            </a:r>
          </a:p>
          <a:p>
            <a:pPr lvl="0">
              <a:buSzPct val="100000"/>
            </a:pP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yaw = </a:t>
            </a:r>
            <a:r>
              <a:rPr lang="en-US" sz="24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brick.gyroscope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().read()[6]/1000</a:t>
            </a:r>
          </a:p>
          <a:p>
            <a:pPr lvl="0">
              <a:buSzPct val="100000"/>
            </a:pP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24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deltaYaw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yaw - </a:t>
            </a:r>
            <a:r>
              <a:rPr lang="en-US" sz="24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yawOld</a:t>
            </a:r>
            <a:endParaRPr lang="en-US" sz="24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24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yawOld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yaw</a:t>
            </a:r>
          </a:p>
          <a:p>
            <a:pPr lvl="0">
              <a:buSzPct val="100000"/>
            </a:pP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n += -round(</a:t>
            </a:r>
            <a:r>
              <a:rPr lang="en-US" sz="24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deltaYaw</a:t>
            </a: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/320)</a:t>
            </a:r>
          </a:p>
          <a:p>
            <a:pPr lvl="0">
              <a:buSzPct val="100000"/>
            </a:pPr>
            <a:r>
              <a:rPr lang="en-US" sz="24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direction = yaw + n * 360 + bias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5387546" y="4819135"/>
            <a:ext cx="1243914" cy="603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6564409"/>
      </p:ext>
    </p:extLst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r>
              <a:rPr lang="ru-RU" dirty="0">
                <a:sym typeface="Trebuchet MS"/>
              </a:rPr>
              <a:t>Выравнивание по стене и углу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C34AA46-0725-4C26-A4AA-E6D9AA6CD30A}"/>
              </a:ext>
            </a:extLst>
          </p:cNvPr>
          <p:cNvSpPr/>
          <p:nvPr/>
        </p:nvSpPr>
        <p:spPr>
          <a:xfrm>
            <a:off x="263610" y="1113653"/>
            <a:ext cx="1144235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100000"/>
            </a:pP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движение с выравниванием по гироскопу и стене</a:t>
            </a:r>
          </a:p>
          <a:p>
            <a:pPr lvl="0">
              <a:buSzPct val="100000"/>
            </a:pPr>
            <a:r>
              <a:rPr lang="en-US" sz="1200" b="1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def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runGyro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(v, s):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global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cpr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, d, direction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dir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angle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выбираем направление движения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на «идеальный» угол</a:t>
            </a:r>
          </a:p>
          <a:p>
            <a:pPr lvl="0">
              <a:buSzPct val="100000"/>
            </a:pP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uGyro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0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kpG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1</a:t>
            </a: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коэффициент пропорциональности для регулятора по углу с гироскопа</a:t>
            </a:r>
            <a:endParaRPr lang="en-US" sz="12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uWall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0 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kpW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-1.8</a:t>
            </a: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коэффициент пропорциональности для регулятора по стене</a:t>
            </a:r>
            <a:endParaRPr lang="en-US" sz="12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en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s *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cpr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/ (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math.pi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*d)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пересчет см в </a:t>
            </a:r>
            <a:r>
              <a:rPr lang="ru-RU" sz="1200" dirty="0" err="1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энкодеры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eL.reset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()</a:t>
            </a:r>
          </a:p>
          <a:p>
            <a:pPr lvl="0">
              <a:buSzPct val="100000"/>
            </a:pP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</a:p>
          <a:p>
            <a:pPr lvl="0">
              <a:buSzPct val="100000"/>
            </a:pP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while</a:t>
            </a: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abs(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eL.read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()) &lt;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en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:      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err =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dir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- direction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u1 =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kpG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* err</a:t>
            </a: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управляющее воздействие по гироскопу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r = right()</a:t>
            </a:r>
          </a:p>
          <a:p>
            <a:pPr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sz="12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if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(r &lt; 21):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считаем управление по стене только при показании датчика меньше 21 см (когда стена есть)</a:t>
            </a:r>
            <a:endParaRPr lang="en-US" sz="12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errW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12 – r</a:t>
            </a: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желаемая дистанция до стены 12 см</a:t>
            </a:r>
            <a:endParaRPr lang="en-US" sz="12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uWall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kpW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*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errW</a:t>
            </a: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управляющее воздействие по расстоянию до стены справа</a:t>
            </a:r>
            <a:endParaRPr lang="en-US" sz="12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sz="1200" b="1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else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: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uWall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= 0    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u =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uGyro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+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uWall</a:t>
            </a:r>
            <a:r>
              <a:rPr lang="ru-RU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</a:t>
            </a:r>
            <a:r>
              <a:rPr lang="en-US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# </a:t>
            </a:r>
            <a:r>
              <a:rPr lang="ru-RU" sz="1200" dirty="0">
                <a:solidFill>
                  <a:srgbClr val="00B050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итоговое управляющее воздействие</a:t>
            </a:r>
            <a:endParaRPr lang="en-US" sz="1200" dirty="0">
              <a:solidFill>
                <a:srgbClr val="00B050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mL(v + u)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mR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(v - u)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script.wait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(10) </a:t>
            </a:r>
            <a:endParaRPr lang="ru-RU" sz="1200" dirty="0">
              <a:solidFill>
                <a:schemeClr val="dk1"/>
              </a:solidFill>
              <a:latin typeface="Courier New" panose="02070309020205020404" pitchFamily="49" charset="0"/>
              <a:ea typeface="Microsoft YaHei" panose="020B0503020204020204" pitchFamily="34" charset="-122"/>
              <a:cs typeface="Courier New" panose="02070309020205020404" pitchFamily="49" charset="0"/>
              <a:sym typeface="Trebuchet MS"/>
            </a:endParaRP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mL(0)</a:t>
            </a:r>
          </a:p>
          <a:p>
            <a:pPr lvl="0">
              <a:buSzPct val="100000"/>
            </a:pP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  </a:t>
            </a:r>
            <a:r>
              <a:rPr lang="en-US" sz="1200" dirty="0" err="1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mR</a:t>
            </a:r>
            <a:r>
              <a:rPr lang="en-US" sz="1200" dirty="0">
                <a:solidFill>
                  <a:schemeClr val="dk1"/>
                </a:solidFill>
                <a:latin typeface="Courier New" panose="02070309020205020404" pitchFamily="49" charset="0"/>
                <a:ea typeface="Microsoft YaHei" panose="020B0503020204020204" pitchFamily="34" charset="-122"/>
                <a:cs typeface="Courier New" panose="02070309020205020404" pitchFamily="49" charset="0"/>
                <a:sym typeface="Trebuchet MS"/>
              </a:rPr>
              <a:t>(0)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Скругленный прямоугольник 1"/>
              <p:cNvSpPr/>
              <p:nvPr/>
            </p:nvSpPr>
            <p:spPr>
              <a:xfrm>
                <a:off x="5917833" y="4753232"/>
                <a:ext cx="5749701" cy="120083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ru-RU" dirty="0">
                    <a:solidFill>
                      <a:schemeClr val="dk1"/>
                    </a:solidFill>
                    <a:latin typeface="Calibri" panose="020F0502020204030204" pitchFamily="34" charset="0"/>
                    <a:cs typeface="Calibri" panose="020F0502020204030204" pitchFamily="34" charset="0"/>
                    <a:rtl val="0"/>
                  </a:rPr>
                  <a:t>Возможно использовать </a:t>
                </a:r>
                <a:r>
                  <a:rPr lang="ru-RU" dirty="0">
                    <a:latin typeface="Calibri" panose="020F0502020204030204" pitchFamily="34" charset="0"/>
                    <a:cs typeface="Calibri" panose="020F0502020204030204" pitchFamily="34" charset="0"/>
                    <a:rtl val="0"/>
                  </a:rPr>
                  <a:t>также </a:t>
                </a:r>
                <a:r>
                  <a:rPr lang="ru-RU" dirty="0">
                    <a:solidFill>
                      <a:schemeClr val="dk1"/>
                    </a:solidFill>
                    <a:latin typeface="Calibri" panose="020F0502020204030204" pitchFamily="34" charset="0"/>
                    <a:cs typeface="Calibri" panose="020F0502020204030204" pitchFamily="34" charset="0"/>
                    <a:rtl val="0"/>
                  </a:rPr>
                  <a:t>комплементарный фильтр для вычисления управляющего воздействия: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  <a:rtl val="0"/>
                        </a:rPr>
                        <m:t>𝑢</m:t>
                      </m:r>
                      <m:r>
                        <a:rPr lang="en-US" i="1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  <a:rtl val="0"/>
                        </a:rPr>
                        <m:t>=</m:t>
                      </m:r>
                      <m:r>
                        <a:rPr lang="en-US" i="1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  <a:rtl val="0"/>
                        </a:rPr>
                        <m:t>𝛼</m:t>
                      </m:r>
                      <m:r>
                        <a:rPr lang="en-US" i="1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  <a:rtl val="0"/>
                        </a:rPr>
                        <m:t> ∗</m:t>
                      </m:r>
                      <m:r>
                        <a:rPr lang="en-US" i="1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  <a:rtl val="0"/>
                        </a:rPr>
                        <m:t>𝑢𝐺𝑦𝑟𝑜</m:t>
                      </m:r>
                      <m:r>
                        <a:rPr lang="en-US" i="1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  <a:rtl val="0"/>
                        </a:rPr>
                        <m:t>+</m:t>
                      </m:r>
                      <m:d>
                        <m:dPr>
                          <m:ctrlPr>
                            <a:rPr lang="en-US" i="1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  <a:rtl val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  <a:rtl val="0"/>
                            </a:rPr>
                            <m:t>1− </m:t>
                          </m:r>
                          <m:r>
                            <a:rPr lang="en-US" i="1">
                              <a:solidFill>
                                <a:schemeClr val="dk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  <a:rtl val="0"/>
                            </a:rPr>
                            <m:t>𝛼</m:t>
                          </m:r>
                        </m:e>
                      </m:d>
                      <m:r>
                        <a:rPr lang="en-US" i="1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  <a:rtl val="0"/>
                        </a:rPr>
                        <m:t>∗</m:t>
                      </m:r>
                      <m:r>
                        <a:rPr lang="en-US" i="1">
                          <a:solidFill>
                            <a:schemeClr val="dk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  <a:rtl val="0"/>
                        </a:rPr>
                        <m:t>𝑢𝑊𝑎𝑙𝑙</m:t>
                      </m:r>
                    </m:oMath>
                  </m:oMathPara>
                </a14:m>
                <a:endParaRPr lang="ru-RU" dirty="0">
                  <a:solidFill>
                    <a:schemeClr val="dk1"/>
                  </a:solidFill>
                  <a:latin typeface="Calibri" panose="020F0502020204030204" pitchFamily="34" charset="0"/>
                  <a:cs typeface="Calibri" panose="020F0502020204030204" pitchFamily="34" charset="0"/>
                  <a:rtl val="0"/>
                </a:endParaRPr>
              </a:p>
            </p:txBody>
          </p:sp>
        </mc:Choice>
        <mc:Fallback xmlns="">
          <p:sp>
            <p:nvSpPr>
              <p:cNvPr id="2" name="Скругленный 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7833" y="4753232"/>
                <a:ext cx="5749701" cy="1200830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3536534"/>
      </p:ext>
    </p:extLst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TRIKtheme2019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IKtheme2019" id="{3EE4B165-53EC-4A0A-9C55-72CB4EA76720}" vid="{6A35BB6B-5003-4483-AF5E-6DF0028E6E63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TRIKtheme2019 (1)</Template>
  <TotalTime>26521</TotalTime>
  <Words>1155</Words>
  <Application>Microsoft Office PowerPoint</Application>
  <PresentationFormat>Широкоэкранный</PresentationFormat>
  <Paragraphs>164</Paragraphs>
  <Slides>11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 Math</vt:lpstr>
      <vt:lpstr>Courier New</vt:lpstr>
      <vt:lpstr>Verdana</vt:lpstr>
      <vt:lpstr>TRIKtheme2019</vt:lpstr>
      <vt:lpstr>Методы корректировки при перемещении</vt:lpstr>
      <vt:lpstr>Методы</vt:lpstr>
      <vt:lpstr>Вычисление «идеального» угла</vt:lpstr>
      <vt:lpstr>Вычисление «идеального» угла</vt:lpstr>
      <vt:lpstr>Расчет дрифта гироскопа</vt:lpstr>
      <vt:lpstr>Расчет дрифта гироскопа</vt:lpstr>
      <vt:lpstr>Расчет дрифта гироскопа</vt:lpstr>
      <vt:lpstr>Расчет дрифта гироскопа</vt:lpstr>
      <vt:lpstr>Выравнивание по стене и углу</vt:lpstr>
      <vt:lpstr>Выравнивание по расстоянию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Компьютерное зрение</dc:title>
  <dc:creator>Анастасия Мерецкая</dc:creator>
  <cp:lastModifiedBy>Ilya Shirokolobov</cp:lastModifiedBy>
  <cp:revision>142</cp:revision>
  <dcterms:created xsi:type="dcterms:W3CDTF">2019-09-12T18:22:40Z</dcterms:created>
  <dcterms:modified xsi:type="dcterms:W3CDTF">2022-06-27T01:57:04Z</dcterms:modified>
</cp:coreProperties>
</file>