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Lst>
  <p:notesMasterIdLst>
    <p:notesMasterId r:id="rId19"/>
  </p:notesMasterIdLst>
  <p:handoutMasterIdLst>
    <p:handoutMasterId r:id="rId20"/>
  </p:handoutMasterIdLst>
  <p:sldIdLst>
    <p:sldId id="256" r:id="rId2"/>
    <p:sldId id="337" r:id="rId3"/>
    <p:sldId id="419" r:id="rId4"/>
    <p:sldId id="407" r:id="rId5"/>
    <p:sldId id="420" r:id="rId6"/>
    <p:sldId id="395" r:id="rId7"/>
    <p:sldId id="416" r:id="rId8"/>
    <p:sldId id="411" r:id="rId9"/>
    <p:sldId id="409" r:id="rId10"/>
    <p:sldId id="410" r:id="rId11"/>
    <p:sldId id="417" r:id="rId12"/>
    <p:sldId id="413" r:id="rId13"/>
    <p:sldId id="412" r:id="rId14"/>
    <p:sldId id="418" r:id="rId15"/>
    <p:sldId id="414" r:id="rId16"/>
    <p:sldId id="415" r:id="rId17"/>
    <p:sldId id="366" r:id="rId18"/>
  </p:sldIdLst>
  <p:sldSz cx="12192000" cy="6858000"/>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58" autoAdjust="0"/>
    <p:restoredTop sz="95226" autoAdjust="0"/>
  </p:normalViewPr>
  <p:slideViewPr>
    <p:cSldViewPr>
      <p:cViewPr varScale="1">
        <p:scale>
          <a:sx n="108" d="100"/>
          <a:sy n="108" d="100"/>
        </p:scale>
        <p:origin x="960" y="102"/>
      </p:cViewPr>
      <p:guideLst>
        <p:guide orient="horz" pos="2160"/>
        <p:guide pos="3840"/>
      </p:guideLst>
    </p:cSldViewPr>
  </p:slideViewPr>
  <p:notesTextViewPr>
    <p:cViewPr>
      <p:scale>
        <a:sx n="1" d="1"/>
        <a:sy n="1" d="1"/>
      </p:scale>
      <p:origin x="0" y="0"/>
    </p:cViewPr>
  </p:notesTextViewPr>
  <p:notesViewPr>
    <p:cSldViewPr>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9536E7ED-D27E-425E-A8BD-78599E18C4B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C59D1051-704B-4E65-AD67-A44C5AEF96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B315EC-C608-4B19-856E-85EFF81A4ECF}" type="datetimeFigureOut">
              <a:rPr lang="ru-RU" smtClean="0"/>
              <a:t>27.06.2022</a:t>
            </a:fld>
            <a:endParaRPr lang="ru-RU"/>
          </a:p>
        </p:txBody>
      </p:sp>
      <p:sp>
        <p:nvSpPr>
          <p:cNvPr id="4" name="Нижний колонтитул 3">
            <a:extLst>
              <a:ext uri="{FF2B5EF4-FFF2-40B4-BE49-F238E27FC236}">
                <a16:creationId xmlns:a16="http://schemas.microsoft.com/office/drawing/2014/main" id="{3C38D4AB-E64A-482C-825B-842EE8F9842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B65160A7-2793-43D9-AB1F-E4E524A53C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460F4C-CE06-4AB5-B814-70B90665B659}" type="slidenum">
              <a:rPr lang="ru-RU" smtClean="0"/>
              <a:t>‹#›</a:t>
            </a:fld>
            <a:endParaRPr lang="ru-RU"/>
          </a:p>
        </p:txBody>
      </p:sp>
    </p:spTree>
    <p:extLst>
      <p:ext uri="{BB962C8B-B14F-4D97-AF65-F5344CB8AC3E}">
        <p14:creationId xmlns:p14="http://schemas.microsoft.com/office/powerpoint/2010/main" val="2430988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spcBef>
                <a:spcPts val="0"/>
              </a:spcBef>
              <a:defRPr>
                <a:latin typeface="Montserrat" pitchFamily="2" charset="-52"/>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lang="ru-RU" dirty="0"/>
          </a:p>
        </p:txBody>
      </p:sp>
      <p:sp>
        <p:nvSpPr>
          <p:cNvPr id="3" name="Shape 3"/>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indent="0" algn="r" rtl="0">
              <a:spcBef>
                <a:spcPts val="0"/>
              </a:spcBef>
              <a:defRPr>
                <a:latin typeface="Montserrat" pitchFamily="2" charset="-52"/>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lang="ru-RU" dirty="0"/>
          </a:p>
        </p:txBody>
      </p:sp>
      <p:sp>
        <p:nvSpPr>
          <p:cNvPr id="4" name="Shape 4"/>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 name="Shape 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 name="Shape 6"/>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indent="0" algn="l" rtl="0">
              <a:spcBef>
                <a:spcPts val="0"/>
              </a:spcBef>
              <a:defRPr>
                <a:latin typeface="Montserrat" pitchFamily="2" charset="-52"/>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lang="ru-RU" dirty="0"/>
          </a:p>
        </p:txBody>
      </p:sp>
      <p:sp>
        <p:nvSpPr>
          <p:cNvPr id="7" name="Shape 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lvl1pPr marL="0" marR="0" indent="0" algn="r" rtl="0">
              <a:spcBef>
                <a:spcPts val="0"/>
              </a:spcBef>
              <a:buNone/>
              <a:defRPr sz="1200" b="0" i="0" u="none" strike="noStrike" cap="none" baseline="0">
                <a:solidFill>
                  <a:schemeClr val="dk1"/>
                </a:solidFill>
                <a:latin typeface="Montserrat" pitchFamily="2" charset="-52"/>
                <a:ea typeface="Montserrat" pitchFamily="2" charset="-52"/>
                <a:cs typeface="Montserrat" pitchFamily="2" charset="-52"/>
                <a:sym typeface="Calibri"/>
              </a:defRPr>
            </a:lvl1pPr>
          </a:lstStyle>
          <a:p>
            <a:pPr>
              <a:buSzPct val="25000"/>
            </a:pPr>
            <a:fld id="{00000000-1234-1234-1234-123412341234}" type="slidenum">
              <a:rPr lang="ru-RU" smtClean="0"/>
              <a:pPr>
                <a:buSzPct val="25000"/>
              </a:pPr>
              <a:t>‹#›</a:t>
            </a:fld>
            <a:endParaRPr lang="ru-RU" dirty="0"/>
          </a:p>
        </p:txBody>
      </p:sp>
    </p:spTree>
    <p:extLst>
      <p:ext uri="{BB962C8B-B14F-4D97-AF65-F5344CB8AC3E}">
        <p14:creationId xmlns:p14="http://schemas.microsoft.com/office/powerpoint/2010/main" val="2718135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itchFamily="2" charset="-52"/>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05299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875684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6305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52774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749448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79868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75994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5140828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5c8b6e555a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5c8b6e555a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g5c8b6e555a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ru-RU"/>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427377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52311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379227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968978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885698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66585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467194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837617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help.trikset.com/" TargetMode="External"/><Relationship Id="rId2" Type="http://schemas.openxmlformats.org/officeDocument/2006/relationships/hyperlink" Target="mailto:support@trikset.com" TargetMode="External"/><Relationship Id="rId1" Type="http://schemas.openxmlformats.org/officeDocument/2006/relationships/slideMaster" Target="../slideMasters/slideMaster1.xml"/><Relationship Id="rId6" Type="http://schemas.openxmlformats.org/officeDocument/2006/relationships/hyperlink" Target="https://trikset.com/" TargetMode="Externa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ик" preserve="1">
  <p:cSld name="Титульник">
    <p:spTree>
      <p:nvGrpSpPr>
        <p:cNvPr id="1" name="Shape 16"/>
        <p:cNvGrpSpPr/>
        <p:nvPr/>
      </p:nvGrpSpPr>
      <p:grpSpPr>
        <a:xfrm>
          <a:off x="0" y="0"/>
          <a:ext cx="0" cy="0"/>
          <a:chOff x="0" y="0"/>
          <a:chExt cx="0" cy="0"/>
        </a:xfrm>
      </p:grpSpPr>
      <p:sp>
        <p:nvSpPr>
          <p:cNvPr id="17" name="Google Shape;17;p12"/>
          <p:cNvSpPr/>
          <p:nvPr/>
        </p:nvSpPr>
        <p:spPr>
          <a:xfrm>
            <a:off x="1971675" y="1646664"/>
            <a:ext cx="8266043" cy="1728000"/>
          </a:xfrm>
          <a:prstGeom prst="roundRect">
            <a:avLst>
              <a:gd name="adj" fmla="val 16667"/>
            </a:avLst>
          </a:prstGeom>
          <a:solidFill>
            <a:srgbClr val="001241"/>
          </a:solid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chemeClr val="dk1"/>
              </a:buClr>
              <a:buSzPts val="3200"/>
              <a:buFont typeface="Calibri"/>
              <a:buNone/>
            </a:pPr>
            <a:endParaRPr sz="3200" b="0" i="0" u="none" strike="noStrike" cap="none">
              <a:solidFill>
                <a:srgbClr val="FFFFFF"/>
              </a:solidFill>
              <a:latin typeface="Calibri"/>
              <a:ea typeface="Calibri"/>
              <a:cs typeface="Calibri"/>
              <a:sym typeface="Calibri"/>
            </a:endParaRPr>
          </a:p>
        </p:txBody>
      </p:sp>
      <p:sp>
        <p:nvSpPr>
          <p:cNvPr id="18" name="Google Shape;18;p12"/>
          <p:cNvSpPr txBox="1">
            <a:spLocks noGrp="1"/>
          </p:cNvSpPr>
          <p:nvPr>
            <p:ph type="ctrTitle"/>
          </p:nvPr>
        </p:nvSpPr>
        <p:spPr>
          <a:xfrm>
            <a:off x="1963392" y="1539747"/>
            <a:ext cx="8266043" cy="1644006"/>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rgbClr val="99CC00"/>
              </a:buClr>
              <a:buSzPts val="6000"/>
              <a:buFont typeface="Verdana"/>
              <a:buNone/>
              <a:defRPr sz="4800" b="1" i="0" u="none" strike="noStrike" cap="none">
                <a:solidFill>
                  <a:srgbClr val="99CC0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ru-RU" dirty="0"/>
              <a:t>Образец заголовка</a:t>
            </a:r>
            <a:endParaRPr dirty="0"/>
          </a:p>
        </p:txBody>
      </p:sp>
      <p:sp>
        <p:nvSpPr>
          <p:cNvPr id="19" name="Google Shape;1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pic>
        <p:nvPicPr>
          <p:cNvPr id="20" name="Google Shape;20;p12"/>
          <p:cNvPicPr preferRelativeResize="0"/>
          <p:nvPr/>
        </p:nvPicPr>
        <p:blipFill rotWithShape="1">
          <a:blip r:embed="rId2">
            <a:alphaModFix/>
          </a:blip>
          <a:srcRect l="3016" t="11569" r="3069" b="11220"/>
          <a:stretch/>
        </p:blipFill>
        <p:spPr>
          <a:xfrm>
            <a:off x="838200" y="480894"/>
            <a:ext cx="2927437" cy="561600"/>
          </a:xfrm>
          <a:prstGeom prst="rect">
            <a:avLst/>
          </a:prstGeom>
          <a:noFill/>
          <a:ln>
            <a:noFill/>
          </a:ln>
        </p:spPr>
      </p:pic>
      <p:pic>
        <p:nvPicPr>
          <p:cNvPr id="21" name="Google Shape;21;p12"/>
          <p:cNvPicPr preferRelativeResize="0"/>
          <p:nvPr/>
        </p:nvPicPr>
        <p:blipFill rotWithShape="1">
          <a:blip r:embed="rId3">
            <a:alphaModFix/>
          </a:blip>
          <a:srcRect/>
          <a:stretch/>
        </p:blipFill>
        <p:spPr>
          <a:xfrm>
            <a:off x="4533900" y="3158114"/>
            <a:ext cx="3124199" cy="3124199"/>
          </a:xfrm>
          <a:prstGeom prst="rect">
            <a:avLst/>
          </a:prstGeom>
          <a:noFill/>
          <a:ln>
            <a:noFill/>
          </a:ln>
        </p:spPr>
      </p:pic>
    </p:spTree>
    <p:extLst>
      <p:ext uri="{BB962C8B-B14F-4D97-AF65-F5344CB8AC3E}">
        <p14:creationId xmlns:p14="http://schemas.microsoft.com/office/powerpoint/2010/main" val="2709068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раздела" preserve="1">
  <p:cSld name="Заголовок раздела">
    <p:spTree>
      <p:nvGrpSpPr>
        <p:cNvPr id="1" name="Shape 22"/>
        <p:cNvGrpSpPr/>
        <p:nvPr/>
      </p:nvGrpSpPr>
      <p:grpSpPr>
        <a:xfrm>
          <a:off x="0" y="0"/>
          <a:ext cx="0" cy="0"/>
          <a:chOff x="0" y="0"/>
          <a:chExt cx="0" cy="0"/>
        </a:xfrm>
      </p:grpSpPr>
      <p:sp>
        <p:nvSpPr>
          <p:cNvPr id="23" name="Google Shape;2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
        <p:nvSpPr>
          <p:cNvPr id="24" name="Google Shape;24;p13"/>
          <p:cNvSpPr/>
          <p:nvPr/>
        </p:nvSpPr>
        <p:spPr>
          <a:xfrm>
            <a:off x="838199" y="360000"/>
            <a:ext cx="8802757" cy="612000"/>
          </a:xfrm>
          <a:prstGeom prst="roundRect">
            <a:avLst>
              <a:gd name="adj" fmla="val 16667"/>
            </a:avLst>
          </a:prstGeom>
          <a:solidFill>
            <a:srgbClr val="001241"/>
          </a:solid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chemeClr val="dk1"/>
              </a:buClr>
              <a:buSzPts val="3200"/>
              <a:buFont typeface="Calibri"/>
              <a:buNone/>
            </a:pPr>
            <a:endParaRPr sz="3200" b="0" i="0" u="none" strike="noStrike" cap="none">
              <a:solidFill>
                <a:srgbClr val="FFFFFF"/>
              </a:solidFill>
              <a:latin typeface="Calibri"/>
              <a:ea typeface="Calibri"/>
              <a:cs typeface="Calibri"/>
              <a:sym typeface="Calibri"/>
            </a:endParaRPr>
          </a:p>
        </p:txBody>
      </p:sp>
      <p:sp>
        <p:nvSpPr>
          <p:cNvPr id="25" name="Google Shape;25;p13"/>
          <p:cNvSpPr txBox="1">
            <a:spLocks noGrp="1"/>
          </p:cNvSpPr>
          <p:nvPr>
            <p:ph type="body" idx="1"/>
          </p:nvPr>
        </p:nvSpPr>
        <p:spPr>
          <a:xfrm>
            <a:off x="838199" y="1518249"/>
            <a:ext cx="10515600" cy="464928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ru-RU"/>
              <a:t>Образец текста</a:t>
            </a:r>
          </a:p>
        </p:txBody>
      </p:sp>
      <p:sp>
        <p:nvSpPr>
          <p:cNvPr id="26" name="Google Shape;26;p13"/>
          <p:cNvSpPr txBox="1">
            <a:spLocks noGrp="1"/>
          </p:cNvSpPr>
          <p:nvPr>
            <p:ph type="title"/>
          </p:nvPr>
        </p:nvSpPr>
        <p:spPr>
          <a:xfrm>
            <a:off x="838125" y="377092"/>
            <a:ext cx="8802900" cy="612000"/>
          </a:xfrm>
          <a:prstGeom prst="rect">
            <a:avLst/>
          </a:prstGeom>
          <a:noFill/>
          <a:ln>
            <a:noFill/>
          </a:ln>
        </p:spPr>
        <p:txBody>
          <a:bodyPr spcFirstLastPara="1" wrap="square" lIns="91425" tIns="45700" rIns="91425" bIns="45700" anchor="t" anchorCtr="0">
            <a:noAutofit/>
          </a:bodyPr>
          <a:lstStyle>
            <a:lvl1pPr marL="0" marR="0" lvl="0" indent="0" algn="l" rtl="0">
              <a:lnSpc>
                <a:spcPct val="90000"/>
              </a:lnSpc>
              <a:spcBef>
                <a:spcPts val="0"/>
              </a:spcBef>
              <a:spcAft>
                <a:spcPts val="0"/>
              </a:spcAft>
              <a:buClr>
                <a:srgbClr val="99CC00"/>
              </a:buClr>
              <a:buSzPts val="3600"/>
              <a:buFont typeface="Verdana"/>
              <a:buNone/>
              <a:defRPr sz="3600" b="1" i="0" u="none" strike="noStrike" cap="none">
                <a:solidFill>
                  <a:srgbClr val="99CC0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pPr marL="0" marR="0" lvl="0" indent="0" rtl="0">
              <a:spcBef>
                <a:spcPts val="0"/>
              </a:spcBef>
              <a:spcAft>
                <a:spcPts val="0"/>
              </a:spcAft>
            </a:pPr>
            <a:r>
              <a:rPr lang="ru-RU" sz="3600" b="1" dirty="0">
                <a:solidFill>
                  <a:srgbClr val="99CC00"/>
                </a:solidFill>
                <a:latin typeface="Verdana"/>
                <a:ea typeface="Verdana"/>
                <a:sym typeface="Verdana"/>
              </a:rPr>
              <a:t>Образец заголовка</a:t>
            </a:r>
            <a:endParaRPr lang="ru-RU" sz="3600" b="1" dirty="0">
              <a:solidFill>
                <a:srgbClr val="99CC00"/>
              </a:solidFill>
              <a:latin typeface="Verdana"/>
              <a:ea typeface="Verdana"/>
              <a:cs typeface="Verdana"/>
              <a:sym typeface="Verdana"/>
            </a:endParaRPr>
          </a:p>
        </p:txBody>
      </p:sp>
    </p:spTree>
    <p:extLst>
      <p:ext uri="{BB962C8B-B14F-4D97-AF65-F5344CB8AC3E}">
        <p14:creationId xmlns:p14="http://schemas.microsoft.com/office/powerpoint/2010/main" val="3745634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Только заголовок" preserve="1">
  <p:cSld name="1_Только заголовок">
    <p:spTree>
      <p:nvGrpSpPr>
        <p:cNvPr id="1" name="Shape 27"/>
        <p:cNvGrpSpPr/>
        <p:nvPr/>
      </p:nvGrpSpPr>
      <p:grpSpPr>
        <a:xfrm>
          <a:off x="0" y="0"/>
          <a:ext cx="0" cy="0"/>
          <a:chOff x="0" y="0"/>
          <a:chExt cx="0" cy="0"/>
        </a:xfrm>
      </p:grpSpPr>
      <p:sp>
        <p:nvSpPr>
          <p:cNvPr id="28" name="Google Shape;28;p14"/>
          <p:cNvSpPr/>
          <p:nvPr userDrawn="1"/>
        </p:nvSpPr>
        <p:spPr>
          <a:xfrm>
            <a:off x="838199" y="393585"/>
            <a:ext cx="8802757" cy="544830"/>
          </a:xfrm>
          <a:prstGeom prst="roundRect">
            <a:avLst>
              <a:gd name="adj" fmla="val 16667"/>
            </a:avLst>
          </a:prstGeom>
          <a:solidFill>
            <a:srgbClr val="001241"/>
          </a:solidFill>
          <a:ln>
            <a:noFill/>
          </a:ln>
        </p:spPr>
        <p:txBody>
          <a:bodyPr spcFirstLastPara="1" wrap="square" lIns="0" tIns="0" rIns="0" bIns="0" anchor="ctr" anchorCtr="0">
            <a:spAutoFit/>
          </a:bodyPr>
          <a:lstStyle/>
          <a:p>
            <a:pPr marL="0" marR="0" lvl="0" indent="0" algn="l" rtl="0">
              <a:lnSpc>
                <a:spcPct val="100000"/>
              </a:lnSpc>
              <a:spcBef>
                <a:spcPts val="0"/>
              </a:spcBef>
              <a:spcAft>
                <a:spcPts val="0"/>
              </a:spcAft>
              <a:buClr>
                <a:schemeClr val="dk1"/>
              </a:buClr>
              <a:buSzPts val="3200"/>
              <a:buFont typeface="Calibri"/>
              <a:buNone/>
            </a:pPr>
            <a:r>
              <a:rPr lang="ru-RU" sz="3200" b="1" i="0" u="none" strike="noStrike" cap="none" dirty="0">
                <a:solidFill>
                  <a:srgbClr val="99CC00"/>
                </a:solidFill>
                <a:latin typeface="Verdana"/>
                <a:ea typeface="Verdana"/>
                <a:cs typeface="Calibri"/>
                <a:sym typeface="Verdana"/>
              </a:rPr>
              <a:t>Информация и контакты</a:t>
            </a:r>
            <a:endParaRPr lang="ru-RU" sz="3200" b="0" i="0" u="none" strike="noStrike" cap="none" dirty="0">
              <a:solidFill>
                <a:srgbClr val="FFFFFF"/>
              </a:solidFill>
              <a:latin typeface="Calibri"/>
              <a:ea typeface="Calibri"/>
              <a:cs typeface="Calibri"/>
              <a:sym typeface="Calibri"/>
            </a:endParaRPr>
          </a:p>
        </p:txBody>
      </p:sp>
      <p:sp>
        <p:nvSpPr>
          <p:cNvPr id="29" name="Google Shape;2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
        <p:nvSpPr>
          <p:cNvPr id="31" name="Google Shape;31;p14"/>
          <p:cNvSpPr txBox="1"/>
          <p:nvPr/>
        </p:nvSpPr>
        <p:spPr>
          <a:xfrm>
            <a:off x="4076700" y="1614256"/>
            <a:ext cx="7467601"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3200" dirty="0">
                <a:solidFill>
                  <a:schemeClr val="dk1"/>
                </a:solidFill>
                <a:latin typeface="Calibri"/>
                <a:ea typeface="Calibri"/>
                <a:cs typeface="Calibri"/>
                <a:sym typeface="Calibri"/>
              </a:rPr>
              <a:t>Поддержка ТРИК: </a:t>
            </a:r>
            <a:r>
              <a:rPr lang="ru-RU" sz="3200" u="sng" dirty="0">
                <a:solidFill>
                  <a:schemeClr val="dk1"/>
                </a:solidFill>
                <a:latin typeface="Calibri"/>
                <a:ea typeface="Calibri"/>
                <a:cs typeface="Calibri"/>
                <a:sym typeface="Calibri"/>
                <a:hlinkClick r:id="rId2"/>
              </a:rPr>
              <a:t>support@trikset.com</a:t>
            </a:r>
            <a:endParaRPr sz="3200" dirty="0">
              <a:solidFill>
                <a:schemeClr val="dk1"/>
              </a:solidFill>
              <a:latin typeface="Calibri"/>
              <a:ea typeface="Calibri"/>
              <a:cs typeface="Calibri"/>
              <a:sym typeface="Calibri"/>
            </a:endParaRPr>
          </a:p>
          <a:p>
            <a:pPr marL="0" marR="0" lvl="0" indent="0" algn="l" rtl="0">
              <a:spcBef>
                <a:spcPts val="0"/>
              </a:spcBef>
              <a:spcAft>
                <a:spcPts val="0"/>
              </a:spcAft>
              <a:buNone/>
            </a:pPr>
            <a:r>
              <a:rPr lang="ru-RU" sz="3200" dirty="0">
                <a:solidFill>
                  <a:schemeClr val="dk1"/>
                </a:solidFill>
                <a:latin typeface="Calibri"/>
                <a:ea typeface="Calibri"/>
                <a:cs typeface="Calibri"/>
                <a:sym typeface="Calibri"/>
              </a:rPr>
              <a:t>Справочный центр ТРИК: </a:t>
            </a:r>
            <a:r>
              <a:rPr lang="ru-RU" sz="3200" u="sng" dirty="0">
                <a:solidFill>
                  <a:schemeClr val="dk1"/>
                </a:solidFill>
                <a:latin typeface="Calibri"/>
                <a:ea typeface="Calibri"/>
                <a:cs typeface="Calibri"/>
                <a:sym typeface="Calibri"/>
                <a:hlinkClick r:id="rId3"/>
              </a:rPr>
              <a:t>help.trikset.com</a:t>
            </a:r>
            <a:endParaRPr sz="3200" dirty="0">
              <a:solidFill>
                <a:schemeClr val="dk1"/>
              </a:solidFill>
              <a:latin typeface="Calibri"/>
              <a:ea typeface="Calibri"/>
              <a:cs typeface="Calibri"/>
              <a:sym typeface="Calibri"/>
            </a:endParaRPr>
          </a:p>
        </p:txBody>
      </p:sp>
      <p:pic>
        <p:nvPicPr>
          <p:cNvPr id="33" name="Google Shape;33;p14"/>
          <p:cNvPicPr preferRelativeResize="0"/>
          <p:nvPr/>
        </p:nvPicPr>
        <p:blipFill rotWithShape="1">
          <a:blip r:embed="rId4">
            <a:alphaModFix/>
          </a:blip>
          <a:srcRect/>
          <a:stretch/>
        </p:blipFill>
        <p:spPr>
          <a:xfrm>
            <a:off x="375307" y="2214584"/>
            <a:ext cx="3592786" cy="3592786"/>
          </a:xfrm>
          <a:prstGeom prst="rect">
            <a:avLst/>
          </a:prstGeom>
          <a:noFill/>
          <a:ln>
            <a:noFill/>
          </a:ln>
        </p:spPr>
      </p:pic>
      <p:pic>
        <p:nvPicPr>
          <p:cNvPr id="34" name="Google Shape;34;p14"/>
          <p:cNvPicPr preferRelativeResize="0"/>
          <p:nvPr/>
        </p:nvPicPr>
        <p:blipFill rotWithShape="1">
          <a:blip r:embed="rId5">
            <a:alphaModFix/>
          </a:blip>
          <a:srcRect/>
          <a:stretch/>
        </p:blipFill>
        <p:spPr>
          <a:xfrm>
            <a:off x="4114800" y="2857817"/>
            <a:ext cx="2581275" cy="400050"/>
          </a:xfrm>
          <a:prstGeom prst="rect">
            <a:avLst/>
          </a:prstGeom>
          <a:noFill/>
          <a:ln>
            <a:noFill/>
          </a:ln>
        </p:spPr>
      </p:pic>
      <p:sp>
        <p:nvSpPr>
          <p:cNvPr id="35" name="Google Shape;35;p14"/>
          <p:cNvSpPr txBox="1"/>
          <p:nvPr/>
        </p:nvSpPr>
        <p:spPr>
          <a:xfrm>
            <a:off x="6785632" y="2829858"/>
            <a:ext cx="100553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2400" b="1" dirty="0" err="1">
                <a:solidFill>
                  <a:schemeClr val="dk1"/>
                </a:solidFill>
                <a:latin typeface="Calibri"/>
                <a:ea typeface="Calibri"/>
                <a:cs typeface="Calibri"/>
                <a:sym typeface="Calibri"/>
              </a:rPr>
              <a:t>trikset</a:t>
            </a:r>
            <a:endParaRPr sz="2400" b="1" dirty="0">
              <a:solidFill>
                <a:schemeClr val="dk1"/>
              </a:solidFill>
              <a:latin typeface="Calibri"/>
              <a:ea typeface="Calibri"/>
              <a:cs typeface="Calibri"/>
              <a:sym typeface="Calibri"/>
            </a:endParaRPr>
          </a:p>
        </p:txBody>
      </p:sp>
      <p:sp>
        <p:nvSpPr>
          <p:cNvPr id="2" name="TextBox 1"/>
          <p:cNvSpPr txBox="1"/>
          <p:nvPr/>
        </p:nvSpPr>
        <p:spPr>
          <a:xfrm>
            <a:off x="965680" y="1580971"/>
            <a:ext cx="25637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600" b="1" dirty="0">
                <a:solidFill>
                  <a:schemeClr val="dk1"/>
                </a:solidFill>
                <a:latin typeface="Calibri"/>
                <a:ea typeface="Calibri"/>
                <a:cs typeface="Calibri"/>
                <a:sym typeface="Calibri"/>
                <a:hlinkClick r:id="rId6"/>
              </a:rPr>
              <a:t>trikset.com</a:t>
            </a:r>
            <a:endParaRPr lang="ru-RU" sz="36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630681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creativecommons.org/licenses/by-nc-sa/3.0" TargetMode="Externa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body" idx="1"/>
          </p:nvPr>
        </p:nvSpPr>
        <p:spPr>
          <a:xfrm>
            <a:off x="838199" y="1518249"/>
            <a:ext cx="10515600" cy="4649287"/>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 name="Google Shape;1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pic>
        <p:nvPicPr>
          <p:cNvPr id="12" name="Google Shape;12;p11"/>
          <p:cNvPicPr preferRelativeResize="0"/>
          <p:nvPr/>
        </p:nvPicPr>
        <p:blipFill rotWithShape="1">
          <a:blip r:embed="rId5">
            <a:alphaModFix/>
          </a:blip>
          <a:srcRect l="6972" t="36957" r="7355" b="36954"/>
          <a:stretch/>
        </p:blipFill>
        <p:spPr>
          <a:xfrm>
            <a:off x="9945279" y="396000"/>
            <a:ext cx="1782001" cy="540000"/>
          </a:xfrm>
          <a:prstGeom prst="rect">
            <a:avLst/>
          </a:prstGeom>
          <a:noFill/>
          <a:ln>
            <a:noFill/>
          </a:ln>
        </p:spPr>
      </p:pic>
      <p:sp>
        <p:nvSpPr>
          <p:cNvPr id="13" name="Google Shape;13;p11"/>
          <p:cNvSpPr txBox="1"/>
          <p:nvPr/>
        </p:nvSpPr>
        <p:spPr>
          <a:xfrm>
            <a:off x="1581150" y="6314626"/>
            <a:ext cx="2428876"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200" b="0" i="0" u="none" strike="noStrike" cap="none">
                <a:solidFill>
                  <a:srgbClr val="595959"/>
                </a:solidFill>
                <a:latin typeface="Calibri"/>
                <a:ea typeface="Calibri"/>
                <a:cs typeface="Calibri"/>
                <a:sym typeface="Calibri"/>
              </a:rPr>
              <a:t>Распространяется по лицензии </a:t>
            </a:r>
            <a:r>
              <a:rPr lang="ru-RU" sz="1200" b="0" i="0" u="sng" strike="noStrike" cap="none">
                <a:solidFill>
                  <a:srgbClr val="595959"/>
                </a:solidFill>
                <a:latin typeface="Calibri"/>
                <a:ea typeface="Calibri"/>
                <a:cs typeface="Calibri"/>
                <a:sym typeface="Calibri"/>
                <a:hlinkClick r:id="rId6"/>
              </a:rPr>
              <a:t>Creative Commons BY-NC-SA</a:t>
            </a:r>
            <a:endParaRPr sz="1200" b="0" i="0" u="none" strike="noStrike" cap="none">
              <a:solidFill>
                <a:srgbClr val="595959"/>
              </a:solidFill>
              <a:latin typeface="Calibri"/>
              <a:ea typeface="Calibri"/>
              <a:cs typeface="Calibri"/>
              <a:sym typeface="Calibri"/>
            </a:endParaRPr>
          </a:p>
        </p:txBody>
      </p:sp>
      <p:sp>
        <p:nvSpPr>
          <p:cNvPr id="14" name="Google Shape;14;p11"/>
          <p:cNvSpPr txBox="1"/>
          <p:nvPr/>
        </p:nvSpPr>
        <p:spPr>
          <a:xfrm>
            <a:off x="4162425" y="6314626"/>
            <a:ext cx="391477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1200" b="0" i="0" u="none" strike="noStrike" cap="none" dirty="0">
                <a:solidFill>
                  <a:srgbClr val="595959"/>
                </a:solidFill>
                <a:latin typeface="Calibri"/>
                <a:ea typeface="Calibri"/>
                <a:cs typeface="Calibri"/>
                <a:sym typeface="Calibri"/>
              </a:rPr>
              <a:t>ООО «</a:t>
            </a:r>
            <a:r>
              <a:rPr lang="ru-RU" sz="1200" b="0" i="0" u="none" strike="noStrike" cap="none" dirty="0" err="1">
                <a:solidFill>
                  <a:srgbClr val="595959"/>
                </a:solidFill>
                <a:latin typeface="Calibri"/>
                <a:ea typeface="Calibri"/>
                <a:cs typeface="Calibri"/>
                <a:sym typeface="Calibri"/>
              </a:rPr>
              <a:t>КиберТех</a:t>
            </a:r>
            <a:r>
              <a:rPr lang="ru-RU" sz="1200" b="0" i="0" u="none" strike="noStrike" cap="none" dirty="0">
                <a:solidFill>
                  <a:srgbClr val="595959"/>
                </a:solidFill>
                <a:latin typeface="Calibri"/>
                <a:ea typeface="Calibri"/>
                <a:cs typeface="Calibri"/>
                <a:sym typeface="Calibri"/>
              </a:rPr>
              <a:t>»</a:t>
            </a:r>
            <a:endParaRPr dirty="0"/>
          </a:p>
          <a:p>
            <a:pPr marL="0" marR="0" lvl="0" indent="0" algn="ctr" rtl="0">
              <a:spcBef>
                <a:spcPts val="0"/>
              </a:spcBef>
              <a:spcAft>
                <a:spcPts val="0"/>
              </a:spcAft>
              <a:buNone/>
            </a:pPr>
            <a:r>
              <a:rPr lang="ru-RU" sz="1200" b="0" i="0" u="none" strike="noStrike" cap="none" dirty="0">
                <a:solidFill>
                  <a:srgbClr val="595959"/>
                </a:solidFill>
                <a:latin typeface="Calibri"/>
                <a:ea typeface="Calibri"/>
                <a:cs typeface="Calibri"/>
                <a:sym typeface="Calibri"/>
              </a:rPr>
              <a:t>Санкт-Петербург, 202</a:t>
            </a:r>
            <a:r>
              <a:rPr lang="en-US" sz="1200" b="0" i="0" u="none" strike="noStrike" cap="none" dirty="0">
                <a:solidFill>
                  <a:srgbClr val="595959"/>
                </a:solidFill>
                <a:latin typeface="Calibri"/>
                <a:ea typeface="Calibri"/>
                <a:cs typeface="Calibri"/>
                <a:sym typeface="Calibri"/>
              </a:rPr>
              <a:t>2</a:t>
            </a:r>
            <a:endParaRPr sz="1200" b="0" i="0" u="none" strike="noStrike" cap="none" dirty="0">
              <a:solidFill>
                <a:srgbClr val="595959"/>
              </a:solidFill>
              <a:latin typeface="Calibri"/>
              <a:ea typeface="Calibri"/>
              <a:cs typeface="Calibri"/>
              <a:sym typeface="Calibri"/>
            </a:endParaRPr>
          </a:p>
        </p:txBody>
      </p:sp>
      <p:pic>
        <p:nvPicPr>
          <p:cNvPr id="15" name="Google Shape;15;p11"/>
          <p:cNvPicPr preferRelativeResize="0"/>
          <p:nvPr/>
        </p:nvPicPr>
        <p:blipFill rotWithShape="1">
          <a:blip r:embed="rId7">
            <a:alphaModFix/>
          </a:blip>
          <a:srcRect/>
          <a:stretch/>
        </p:blipFill>
        <p:spPr>
          <a:xfrm>
            <a:off x="828675" y="6434126"/>
            <a:ext cx="739617" cy="258774"/>
          </a:xfrm>
          <a:prstGeom prst="rect">
            <a:avLst/>
          </a:prstGeom>
          <a:noFill/>
          <a:ln>
            <a:noFill/>
          </a:ln>
        </p:spPr>
      </p:pic>
    </p:spTree>
    <p:extLst>
      <p:ext uri="{BB962C8B-B14F-4D97-AF65-F5344CB8AC3E}">
        <p14:creationId xmlns:p14="http://schemas.microsoft.com/office/powerpoint/2010/main" val="1811318365"/>
      </p:ext>
    </p:extLst>
  </p:cSld>
  <p:clrMap bg1="lt1" tx1="dk1" bg2="dk2" tx2="lt2" accent1="accent1" accent2="accent2" accent3="accent3" accent4="accent4" accent5="accent5" accent6="accent6" hlink="hlink" folHlink="folHlink"/>
  <p:sldLayoutIdLst>
    <p:sldLayoutId id="2147483686" r:id="rId1"/>
    <p:sldLayoutId id="2147483687" r:id="rId2"/>
    <p:sldLayoutId id="2147483688" r:id="rId3"/>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0" name="Shape 80"/>
          <p:cNvSpPr txBox="1"/>
          <p:nvPr/>
        </p:nvSpPr>
        <p:spPr>
          <a:xfrm>
            <a:off x="3568788" y="3458274"/>
            <a:ext cx="6660233" cy="949568"/>
          </a:xfrm>
          <a:prstGeom prst="rect">
            <a:avLst/>
          </a:prstGeom>
          <a:noFill/>
          <a:ln>
            <a:noFill/>
          </a:ln>
        </p:spPr>
        <p:txBody>
          <a:bodyPr lIns="91425" tIns="45700" rIns="91425" bIns="45700" anchor="t" anchorCtr="0">
            <a:noAutofit/>
          </a:bodyPr>
          <a:lstStyle/>
          <a:p>
            <a:pPr algn="r">
              <a:buClr>
                <a:srgbClr val="7F7F7F"/>
              </a:buClr>
              <a:buSzPct val="25000"/>
            </a:pPr>
            <a:r>
              <a:rPr lang="ru-RU" sz="1600" b="1" dirty="0" err="1">
                <a:solidFill>
                  <a:srgbClr val="7F7F7F"/>
                </a:solidFill>
                <a:latin typeface="Calibri" panose="020F0502020204030204" pitchFamily="34" charset="0"/>
                <a:ea typeface="Trebuchet MS"/>
                <a:cs typeface="Calibri" panose="020F0502020204030204" pitchFamily="34" charset="0"/>
                <a:sym typeface="Trebuchet MS"/>
              </a:rPr>
              <a:t>Широколобов</a:t>
            </a:r>
            <a:r>
              <a:rPr lang="ru-RU" sz="1600" b="1" dirty="0">
                <a:solidFill>
                  <a:srgbClr val="7F7F7F"/>
                </a:solidFill>
                <a:latin typeface="Calibri" panose="020F0502020204030204" pitchFamily="34" charset="0"/>
                <a:ea typeface="Trebuchet MS"/>
                <a:cs typeface="Calibri" panose="020F0502020204030204" pitchFamily="34" charset="0"/>
                <a:sym typeface="Trebuchet MS"/>
              </a:rPr>
              <a:t> Илья Юрьевич</a:t>
            </a:r>
            <a:endParaRPr lang="en-US" sz="1600" b="1" dirty="0">
              <a:solidFill>
                <a:srgbClr val="7F7F7F"/>
              </a:solidFill>
              <a:latin typeface="Calibri" panose="020F0502020204030204" pitchFamily="34" charset="0"/>
              <a:ea typeface="Trebuchet MS"/>
              <a:cs typeface="Calibri" panose="020F0502020204030204" pitchFamily="34" charset="0"/>
              <a:sym typeface="Trebuchet MS"/>
            </a:endParaRPr>
          </a:p>
        </p:txBody>
      </p:sp>
      <p:sp>
        <p:nvSpPr>
          <p:cNvPr id="2" name="Заголовок 1">
            <a:extLst>
              <a:ext uri="{FF2B5EF4-FFF2-40B4-BE49-F238E27FC236}">
                <a16:creationId xmlns:a16="http://schemas.microsoft.com/office/drawing/2014/main" id="{EB7E655D-884D-46FD-AF92-1D4A6C3C508F}"/>
              </a:ext>
            </a:extLst>
          </p:cNvPr>
          <p:cNvSpPr>
            <a:spLocks noGrp="1"/>
          </p:cNvSpPr>
          <p:nvPr>
            <p:ph type="ctrTitle"/>
          </p:nvPr>
        </p:nvSpPr>
        <p:spPr>
          <a:xfrm>
            <a:off x="1962978" y="1628800"/>
            <a:ext cx="8266043" cy="1656184"/>
          </a:xfrm>
          <a:prstGeom prst="rect">
            <a:avLst/>
          </a:prstGeom>
        </p:spPr>
        <p:txBody>
          <a:bodyPr/>
          <a:lstStyle/>
          <a:p>
            <a:r>
              <a:rPr lang="ru-RU" sz="5400" dirty="0"/>
              <a:t>Фильтрация данных</a:t>
            </a:r>
            <a:endParaRPr lang="ru-RU" sz="2000" dirty="0"/>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Медианный фильтр</a:t>
            </a:r>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708920"/>
            <a:ext cx="9714494" cy="3170099"/>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b="1" dirty="0">
                <a:latin typeface="Calibri" panose="020F0502020204030204" pitchFamily="34" charset="0"/>
                <a:cs typeface="Calibri" panose="020F0502020204030204" pitchFamily="34" charset="0"/>
              </a:rPr>
              <a:t>цикл</a:t>
            </a:r>
            <a:r>
              <a:rPr lang="ru-RU" sz="2000" dirty="0">
                <a:latin typeface="Calibri" panose="020F0502020204030204" pitchFamily="34" charset="0"/>
                <a:cs typeface="Calibri" panose="020F0502020204030204" pitchFamily="34" charset="0"/>
              </a:rPr>
              <a:t> (пока истина)</a:t>
            </a:r>
          </a:p>
          <a:p>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упорядоченныйМассив</a:t>
            </a:r>
            <a:r>
              <a:rPr lang="ru-RU" sz="2000" dirty="0">
                <a:latin typeface="Calibri" panose="020F0502020204030204" pitchFamily="34" charset="0"/>
                <a:cs typeface="Calibri" panose="020F0502020204030204" pitchFamily="34" charset="0"/>
              </a:rPr>
              <a:t> = упорядочить массив(массив)</a:t>
            </a:r>
          </a:p>
          <a:p>
            <a:r>
              <a:rPr lang="ru-RU" sz="2000" dirty="0">
                <a:latin typeface="Calibri" panose="020F0502020204030204" pitchFamily="34" charset="0"/>
                <a:cs typeface="Calibri" panose="020F0502020204030204" pitchFamily="34" charset="0"/>
              </a:rPr>
              <a:t>	массив фильтрованных значений</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упорядоченныйМассив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считать показание</a:t>
            </a:r>
            <a:endParaRPr lang="en-US" sz="2000" dirty="0">
              <a:latin typeface="Calibri" panose="020F0502020204030204" pitchFamily="34" charset="0"/>
              <a:cs typeface="Calibri" panose="020F0502020204030204" pitchFamily="34" charset="0"/>
            </a:endParaRPr>
          </a:p>
          <a:p>
            <a:r>
              <a:rPr lang="ru-RU" sz="2000" dirty="0">
                <a:latin typeface="Calibri" panose="020F0502020204030204" pitchFamily="34" charset="0"/>
                <a:cs typeface="Calibri" panose="020F0502020204030204" pitchFamily="34" charset="0"/>
              </a:rPr>
              <a:t>конец цикла</a:t>
            </a:r>
          </a:p>
        </p:txBody>
      </p:sp>
      <p:sp>
        <p:nvSpPr>
          <p:cNvPr id="2" name="Прямоугольник 1">
            <a:extLst>
              <a:ext uri="{FF2B5EF4-FFF2-40B4-BE49-F238E27FC236}">
                <a16:creationId xmlns:a16="http://schemas.microsoft.com/office/drawing/2014/main" id="{2F3A973E-5A95-47B4-945E-46A3D82DB7C4}"/>
              </a:ext>
            </a:extLst>
          </p:cNvPr>
          <p:cNvSpPr/>
          <p:nvPr/>
        </p:nvSpPr>
        <p:spPr>
          <a:xfrm>
            <a:off x="2207568" y="1630077"/>
            <a:ext cx="8135560" cy="523220"/>
          </a:xfrm>
          <a:prstGeom prst="rect">
            <a:avLst/>
          </a:prstGeom>
        </p:spPr>
        <p:txBody>
          <a:bodyPr wrap="none">
            <a:spAutoFit/>
          </a:bodyPr>
          <a:lstStyle/>
          <a:p>
            <a:r>
              <a:rPr lang="ru-RU" sz="2800" b="1" dirty="0">
                <a:latin typeface="Calibri" panose="020F0502020204030204" pitchFamily="34" charset="0"/>
                <a:cs typeface="Calibri" panose="020F0502020204030204" pitchFamily="34" charset="0"/>
              </a:rPr>
              <a:t>Упорядочить значения в окне и взять из середины</a:t>
            </a:r>
            <a:endParaRPr lang="ru-RU" sz="2800" b="1" dirty="0"/>
          </a:p>
        </p:txBody>
      </p:sp>
      <p:sp>
        <p:nvSpPr>
          <p:cNvPr id="5" name="TextBox 4">
            <a:extLst>
              <a:ext uri="{FF2B5EF4-FFF2-40B4-BE49-F238E27FC236}">
                <a16:creationId xmlns:a16="http://schemas.microsoft.com/office/drawing/2014/main" id="{CE9529E4-C29B-48AC-8420-EF047E3EB113}"/>
              </a:ext>
            </a:extLst>
          </p:cNvPr>
          <p:cNvSpPr txBox="1"/>
          <p:nvPr/>
        </p:nvSpPr>
        <p:spPr>
          <a:xfrm>
            <a:off x="7730598" y="5155915"/>
            <a:ext cx="3693994" cy="408623"/>
          </a:xfrm>
          <a:prstGeom prst="roundRect">
            <a:avLst/>
          </a:prstGeom>
          <a:ln>
            <a:solidFill>
              <a:schemeClr val="accent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ru-RU" sz="1800" dirty="0">
                <a:solidFill>
                  <a:schemeClr val="tx1"/>
                </a:solidFill>
                <a:latin typeface="Calibri" panose="020F0502020204030204" pitchFamily="34" charset="0"/>
                <a:cs typeface="Calibri" panose="020F0502020204030204" pitchFamily="34" charset="0"/>
              </a:rPr>
              <a:t>Среднее значение при окне </a:t>
            </a:r>
            <a:r>
              <a:rPr lang="en-US" sz="1800" dirty="0">
                <a:solidFill>
                  <a:schemeClr val="tx1"/>
                </a:solidFill>
                <a:latin typeface="Calibri" panose="020F0502020204030204" pitchFamily="34" charset="0"/>
                <a:cs typeface="Calibri" panose="020F0502020204030204" pitchFamily="34" charset="0"/>
              </a:rPr>
              <a:t>n = 3</a:t>
            </a:r>
            <a:endParaRPr lang="ru-RU" dirty="0">
              <a:solidFill>
                <a:schemeClr val="tx1"/>
              </a:solidFill>
              <a:latin typeface="Calibri" panose="020F0502020204030204" pitchFamily="34" charset="0"/>
              <a:cs typeface="Calibri" panose="020F0502020204030204" pitchFamily="34" charset="0"/>
            </a:endParaRPr>
          </a:p>
        </p:txBody>
      </p:sp>
      <p:cxnSp>
        <p:nvCxnSpPr>
          <p:cNvPr id="4" name="Прямая со стрелкой 3">
            <a:extLst>
              <a:ext uri="{FF2B5EF4-FFF2-40B4-BE49-F238E27FC236}">
                <a16:creationId xmlns:a16="http://schemas.microsoft.com/office/drawing/2014/main" id="{780A4970-B084-42B4-BA1C-45785A8C6236}"/>
              </a:ext>
            </a:extLst>
          </p:cNvPr>
          <p:cNvCxnSpPr/>
          <p:nvPr/>
        </p:nvCxnSpPr>
        <p:spPr>
          <a:xfrm flipV="1">
            <a:off x="9386782" y="4581128"/>
            <a:ext cx="0" cy="574787"/>
          </a:xfrm>
          <a:prstGeom prst="straightConnector1">
            <a:avLst/>
          </a:prstGeom>
          <a:ln w="28575">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340048330"/>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sz="3200" dirty="0"/>
              <a:t>Взвешенное скользящее среднее</a:t>
            </a:r>
          </a:p>
        </p:txBody>
      </p:sp>
      <mc:AlternateContent xmlns:mc="http://schemas.openxmlformats.org/markup-compatibility/2006">
        <mc:Choice xmlns:a14="http://schemas.microsoft.com/office/drawing/2010/main" Requires="a14">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1959704"/>
              </a:xfrm>
              <a:prstGeom prst="rect">
                <a:avLst/>
              </a:prstGeom>
            </p:spPr>
            <p:txBody>
              <a:bodyPr wrap="square">
                <a:spAutoFit/>
              </a:bodyPr>
              <a:lstStyle/>
              <a:p>
                <a:r>
                  <a:rPr lang="ru-RU" sz="2400" dirty="0">
                    <a:latin typeface="Calibri" panose="020F0502020204030204" pitchFamily="34" charset="0"/>
                    <a:cs typeface="Calibri" panose="020F0502020204030204" pitchFamily="34" charset="0"/>
                  </a:rPr>
                  <a:t>В формуле взвешенного скользящего среднего у каждого элемента в «окне» назначаются веса. Для</a:t>
                </a:r>
                <a:r>
                  <a:rPr lang="en-US" sz="2400" dirty="0">
                    <a:latin typeface="Calibri" panose="020F0502020204030204" pitchFamily="34" charset="0"/>
                    <a:cs typeface="Calibri" panose="020F0502020204030204" pitchFamily="34" charset="0"/>
                  </a:rPr>
                  <a:t> </a:t>
                </a:r>
                <a:r>
                  <a:rPr lang="ru-RU" sz="2400" dirty="0">
                    <a:latin typeface="Calibri" panose="020F0502020204030204" pitchFamily="34" charset="0"/>
                    <a:cs typeface="Calibri" panose="020F0502020204030204" pitchFamily="34" charset="0"/>
                  </a:rPr>
                  <a:t>«окна» </a:t>
                </a:r>
                <a:r>
                  <a:rPr lang="en-US" sz="2400" dirty="0">
                    <a:latin typeface="Calibri" panose="020F0502020204030204" pitchFamily="34" charset="0"/>
                    <a:cs typeface="Calibri" panose="020F0502020204030204" pitchFamily="34" charset="0"/>
                  </a:rPr>
                  <a:t>n</a:t>
                </a:r>
                <a:r>
                  <a:rPr lang="ru-RU" sz="2400" dirty="0">
                    <a:latin typeface="Calibri" panose="020F0502020204030204" pitchFamily="34" charset="0"/>
                    <a:cs typeface="Calibri" panose="020F0502020204030204" pitchFamily="34" charset="0"/>
                  </a:rPr>
                  <a:t> = 3:</a:t>
                </a:r>
              </a:p>
              <a:p>
                <a:endParaRPr lang="ru-RU" sz="2400" dirty="0">
                  <a:latin typeface="Calibri" panose="020F0502020204030204" pitchFamily="34" charset="0"/>
                  <a:cs typeface="Calibri" panose="020F0502020204030204" pitchFamily="34" charset="0"/>
                </a:endParaRPr>
              </a:p>
              <a:p>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cs typeface="Calibri" panose="020F0502020204030204" pitchFamily="34" charset="0"/>
                            </a:rPr>
                          </m:ctrlPr>
                        </m:sSubPr>
                        <m:e>
                          <m:r>
                            <a:rPr lang="en-US" sz="2400" i="1">
                              <a:latin typeface="Cambria Math" panose="02040503050406030204" pitchFamily="18" charset="0"/>
                              <a:cs typeface="Calibri" panose="020F0502020204030204" pitchFamily="34" charset="0"/>
                            </a:rPr>
                            <m:t>𝑤𝑚𝑎</m:t>
                          </m:r>
                        </m:e>
                        <m:sub>
                          <m:r>
                            <a:rPr lang="en-US" sz="2400" b="0" i="1" smtClean="0">
                              <a:latin typeface="Cambria Math" panose="02040503050406030204" pitchFamily="18" charset="0"/>
                              <a:cs typeface="Calibri" panose="020F0502020204030204" pitchFamily="34" charset="0"/>
                            </a:rPr>
                            <m:t>𝑘</m:t>
                          </m:r>
                          <m:r>
                            <a:rPr lang="en-US" sz="2400" b="0" i="1" smtClean="0">
                              <a:latin typeface="Cambria Math" panose="02040503050406030204" pitchFamily="18" charset="0"/>
                              <a:cs typeface="Calibri" panose="020F0502020204030204" pitchFamily="34" charset="0"/>
                            </a:rPr>
                            <m:t>−2</m:t>
                          </m:r>
                        </m:sub>
                      </m:sSub>
                      <m:r>
                        <a:rPr lang="en-US" sz="2400" b="0" i="1" smtClean="0">
                          <a:latin typeface="Cambria Math" panose="02040503050406030204" pitchFamily="18" charset="0"/>
                          <a:cs typeface="Calibri" panose="020F0502020204030204" pitchFamily="34" charset="0"/>
                        </a:rPr>
                        <m:t>=</m:t>
                      </m:r>
                      <m:f>
                        <m:fPr>
                          <m:ctrlPr>
                            <a:rPr lang="en-US" sz="2400" b="0" i="1" smtClean="0">
                              <a:latin typeface="Cambria Math" panose="02040503050406030204" pitchFamily="18" charset="0"/>
                              <a:cs typeface="Calibri" panose="020F0502020204030204" pitchFamily="34" charset="0"/>
                            </a:rPr>
                          </m:ctrlPr>
                        </m:fPr>
                        <m:num>
                          <m:r>
                            <a:rPr lang="en-US" sz="2400" b="0" i="1" smtClean="0">
                              <a:latin typeface="Cambria Math" panose="02040503050406030204" pitchFamily="18" charset="0"/>
                              <a:cs typeface="Calibri" panose="020F0502020204030204" pitchFamily="34" charset="0"/>
                            </a:rPr>
                            <m:t>3</m:t>
                          </m:r>
                          <m:r>
                            <a:rPr lang="en-US" sz="2400" b="0" i="1" smtClean="0">
                              <a:latin typeface="Cambria Math" panose="02040503050406030204" pitchFamily="18" charset="0"/>
                              <a:ea typeface="Cambria Math" panose="02040503050406030204" pitchFamily="18" charset="0"/>
                              <a:cs typeface="Calibri" panose="020F0502020204030204" pitchFamily="34" charset="0"/>
                            </a:rPr>
                            <m:t>∙</m:t>
                          </m:r>
                          <m:sSub>
                            <m:sSubPr>
                              <m:ctrlPr>
                                <a:rPr lang="en-US" sz="2400" b="0" i="1" smtClean="0">
                                  <a:latin typeface="Cambria Math" panose="02040503050406030204" pitchFamily="18" charset="0"/>
                                  <a:cs typeface="Calibri" panose="020F0502020204030204" pitchFamily="34" charset="0"/>
                                </a:rPr>
                              </m:ctrlPr>
                            </m:sSubPr>
                            <m:e>
                              <m:r>
                                <a:rPr lang="en-US" sz="2400" b="0" i="1" smtClean="0">
                                  <a:latin typeface="Cambria Math" panose="02040503050406030204" pitchFamily="18" charset="0"/>
                                  <a:cs typeface="Calibri" panose="020F0502020204030204" pitchFamily="34" charset="0"/>
                                </a:rPr>
                                <m:t>𝑝</m:t>
                              </m:r>
                            </m:e>
                            <m:sub>
                              <m:r>
                                <a:rPr lang="en-US" sz="2400" b="0" i="1" smtClean="0">
                                  <a:latin typeface="Cambria Math" panose="02040503050406030204" pitchFamily="18" charset="0"/>
                                  <a:cs typeface="Calibri" panose="020F0502020204030204" pitchFamily="34" charset="0"/>
                                </a:rPr>
                                <m:t>𝑘</m:t>
                              </m:r>
                            </m:sub>
                          </m:sSub>
                          <m:r>
                            <a:rPr lang="en-US" sz="2400" b="0" i="1" smtClean="0">
                              <a:latin typeface="Cambria Math" panose="02040503050406030204" pitchFamily="18" charset="0"/>
                              <a:cs typeface="Calibri" panose="020F0502020204030204" pitchFamily="34" charset="0"/>
                            </a:rPr>
                            <m:t>+2</m:t>
                          </m:r>
                          <m:r>
                            <a:rPr lang="en-US" sz="2400" b="0" i="1" smtClean="0">
                              <a:latin typeface="Cambria Math" panose="02040503050406030204" pitchFamily="18" charset="0"/>
                              <a:ea typeface="Cambria Math" panose="02040503050406030204" pitchFamily="18" charset="0"/>
                              <a:cs typeface="Calibri" panose="020F0502020204030204" pitchFamily="34" charset="0"/>
                            </a:rPr>
                            <m:t>∙</m:t>
                          </m:r>
                          <m:sSub>
                            <m:sSubPr>
                              <m:ctrlPr>
                                <a:rPr lang="en-US" sz="2400" i="1">
                                  <a:latin typeface="Cambria Math" panose="02040503050406030204" pitchFamily="18" charset="0"/>
                                  <a:cs typeface="Calibri" panose="020F0502020204030204" pitchFamily="34" charset="0"/>
                                </a:rPr>
                              </m:ctrlPr>
                            </m:sSubPr>
                            <m:e>
                              <m:r>
                                <a:rPr lang="en-US" sz="2400" i="1">
                                  <a:latin typeface="Cambria Math" panose="02040503050406030204" pitchFamily="18" charset="0"/>
                                  <a:cs typeface="Calibri" panose="020F0502020204030204" pitchFamily="34" charset="0"/>
                                </a:rPr>
                                <m:t>𝑝</m:t>
                              </m:r>
                            </m:e>
                            <m:sub>
                              <m:r>
                                <a:rPr lang="en-US" sz="2400" i="1">
                                  <a:latin typeface="Cambria Math" panose="02040503050406030204" pitchFamily="18" charset="0"/>
                                  <a:cs typeface="Calibri" panose="020F0502020204030204" pitchFamily="34" charset="0"/>
                                </a:rPr>
                                <m:t>𝑘</m:t>
                              </m:r>
                              <m:r>
                                <a:rPr lang="en-US" sz="2400" b="0" i="1" smtClean="0">
                                  <a:latin typeface="Cambria Math" panose="02040503050406030204" pitchFamily="18" charset="0"/>
                                  <a:cs typeface="Calibri" panose="020F0502020204030204" pitchFamily="34" charset="0"/>
                                </a:rPr>
                                <m:t>−1</m:t>
                              </m:r>
                            </m:sub>
                          </m:sSub>
                          <m:r>
                            <a:rPr lang="en-US" sz="2400" b="0" i="1" smtClean="0">
                              <a:latin typeface="Cambria Math" panose="02040503050406030204" pitchFamily="18" charset="0"/>
                              <a:cs typeface="Calibri" panose="020F0502020204030204" pitchFamily="34" charset="0"/>
                            </a:rPr>
                            <m:t>+1</m:t>
                          </m:r>
                          <m:r>
                            <a:rPr lang="en-US" sz="2400" i="1">
                              <a:latin typeface="Cambria Math" panose="02040503050406030204" pitchFamily="18" charset="0"/>
                              <a:ea typeface="Cambria Math" panose="02040503050406030204" pitchFamily="18" charset="0"/>
                              <a:cs typeface="Calibri" panose="020F0502020204030204" pitchFamily="34" charset="0"/>
                            </a:rPr>
                            <m:t>∙</m:t>
                          </m:r>
                          <m:sSub>
                            <m:sSubPr>
                              <m:ctrlPr>
                                <a:rPr lang="en-US" sz="2400" i="1">
                                  <a:latin typeface="Cambria Math" panose="02040503050406030204" pitchFamily="18" charset="0"/>
                                  <a:cs typeface="Calibri" panose="020F0502020204030204" pitchFamily="34" charset="0"/>
                                </a:rPr>
                              </m:ctrlPr>
                            </m:sSubPr>
                            <m:e>
                              <m:r>
                                <a:rPr lang="en-US" sz="2400" i="1">
                                  <a:latin typeface="Cambria Math" panose="02040503050406030204" pitchFamily="18" charset="0"/>
                                  <a:cs typeface="Calibri" panose="020F0502020204030204" pitchFamily="34" charset="0"/>
                                </a:rPr>
                                <m:t>𝑝</m:t>
                              </m:r>
                            </m:e>
                            <m:sub>
                              <m:r>
                                <a:rPr lang="en-US" sz="2400" i="1">
                                  <a:latin typeface="Cambria Math" panose="02040503050406030204" pitchFamily="18" charset="0"/>
                                  <a:cs typeface="Calibri" panose="020F0502020204030204" pitchFamily="34" charset="0"/>
                                </a:rPr>
                                <m:t>𝑘</m:t>
                              </m:r>
                              <m:r>
                                <a:rPr lang="en-US" sz="2400" i="1">
                                  <a:latin typeface="Cambria Math" panose="02040503050406030204" pitchFamily="18" charset="0"/>
                                  <a:cs typeface="Calibri" panose="020F0502020204030204" pitchFamily="34" charset="0"/>
                                </a:rPr>
                                <m:t>−</m:t>
                              </m:r>
                              <m:r>
                                <a:rPr lang="en-US" sz="2400" b="0" i="1" smtClean="0">
                                  <a:latin typeface="Cambria Math" panose="02040503050406030204" pitchFamily="18" charset="0"/>
                                  <a:cs typeface="Calibri" panose="020F0502020204030204" pitchFamily="34" charset="0"/>
                                </a:rPr>
                                <m:t>2</m:t>
                              </m:r>
                            </m:sub>
                          </m:sSub>
                        </m:num>
                        <m:den>
                          <m:r>
                            <a:rPr lang="en-US" sz="2400" b="0" i="1" smtClean="0">
                              <a:latin typeface="Cambria Math" panose="02040503050406030204" pitchFamily="18" charset="0"/>
                              <a:cs typeface="Calibri" panose="020F0502020204030204" pitchFamily="34" charset="0"/>
                            </a:rPr>
                            <m:t>(3+2+1)</m:t>
                          </m:r>
                        </m:den>
                      </m:f>
                    </m:oMath>
                  </m:oMathPara>
                </a14:m>
                <a:endParaRPr lang="ru-RU" sz="2400" dirty="0">
                  <a:latin typeface="Calibri" panose="020F0502020204030204" pitchFamily="34" charset="0"/>
                  <a:cs typeface="Calibri" panose="020F0502020204030204" pitchFamily="34" charset="0"/>
                </a:endParaRPr>
              </a:p>
            </p:txBody>
          </p:sp>
        </mc:Choice>
        <mc:Fallback>
          <p:sp>
            <p:nvSpPr>
              <p:cNvPr id="13" name="Прямоугольник 12">
                <a:extLst>
                  <a:ext uri="{FF2B5EF4-FFF2-40B4-BE49-F238E27FC236}">
                    <a16:creationId xmlns:a16="http://schemas.microsoft.com/office/drawing/2014/main" id="{585BC501-9957-4DC4-9062-F7869920BF5B}"/>
                  </a:ext>
                </a:extLst>
              </p:cNvPr>
              <p:cNvSpPr>
                <a:spLocks noRot="1" noChangeAspect="1" noMove="1" noResize="1" noEditPoints="1" noAdjustHandles="1" noChangeArrowheads="1" noChangeShapeType="1" noTextEdit="1"/>
              </p:cNvSpPr>
              <p:nvPr/>
            </p:nvSpPr>
            <p:spPr>
              <a:xfrm>
                <a:off x="846002" y="2852936"/>
                <a:ext cx="10246726" cy="1959704"/>
              </a:xfrm>
              <a:prstGeom prst="rect">
                <a:avLst/>
              </a:prstGeom>
              <a:blipFill>
                <a:blip r:embed="rId3"/>
                <a:stretch>
                  <a:fillRect l="-952" t="-2492" r="-1071"/>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38745988-C3BA-45D4-B4FD-5A02520DFAA4}"/>
                  </a:ext>
                </a:extLst>
              </p:cNvPr>
              <p:cNvSpPr txBox="1"/>
              <p:nvPr/>
            </p:nvSpPr>
            <p:spPr>
              <a:xfrm>
                <a:off x="1847528" y="1268760"/>
                <a:ext cx="7920880" cy="131805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𝑊</m:t>
                          </m:r>
                          <m:r>
                            <a:rPr lang="en-US" sz="2800" i="1">
                              <a:latin typeface="Cambria Math" panose="02040503050406030204" pitchFamily="18" charset="0"/>
                            </a:rPr>
                            <m:t>𝑒𝑖𝑔h𝑡𝑒𝑑</m:t>
                          </m:r>
                          <m:r>
                            <a:rPr lang="en-US" sz="2800" b="0" i="1" smtClean="0">
                              <a:latin typeface="Cambria Math" panose="02040503050406030204" pitchFamily="18" charset="0"/>
                            </a:rPr>
                            <m:t> </m:t>
                          </m:r>
                          <m:r>
                            <a:rPr lang="en-US" sz="2800" i="1">
                              <a:latin typeface="Cambria Math" panose="02040503050406030204" pitchFamily="18" charset="0"/>
                            </a:rPr>
                            <m:t>𝑚𝑜𝑣𝑖𝑛𝑔</m:t>
                          </m:r>
                          <m:r>
                            <a:rPr lang="en-US" sz="2800" i="1">
                              <a:latin typeface="Cambria Math" panose="02040503050406030204" pitchFamily="18" charset="0"/>
                            </a:rPr>
                            <m:t> </m:t>
                          </m:r>
                          <m:r>
                            <a:rPr lang="en-US" sz="2800" i="1">
                              <a:latin typeface="Cambria Math" panose="02040503050406030204" pitchFamily="18" charset="0"/>
                            </a:rPr>
                            <m:t>𝑎𝑣𝑒𝑟𝑎𝑔𝑒</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𝑛</m:t>
                          </m:r>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𝑝</m:t>
                              </m:r>
                            </m:e>
                            <m:sub>
                              <m:r>
                                <a:rPr lang="en-US" sz="2800" b="0" i="1" smtClean="0">
                                  <a:latin typeface="Cambria Math" panose="02040503050406030204" pitchFamily="18" charset="0"/>
                                </a:rPr>
                                <m:t>𝑘</m:t>
                              </m:r>
                            </m:sub>
                          </m:sSub>
                          <m:r>
                            <a:rPr lang="en-US" sz="2800" i="1">
                              <a:latin typeface="Cambria Math" panose="02040503050406030204" pitchFamily="18" charset="0"/>
                            </a:rPr>
                            <m:t>+</m:t>
                          </m:r>
                          <m:d>
                            <m:dPr>
                              <m:ctrlPr>
                                <a:rPr lang="en-US" sz="2800" b="0" i="1" smtClean="0">
                                  <a:latin typeface="Cambria Math" panose="02040503050406030204" pitchFamily="18" charset="0"/>
                                </a:rPr>
                              </m:ctrlPr>
                            </m:dPr>
                            <m:e>
                              <m:r>
                                <a:rPr lang="en-US" sz="2800" i="1">
                                  <a:latin typeface="Cambria Math" panose="02040503050406030204" pitchFamily="18" charset="0"/>
                                </a:rPr>
                                <m:t>𝑛</m:t>
                              </m:r>
                              <m:r>
                                <a:rPr lang="en-US" sz="2800" b="0" i="1" smtClean="0">
                                  <a:latin typeface="Cambria Math" panose="02040503050406030204" pitchFamily="18" charset="0"/>
                                </a:rPr>
                                <m:t>−1</m:t>
                              </m:r>
                            </m:e>
                          </m:d>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𝑘</m:t>
                              </m:r>
                              <m:r>
                                <a:rPr lang="en-US" sz="2800" b="0" i="1" smtClean="0">
                                  <a:latin typeface="Cambria Math" panose="02040503050406030204" pitchFamily="18" charset="0"/>
                                </a:rPr>
                                <m:t>−1</m:t>
                              </m:r>
                            </m:sub>
                          </m:sSub>
                          <m:r>
                            <a:rPr lang="en-US" sz="2800" b="0" i="1" smtClean="0">
                              <a:latin typeface="Cambria Math" panose="02040503050406030204" pitchFamily="18" charset="0"/>
                            </a:rPr>
                            <m:t>+…+1</m:t>
                          </m:r>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b="0" i="1" smtClean="0">
                                  <a:latin typeface="Cambria Math" panose="02040503050406030204" pitchFamily="18" charset="0"/>
                                </a:rPr>
                                <m:t>𝑘</m:t>
                              </m:r>
                              <m:r>
                                <a:rPr lang="en-US" sz="2800" b="0" i="1" smtClean="0">
                                  <a:latin typeface="Cambria Math" panose="02040503050406030204" pitchFamily="18" charset="0"/>
                                </a:rPr>
                                <m:t>−</m:t>
                              </m:r>
                              <m:r>
                                <a:rPr lang="en-US" sz="2800" b="0" i="1" smtClean="0">
                                  <a:latin typeface="Cambria Math" panose="02040503050406030204" pitchFamily="18" charset="0"/>
                                </a:rPr>
                                <m:t>𝑛</m:t>
                              </m:r>
                              <m:r>
                                <a:rPr lang="en-US" sz="2800" b="0" i="1" smtClean="0">
                                  <a:latin typeface="Cambria Math" panose="02040503050406030204" pitchFamily="18" charset="0"/>
                                </a:rPr>
                                <m:t>+1</m:t>
                              </m:r>
                            </m:sub>
                          </m:sSub>
                        </m:num>
                        <m:den>
                          <m:r>
                            <a:rPr lang="en-US" sz="2800" b="0" i="1" smtClean="0">
                              <a:latin typeface="Cambria Math" panose="02040503050406030204" pitchFamily="18" charset="0"/>
                            </a:rPr>
                            <m:t>𝑛</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𝑛</m:t>
                              </m:r>
                              <m:r>
                                <a:rPr lang="en-US" sz="2800" b="0" i="1" smtClean="0">
                                  <a:latin typeface="Cambria Math" panose="02040503050406030204" pitchFamily="18" charset="0"/>
                                </a:rPr>
                                <m:t>−1</m:t>
                              </m:r>
                            </m:e>
                          </m:d>
                          <m:r>
                            <a:rPr lang="en-US" sz="2800" b="0" i="1" smtClean="0">
                              <a:latin typeface="Cambria Math" panose="02040503050406030204" pitchFamily="18" charset="0"/>
                            </a:rPr>
                            <m:t>+…+1</m:t>
                          </m:r>
                        </m:den>
                      </m:f>
                    </m:oMath>
                  </m:oMathPara>
                </a14:m>
                <a:endParaRPr lang="ru-RU" sz="2000" dirty="0"/>
              </a:p>
            </p:txBody>
          </p:sp>
        </mc:Choice>
        <mc:Fallback>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1847528" y="1268760"/>
                <a:ext cx="7920880" cy="1318053"/>
              </a:xfrm>
              <a:prstGeom prst="rect">
                <a:avLst/>
              </a:prstGeom>
              <a:blipFill>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154004453"/>
      </p:ext>
    </p:extLst>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sz="3200" dirty="0"/>
              <a:t>Взвешенное скользящее среднее</a:t>
            </a:r>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2862322"/>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b="1" dirty="0">
                <a:latin typeface="Calibri" panose="020F0502020204030204" pitchFamily="34" charset="0"/>
                <a:cs typeface="Calibri" panose="020F0502020204030204" pitchFamily="34" charset="0"/>
              </a:rPr>
              <a:t>цикл</a:t>
            </a:r>
            <a:r>
              <a:rPr lang="ru-RU" sz="2000" dirty="0">
                <a:latin typeface="Calibri" panose="020F0502020204030204" pitchFamily="34" charset="0"/>
                <a:cs typeface="Calibri" panose="020F0502020204030204" pitchFamily="34" charset="0"/>
              </a:rPr>
              <a:t> (пока истина)</a:t>
            </a:r>
          </a:p>
          <a:p>
            <a:r>
              <a:rPr lang="ru-RU" sz="2000" dirty="0">
                <a:latin typeface="Calibri" panose="020F0502020204030204" pitchFamily="34" charset="0"/>
                <a:cs typeface="Calibri" panose="020F0502020204030204" pitchFamily="34" charset="0"/>
              </a:rPr>
              <a:t>	массив фильтрованных значений</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 взвешенное скользящее среднее</a:t>
            </a:r>
            <a:endParaRPr lang="en-US" sz="2000" dirty="0">
              <a:latin typeface="Calibri" panose="020F0502020204030204" pitchFamily="34" charset="0"/>
              <a:cs typeface="Calibri" panose="020F0502020204030204" pitchFamily="34" charset="0"/>
            </a:endParaRP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считать показание</a:t>
            </a:r>
            <a:endParaRPr lang="en-US" sz="2000" dirty="0">
              <a:latin typeface="Calibri" panose="020F0502020204030204" pitchFamily="34" charset="0"/>
              <a:cs typeface="Calibri" panose="020F0502020204030204" pitchFamily="34" charset="0"/>
            </a:endParaRPr>
          </a:p>
          <a:p>
            <a:r>
              <a:rPr lang="ru-RU" sz="2000" dirty="0">
                <a:latin typeface="Calibri" panose="020F0502020204030204" pitchFamily="34" charset="0"/>
                <a:cs typeface="Calibri" panose="020F0502020204030204" pitchFamily="34" charset="0"/>
              </a:rPr>
              <a:t>конец цикла</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8745988-C3BA-45D4-B4FD-5A02520DFAA4}"/>
                  </a:ext>
                </a:extLst>
              </p:cNvPr>
              <p:cNvSpPr txBox="1"/>
              <p:nvPr/>
            </p:nvSpPr>
            <p:spPr>
              <a:xfrm>
                <a:off x="1847528" y="1268760"/>
                <a:ext cx="7920880" cy="131805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𝑊</m:t>
                          </m:r>
                          <m:r>
                            <a:rPr lang="en-US" sz="2800" i="1">
                              <a:latin typeface="Cambria Math" panose="02040503050406030204" pitchFamily="18" charset="0"/>
                            </a:rPr>
                            <m:t>𝑒𝑖𝑔h𝑡𝑒𝑑</m:t>
                          </m:r>
                          <m:r>
                            <a:rPr lang="en-US" sz="2800" b="0" i="1" smtClean="0">
                              <a:latin typeface="Cambria Math" panose="02040503050406030204" pitchFamily="18" charset="0"/>
                            </a:rPr>
                            <m:t> </m:t>
                          </m:r>
                          <m:r>
                            <a:rPr lang="en-US" sz="2800" i="1">
                              <a:latin typeface="Cambria Math" panose="02040503050406030204" pitchFamily="18" charset="0"/>
                            </a:rPr>
                            <m:t>𝑚𝑜𝑣𝑖𝑛𝑔</m:t>
                          </m:r>
                          <m:r>
                            <a:rPr lang="en-US" sz="2800" i="1">
                              <a:latin typeface="Cambria Math" panose="02040503050406030204" pitchFamily="18" charset="0"/>
                            </a:rPr>
                            <m:t> </m:t>
                          </m:r>
                          <m:r>
                            <a:rPr lang="en-US" sz="2800" i="1">
                              <a:latin typeface="Cambria Math" panose="02040503050406030204" pitchFamily="18" charset="0"/>
                            </a:rPr>
                            <m:t>𝑎𝑣𝑒𝑟𝑎𝑔𝑒</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𝑛</m:t>
                          </m:r>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𝑝</m:t>
                              </m:r>
                            </m:e>
                            <m:sub>
                              <m:r>
                                <a:rPr lang="en-US" sz="2800" b="0" i="1" smtClean="0">
                                  <a:latin typeface="Cambria Math" panose="02040503050406030204" pitchFamily="18" charset="0"/>
                                </a:rPr>
                                <m:t>𝑘</m:t>
                              </m:r>
                            </m:sub>
                          </m:sSub>
                          <m:r>
                            <a:rPr lang="en-US" sz="2800" i="1">
                              <a:latin typeface="Cambria Math" panose="02040503050406030204" pitchFamily="18" charset="0"/>
                            </a:rPr>
                            <m:t>+</m:t>
                          </m:r>
                          <m:d>
                            <m:dPr>
                              <m:ctrlPr>
                                <a:rPr lang="en-US" sz="2800" b="0" i="1" smtClean="0">
                                  <a:latin typeface="Cambria Math" panose="02040503050406030204" pitchFamily="18" charset="0"/>
                                </a:rPr>
                              </m:ctrlPr>
                            </m:dPr>
                            <m:e>
                              <m:r>
                                <a:rPr lang="en-US" sz="2800" i="1">
                                  <a:latin typeface="Cambria Math" panose="02040503050406030204" pitchFamily="18" charset="0"/>
                                </a:rPr>
                                <m:t>𝑛</m:t>
                              </m:r>
                              <m:r>
                                <a:rPr lang="en-US" sz="2800" b="0" i="1" smtClean="0">
                                  <a:latin typeface="Cambria Math" panose="02040503050406030204" pitchFamily="18" charset="0"/>
                                </a:rPr>
                                <m:t>−1</m:t>
                              </m:r>
                            </m:e>
                          </m:d>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𝑘</m:t>
                              </m:r>
                              <m:r>
                                <a:rPr lang="en-US" sz="2800" b="0" i="1" smtClean="0">
                                  <a:latin typeface="Cambria Math" panose="02040503050406030204" pitchFamily="18" charset="0"/>
                                </a:rPr>
                                <m:t>−1</m:t>
                              </m:r>
                            </m:sub>
                          </m:sSub>
                          <m:r>
                            <a:rPr lang="en-US" sz="2800" b="0" i="1" smtClean="0">
                              <a:latin typeface="Cambria Math" panose="02040503050406030204" pitchFamily="18" charset="0"/>
                            </a:rPr>
                            <m:t>+…+1</m:t>
                          </m:r>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b="0" i="1" smtClean="0">
                                  <a:latin typeface="Cambria Math" panose="02040503050406030204" pitchFamily="18" charset="0"/>
                                </a:rPr>
                                <m:t>𝑘</m:t>
                              </m:r>
                              <m:r>
                                <a:rPr lang="en-US" sz="2800" b="0" i="1" smtClean="0">
                                  <a:latin typeface="Cambria Math" panose="02040503050406030204" pitchFamily="18" charset="0"/>
                                </a:rPr>
                                <m:t>−</m:t>
                              </m:r>
                              <m:r>
                                <a:rPr lang="en-US" sz="2800" b="0" i="1" smtClean="0">
                                  <a:latin typeface="Cambria Math" panose="02040503050406030204" pitchFamily="18" charset="0"/>
                                </a:rPr>
                                <m:t>𝑛</m:t>
                              </m:r>
                              <m:r>
                                <a:rPr lang="en-US" sz="2800" b="0" i="1" smtClean="0">
                                  <a:latin typeface="Cambria Math" panose="02040503050406030204" pitchFamily="18" charset="0"/>
                                </a:rPr>
                                <m:t>+1</m:t>
                              </m:r>
                            </m:sub>
                          </m:sSub>
                        </m:num>
                        <m:den>
                          <m:r>
                            <a:rPr lang="en-US" sz="2800" b="0" i="1" smtClean="0">
                              <a:latin typeface="Cambria Math" panose="02040503050406030204" pitchFamily="18" charset="0"/>
                            </a:rPr>
                            <m:t>𝑛</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𝑛</m:t>
                              </m:r>
                              <m:r>
                                <a:rPr lang="en-US" sz="2800" b="0" i="1" smtClean="0">
                                  <a:latin typeface="Cambria Math" panose="02040503050406030204" pitchFamily="18" charset="0"/>
                                </a:rPr>
                                <m:t>−1</m:t>
                              </m:r>
                            </m:e>
                          </m:d>
                          <m:r>
                            <a:rPr lang="en-US" sz="2800" b="0" i="1" smtClean="0">
                              <a:latin typeface="Cambria Math" panose="02040503050406030204" pitchFamily="18" charset="0"/>
                            </a:rPr>
                            <m:t>+…+1</m:t>
                          </m:r>
                        </m:den>
                      </m:f>
                    </m:oMath>
                  </m:oMathPara>
                </a14:m>
                <a:endParaRPr lang="ru-RU" sz="2000" dirty="0"/>
              </a:p>
            </p:txBody>
          </p:sp>
        </mc:Choice>
        <mc:Fallback xmlns="">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1847528" y="1268760"/>
                <a:ext cx="7920880" cy="1318053"/>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142120049"/>
      </p:ext>
    </p:extLst>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en-US" dirty="0"/>
              <a:t>EMA</a:t>
            </a:r>
            <a:endParaRPr lang="ru-RU" sz="3200" dirty="0"/>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1815882"/>
          </a:xfrm>
          <a:prstGeom prst="rect">
            <a:avLst/>
          </a:prstGeom>
        </p:spPr>
        <p:txBody>
          <a:bodyPr wrap="square">
            <a:spAutoFit/>
          </a:bodyPr>
          <a:lstStyle/>
          <a:p>
            <a:r>
              <a:rPr lang="ru-RU" sz="2800" dirty="0">
                <a:latin typeface="Calibri" panose="020F0502020204030204" pitchFamily="34" charset="0"/>
                <a:cs typeface="Calibri" panose="020F0502020204030204" pitchFamily="34" charset="0"/>
              </a:rPr>
              <a:t>Новое значение в </a:t>
            </a:r>
            <a:r>
              <a:rPr lang="ru-RU" sz="2800" b="1" dirty="0">
                <a:latin typeface="Calibri" panose="020F0502020204030204" pitchFamily="34" charset="0"/>
                <a:cs typeface="Calibri" panose="020F0502020204030204" pitchFamily="34" charset="0"/>
              </a:rPr>
              <a:t>экспоненциальном скользящем среднем </a:t>
            </a:r>
            <a:r>
              <a:rPr lang="ru-RU" sz="2800" dirty="0">
                <a:latin typeface="Calibri" panose="020F0502020204030204" pitchFamily="34" charset="0"/>
                <a:cs typeface="Calibri" panose="020F0502020204030204" pitchFamily="34" charset="0"/>
              </a:rPr>
              <a:t>зависит от предыдущего отфильтрованного значения. В качестве первого значения для этого фильтра можно выбрать оригинальное показание или простое скользящее среднее.</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8745988-C3BA-45D4-B4FD-5A02520DFAA4}"/>
                  </a:ext>
                </a:extLst>
              </p:cNvPr>
              <p:cNvSpPr txBox="1"/>
              <p:nvPr/>
            </p:nvSpPr>
            <p:spPr>
              <a:xfrm>
                <a:off x="1728022" y="1628800"/>
                <a:ext cx="7920880" cy="85183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i="1" smtClean="0">
                              <a:latin typeface="Cambria Math" panose="02040503050406030204" pitchFamily="18" charset="0"/>
                              <a:ea typeface="Cambria Math" panose="02040503050406030204" pitchFamily="18" charset="0"/>
                            </a:rPr>
                          </m:ctrlPr>
                        </m:sSubPr>
                        <m:e>
                          <m:r>
                            <a:rPr lang="en-US" sz="2800" i="1">
                              <a:latin typeface="Cambria Math" panose="02040503050406030204" pitchFamily="18" charset="0"/>
                              <a:ea typeface="Cambria Math" panose="02040503050406030204" pitchFamily="18" charset="0"/>
                            </a:rPr>
                            <m:t>𝐸𝑥𝑝𝑜𝑛𝑒𝑛𝑡𝑖𝑎𝑙</m:t>
                          </m:r>
                          <m:r>
                            <a:rPr lang="ru-RU"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𝑚𝑜𝑣𝑖𝑛𝑔</m:t>
                          </m:r>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𝑎𝑣𝑒𝑟𝑎𝑔𝑒</m:t>
                          </m:r>
                        </m:e>
                        <m:sub>
                          <m:r>
                            <a:rPr lang="en-US" sz="2800" i="1">
                              <a:latin typeface="Cambria Math" panose="02040503050406030204" pitchFamily="18" charset="0"/>
                              <a:ea typeface="Cambria Math" panose="02040503050406030204" pitchFamily="18" charset="0"/>
                            </a:rPr>
                            <m:t>𝑘</m:t>
                          </m:r>
                        </m:sub>
                      </m:sSub>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𝛼</m:t>
                      </m:r>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ea typeface="Cambria Math" panose="02040503050406030204" pitchFamily="18" charset="0"/>
                            </a:rPr>
                          </m:ctrlPr>
                        </m:sSubPr>
                        <m:e>
                          <m:r>
                            <a:rPr lang="en-US" sz="2800" i="1">
                              <a:latin typeface="Cambria Math" panose="02040503050406030204" pitchFamily="18" charset="0"/>
                              <a:ea typeface="Cambria Math" panose="02040503050406030204" pitchFamily="18" charset="0"/>
                            </a:rPr>
                            <m:t>𝑝</m:t>
                          </m:r>
                        </m:e>
                        <m:sub>
                          <m:r>
                            <a:rPr lang="en-US" sz="2800" i="1">
                              <a:latin typeface="Cambria Math" panose="02040503050406030204" pitchFamily="18" charset="0"/>
                              <a:ea typeface="Cambria Math" panose="02040503050406030204" pitchFamily="18" charset="0"/>
                            </a:rPr>
                            <m:t>𝑘</m:t>
                          </m:r>
                        </m:sub>
                      </m:sSub>
                      <m:r>
                        <a:rPr lang="en-US" sz="2800" b="0" i="1" smtClean="0">
                          <a:latin typeface="Cambria Math" panose="02040503050406030204" pitchFamily="18" charset="0"/>
                          <a:ea typeface="Cambria Math" panose="02040503050406030204" pitchFamily="18" charset="0"/>
                        </a:rPr>
                        <m:t>+(1−</m:t>
                      </m:r>
                      <m:r>
                        <a:rPr lang="en-US" sz="2800" i="1">
                          <a:latin typeface="Cambria Math" panose="02040503050406030204" pitchFamily="18" charset="0"/>
                          <a:ea typeface="Cambria Math" panose="02040503050406030204" pitchFamily="18" charset="0"/>
                        </a:rPr>
                        <m:t>𝛼</m:t>
                      </m:r>
                      <m:r>
                        <a:rPr lang="en-US" sz="2800" b="0" i="1" smtClean="0">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m:t>
                      </m:r>
                      <m:sSub>
                        <m:sSubPr>
                          <m:ctrlPr>
                            <a:rPr lang="en-US" sz="2800" i="1" smtClean="0">
                              <a:latin typeface="Cambria Math" panose="02040503050406030204" pitchFamily="18" charset="0"/>
                              <a:ea typeface="Cambria Math" panose="02040503050406030204" pitchFamily="18" charset="0"/>
                            </a:rPr>
                          </m:ctrlPr>
                        </m:sSubPr>
                        <m:e>
                          <m:r>
                            <m:rPr>
                              <m:nor/>
                            </m:rPr>
                            <a:rPr lang="en-US" sz="2800" i="1" dirty="0">
                              <a:latin typeface="Cambria Math" panose="02040503050406030204" pitchFamily="18" charset="0"/>
                              <a:ea typeface="Cambria Math" panose="02040503050406030204" pitchFamily="18" charset="0"/>
                            </a:rPr>
                            <m:t>EMA</m:t>
                          </m:r>
                        </m:e>
                        <m:sub>
                          <m:r>
                            <a:rPr lang="en-US" sz="2800" b="0" i="1" smtClean="0">
                              <a:latin typeface="Cambria Math" panose="02040503050406030204" pitchFamily="18" charset="0"/>
                              <a:ea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−1</m:t>
                          </m:r>
                        </m:sub>
                      </m:sSub>
                    </m:oMath>
                  </m:oMathPara>
                </a14:m>
                <a:endParaRPr lang="ru-RU" sz="2800" i="1" dirty="0">
                  <a:latin typeface="Cambria Math" panose="02040503050406030204" pitchFamily="18" charset="0"/>
                  <a:ea typeface="Cambria Math" panose="02040503050406030204" pitchFamily="18" charset="0"/>
                </a:endParaRPr>
              </a:p>
            </p:txBody>
          </p:sp>
        </mc:Choice>
        <mc:Fallback xmlns="">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1728022" y="1628800"/>
                <a:ext cx="7920880" cy="851836"/>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856893219"/>
      </p:ext>
    </p:extLst>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en-US" dirty="0"/>
              <a:t>EMA</a:t>
            </a:r>
            <a:endParaRPr lang="ru-RU" sz="3200" dirty="0"/>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1082646" cy="1323439"/>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массив фильтрованных значений</a:t>
            </a:r>
            <a:r>
              <a:rPr lang="en-US" sz="2000" dirty="0">
                <a:latin typeface="Calibri" panose="020F0502020204030204" pitchFamily="34" charset="0"/>
                <a:cs typeface="Calibri" panose="020F0502020204030204" pitchFamily="34" charset="0"/>
              </a:rPr>
              <a:t>[0]</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b="1" dirty="0">
                <a:latin typeface="Calibri" panose="020F0502020204030204" pitchFamily="34" charset="0"/>
                <a:cs typeface="Calibri" panose="020F0502020204030204" pitchFamily="34" charset="0"/>
              </a:rPr>
              <a:t>цикл</a:t>
            </a:r>
            <a:r>
              <a:rPr lang="ru-RU" sz="2000" dirty="0">
                <a:latin typeface="Calibri" panose="020F0502020204030204" pitchFamily="34" charset="0"/>
                <a:cs typeface="Calibri" panose="020F0502020204030204" pitchFamily="34" charset="0"/>
              </a:rPr>
              <a:t> (пока истина)</a:t>
            </a:r>
          </a:p>
          <a:p>
            <a:r>
              <a:rPr lang="ru-RU" sz="2000" dirty="0">
                <a:latin typeface="Calibri" panose="020F0502020204030204" pitchFamily="34" charset="0"/>
                <a:cs typeface="Calibri" panose="020F0502020204030204" pitchFamily="34" charset="0"/>
              </a:rPr>
              <a:t>	массив фильтрованных значений</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a:t>
            </a:r>
            <a:r>
              <a:rPr lang="ru-RU" sz="2000" dirty="0">
                <a:latin typeface="Calibri" panose="020F0502020204030204" pitchFamily="34" charset="0"/>
                <a:cs typeface="Calibri" panose="020F0502020204030204" pitchFamily="34" charset="0"/>
              </a:rPr>
              <a:t>считать показание + </a:t>
            </a:r>
            <a:r>
              <a:rPr lang="en-US" sz="2000" dirty="0">
                <a:latin typeface="Calibri" panose="020F0502020204030204" pitchFamily="34" charset="0"/>
                <a:cs typeface="Calibri" panose="020F0502020204030204" pitchFamily="34" charset="0"/>
              </a:rPr>
              <a:t>(1-a)*EMA[i-1]	</a:t>
            </a:r>
          </a:p>
          <a:p>
            <a:r>
              <a:rPr lang="ru-RU" sz="2000" dirty="0">
                <a:latin typeface="Calibri" panose="020F0502020204030204" pitchFamily="34" charset="0"/>
                <a:cs typeface="Calibri" panose="020F0502020204030204" pitchFamily="34" charset="0"/>
              </a:rPr>
              <a:t>конец цикла</a:t>
            </a:r>
          </a:p>
        </p:txBody>
      </p: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38745988-C3BA-45D4-B4FD-5A02520DFAA4}"/>
                  </a:ext>
                </a:extLst>
              </p:cNvPr>
              <p:cNvSpPr txBox="1"/>
              <p:nvPr/>
            </p:nvSpPr>
            <p:spPr>
              <a:xfrm>
                <a:off x="1728022" y="1628800"/>
                <a:ext cx="7920880" cy="85183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i="1" smtClean="0">
                              <a:latin typeface="Cambria Math" panose="02040503050406030204" pitchFamily="18" charset="0"/>
                              <a:ea typeface="Cambria Math" panose="02040503050406030204" pitchFamily="18" charset="0"/>
                            </a:rPr>
                          </m:ctrlPr>
                        </m:sSubPr>
                        <m:e>
                          <m:r>
                            <a:rPr lang="en-US" sz="2800" i="1">
                              <a:latin typeface="Cambria Math" panose="02040503050406030204" pitchFamily="18" charset="0"/>
                              <a:ea typeface="Cambria Math" panose="02040503050406030204" pitchFamily="18" charset="0"/>
                            </a:rPr>
                            <m:t>𝐸𝑥𝑝𝑜𝑛𝑒𝑛𝑡𝑖𝑎𝑙</m:t>
                          </m:r>
                          <m:r>
                            <a:rPr lang="ru-RU"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𝑚𝑜𝑣𝑖𝑛𝑔</m:t>
                          </m:r>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𝑎𝑣𝑒𝑟𝑎𝑔𝑒</m:t>
                          </m:r>
                        </m:e>
                        <m:sub>
                          <m:r>
                            <a:rPr lang="en-US" sz="2800" i="1">
                              <a:latin typeface="Cambria Math" panose="02040503050406030204" pitchFamily="18" charset="0"/>
                              <a:ea typeface="Cambria Math" panose="02040503050406030204" pitchFamily="18" charset="0"/>
                            </a:rPr>
                            <m:t>𝑘</m:t>
                          </m:r>
                        </m:sub>
                      </m:sSub>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𝛼</m:t>
                      </m:r>
                      <m:r>
                        <a:rPr lang="en-US" sz="2800" i="1">
                          <a:latin typeface="Cambria Math" panose="02040503050406030204" pitchFamily="18" charset="0"/>
                          <a:ea typeface="Cambria Math" panose="02040503050406030204" pitchFamily="18" charset="0"/>
                        </a:rPr>
                        <m:t>∙</m:t>
                      </m:r>
                      <m:sSub>
                        <m:sSubPr>
                          <m:ctrlPr>
                            <a:rPr lang="en-US" sz="2800" i="1">
                              <a:latin typeface="Cambria Math" panose="02040503050406030204" pitchFamily="18" charset="0"/>
                              <a:ea typeface="Cambria Math" panose="02040503050406030204" pitchFamily="18" charset="0"/>
                            </a:rPr>
                          </m:ctrlPr>
                        </m:sSubPr>
                        <m:e>
                          <m:r>
                            <a:rPr lang="en-US" sz="2800" i="1">
                              <a:latin typeface="Cambria Math" panose="02040503050406030204" pitchFamily="18" charset="0"/>
                              <a:ea typeface="Cambria Math" panose="02040503050406030204" pitchFamily="18" charset="0"/>
                            </a:rPr>
                            <m:t>𝑝</m:t>
                          </m:r>
                        </m:e>
                        <m:sub>
                          <m:r>
                            <a:rPr lang="en-US" sz="2800" i="1">
                              <a:latin typeface="Cambria Math" panose="02040503050406030204" pitchFamily="18" charset="0"/>
                              <a:ea typeface="Cambria Math" panose="02040503050406030204" pitchFamily="18" charset="0"/>
                            </a:rPr>
                            <m:t>𝑘</m:t>
                          </m:r>
                        </m:sub>
                      </m:sSub>
                      <m:r>
                        <a:rPr lang="en-US" sz="2800" b="0" i="1" smtClean="0">
                          <a:latin typeface="Cambria Math" panose="02040503050406030204" pitchFamily="18" charset="0"/>
                          <a:ea typeface="Cambria Math" panose="02040503050406030204" pitchFamily="18" charset="0"/>
                        </a:rPr>
                        <m:t>+(1−</m:t>
                      </m:r>
                      <m:r>
                        <a:rPr lang="en-US" sz="2800" i="1">
                          <a:latin typeface="Cambria Math" panose="02040503050406030204" pitchFamily="18" charset="0"/>
                          <a:ea typeface="Cambria Math" panose="02040503050406030204" pitchFamily="18" charset="0"/>
                        </a:rPr>
                        <m:t>𝛼</m:t>
                      </m:r>
                      <m:r>
                        <a:rPr lang="en-US" sz="2800" b="0" i="1" smtClean="0">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m:t>
                      </m:r>
                      <m:sSub>
                        <m:sSubPr>
                          <m:ctrlPr>
                            <a:rPr lang="en-US" sz="2800" i="1" smtClean="0">
                              <a:latin typeface="Cambria Math" panose="02040503050406030204" pitchFamily="18" charset="0"/>
                              <a:ea typeface="Cambria Math" panose="02040503050406030204" pitchFamily="18" charset="0"/>
                            </a:rPr>
                          </m:ctrlPr>
                        </m:sSubPr>
                        <m:e>
                          <m:r>
                            <m:rPr>
                              <m:nor/>
                            </m:rPr>
                            <a:rPr lang="en-US" sz="2800" i="1" dirty="0">
                              <a:latin typeface="Cambria Math" panose="02040503050406030204" pitchFamily="18" charset="0"/>
                              <a:ea typeface="Cambria Math" panose="02040503050406030204" pitchFamily="18" charset="0"/>
                            </a:rPr>
                            <m:t>EMA</m:t>
                          </m:r>
                        </m:e>
                        <m:sub>
                          <m:r>
                            <a:rPr lang="en-US" sz="2800" b="0" i="1" smtClean="0">
                              <a:latin typeface="Cambria Math" panose="02040503050406030204" pitchFamily="18" charset="0"/>
                              <a:ea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−1</m:t>
                          </m:r>
                        </m:sub>
                      </m:sSub>
                    </m:oMath>
                  </m:oMathPara>
                </a14:m>
                <a:endParaRPr lang="ru-RU" sz="2800" i="1" dirty="0">
                  <a:latin typeface="Cambria Math" panose="02040503050406030204" pitchFamily="18" charset="0"/>
                  <a:ea typeface="Cambria Math" panose="02040503050406030204" pitchFamily="18" charset="0"/>
                </a:endParaRPr>
              </a:p>
            </p:txBody>
          </p:sp>
        </mc:Choice>
        <mc:Fallback>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1728022" y="1628800"/>
                <a:ext cx="7920880" cy="851836"/>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308023319"/>
      </p:ext>
    </p:extLst>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Комплементарный фильтр</a:t>
            </a:r>
            <a:endParaRPr lang="ru-RU" sz="3200" dirty="0"/>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1938992"/>
          </a:xfrm>
          <a:prstGeom prst="rect">
            <a:avLst/>
          </a:prstGeom>
        </p:spPr>
        <p:txBody>
          <a:bodyPr wrap="square">
            <a:spAutoFit/>
          </a:bodyPr>
          <a:lstStyle/>
          <a:p>
            <a:r>
              <a:rPr lang="ru-RU" sz="2400" dirty="0">
                <a:latin typeface="Calibri" panose="020F0502020204030204" pitchFamily="34" charset="0"/>
                <a:cs typeface="Calibri" panose="020F0502020204030204" pitchFamily="34" charset="0"/>
              </a:rPr>
              <a:t>Может быть использован для определения углов крена и тангажа в квадрокоптере</a:t>
            </a:r>
            <a:r>
              <a:rPr lang="en-US" sz="2400" dirty="0">
                <a:latin typeface="Calibri" panose="020F0502020204030204" pitchFamily="34" charset="0"/>
                <a:cs typeface="Calibri" panose="020F0502020204030204" pitchFamily="34" charset="0"/>
              </a:rPr>
              <a:t> </a:t>
            </a:r>
            <a:r>
              <a:rPr lang="ru-RU" sz="2400" dirty="0">
                <a:latin typeface="Calibri" panose="020F0502020204030204" pitchFamily="34" charset="0"/>
                <a:cs typeface="Calibri" panose="020F0502020204030204" pitchFamily="34" charset="0"/>
              </a:rPr>
              <a:t>или для расчета угла в сегвее.</a:t>
            </a:r>
          </a:p>
          <a:p>
            <a:endParaRPr lang="ru-RU" sz="2400" dirty="0">
              <a:latin typeface="Calibri" panose="020F0502020204030204" pitchFamily="34" charset="0"/>
              <a:cs typeface="Calibri" panose="020F0502020204030204" pitchFamily="34" charset="0"/>
            </a:endParaRPr>
          </a:p>
          <a:p>
            <a:r>
              <a:rPr lang="ru-RU" sz="2400" dirty="0">
                <a:latin typeface="Calibri" panose="020F0502020204030204" pitchFamily="34" charset="0"/>
                <a:cs typeface="Calibri" panose="020F0502020204030204" pitchFamily="34" charset="0"/>
              </a:rPr>
              <a:t>Комплементарный фильтр может быть использован в </a:t>
            </a:r>
            <a:r>
              <a:rPr lang="ru-RU" sz="2400" b="1" dirty="0">
                <a:latin typeface="Calibri" panose="020F0502020204030204" pitchFamily="34" charset="0"/>
                <a:cs typeface="Calibri" panose="020F0502020204030204" pitchFamily="34" charset="0"/>
              </a:rPr>
              <a:t>определении угла рысканья</a:t>
            </a:r>
            <a:r>
              <a:rPr lang="ru-RU" sz="2400" dirty="0">
                <a:latin typeface="Calibri" panose="020F0502020204030204" pitchFamily="34" charset="0"/>
                <a:cs typeface="Calibri" panose="020F0502020204030204" pitchFamily="34" charset="0"/>
              </a:rPr>
              <a:t> по гироскопу и датчику расстоянии при движении вдоль стены.</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8745988-C3BA-45D4-B4FD-5A02520DFAA4}"/>
                  </a:ext>
                </a:extLst>
              </p:cNvPr>
              <p:cNvSpPr txBox="1"/>
              <p:nvPr/>
            </p:nvSpPr>
            <p:spPr>
              <a:xfrm>
                <a:off x="1716982" y="1844824"/>
                <a:ext cx="7920880" cy="43088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𝑎𝑛𝑔𝑙𝑒</m:t>
                      </m:r>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𝛼</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𝑔𝑦𝑟𝑜𝐴𝑛𝑔𝑙𝑒</m:t>
                      </m:r>
                      <m:r>
                        <a:rPr lang="en-US" sz="2800" b="0" i="1" smtClean="0">
                          <a:latin typeface="Cambria Math" panose="02040503050406030204" pitchFamily="18" charset="0"/>
                          <a:ea typeface="Cambria Math" panose="02040503050406030204" pitchFamily="18" charset="0"/>
                        </a:rPr>
                        <m:t>+(1−</m:t>
                      </m:r>
                      <m:r>
                        <a:rPr lang="en-US" sz="2800" i="1">
                          <a:latin typeface="Cambria Math" panose="02040503050406030204" pitchFamily="18" charset="0"/>
                          <a:ea typeface="Cambria Math" panose="02040503050406030204" pitchFamily="18" charset="0"/>
                        </a:rPr>
                        <m:t>𝛼</m:t>
                      </m:r>
                      <m:r>
                        <a:rPr lang="en-US" sz="2800" b="0" i="1" smtClean="0">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m:t>
                      </m:r>
                      <m:r>
                        <m:rPr>
                          <m:nor/>
                        </m:rPr>
                        <a:rPr lang="en-US" sz="2800" i="1" dirty="0">
                          <a:latin typeface="Cambria Math" panose="02040503050406030204" pitchFamily="18" charset="0"/>
                          <a:ea typeface="Cambria Math" panose="02040503050406030204" pitchFamily="18" charset="0"/>
                        </a:rPr>
                        <m:t>accAngle</m:t>
                      </m:r>
                    </m:oMath>
                  </m:oMathPara>
                </a14:m>
                <a:endParaRPr lang="ru-RU" sz="2800" i="1" dirty="0">
                  <a:latin typeface="Cambria Math" panose="02040503050406030204" pitchFamily="18" charset="0"/>
                  <a:ea typeface="Cambria Math" panose="02040503050406030204" pitchFamily="18" charset="0"/>
                </a:endParaRPr>
              </a:p>
            </p:txBody>
          </p:sp>
        </mc:Choice>
        <mc:Fallback xmlns="">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1716982" y="1844824"/>
                <a:ext cx="7920880" cy="430887"/>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CB387101-A969-46EC-8E96-86309B47B44A}"/>
                  </a:ext>
                </a:extLst>
              </p:cNvPr>
              <p:cNvSpPr txBox="1"/>
              <p:nvPr/>
            </p:nvSpPr>
            <p:spPr>
              <a:xfrm>
                <a:off x="1752498" y="5085184"/>
                <a:ext cx="7920880" cy="43088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𝑎𝑛𝑔𝑙𝑒</m:t>
                      </m:r>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𝛼</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𝑦𝑎𝑤𝐺</m:t>
                      </m:r>
                      <m:r>
                        <a:rPr lang="en-US" sz="2800" b="0" i="1" smtClean="0">
                          <a:latin typeface="Cambria Math" panose="02040503050406030204" pitchFamily="18" charset="0"/>
                          <a:ea typeface="Cambria Math" panose="02040503050406030204" pitchFamily="18" charset="0"/>
                        </a:rPr>
                        <m:t>𝑦𝑟𝑜</m:t>
                      </m:r>
                      <m:r>
                        <a:rPr lang="en-US" sz="2800" b="0" i="1" smtClean="0">
                          <a:latin typeface="Cambria Math" panose="02040503050406030204" pitchFamily="18" charset="0"/>
                          <a:ea typeface="Cambria Math" panose="02040503050406030204" pitchFamily="18" charset="0"/>
                        </a:rPr>
                        <m:t>+(1−</m:t>
                      </m:r>
                      <m:r>
                        <a:rPr lang="en-US" sz="2800" i="1">
                          <a:latin typeface="Cambria Math" panose="02040503050406030204" pitchFamily="18" charset="0"/>
                          <a:ea typeface="Cambria Math" panose="02040503050406030204" pitchFamily="18" charset="0"/>
                        </a:rPr>
                        <m:t>𝛼</m:t>
                      </m:r>
                      <m:r>
                        <a:rPr lang="en-US" sz="2800" b="0" i="1" smtClean="0">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m:t>
                      </m:r>
                      <m:r>
                        <m:rPr>
                          <m:nor/>
                        </m:rPr>
                        <a:rPr lang="en-US" sz="2800" b="0" i="1" dirty="0" smtClean="0">
                          <a:latin typeface="Cambria Math" panose="02040503050406030204" pitchFamily="18" charset="0"/>
                          <a:ea typeface="Cambria Math" panose="02040503050406030204" pitchFamily="18" charset="0"/>
                        </a:rPr>
                        <m:t>errDist</m:t>
                      </m:r>
                    </m:oMath>
                  </m:oMathPara>
                </a14:m>
                <a:endParaRPr lang="ru-RU" sz="2800" i="1" dirty="0">
                  <a:latin typeface="Cambria Math" panose="02040503050406030204" pitchFamily="18" charset="0"/>
                  <a:ea typeface="Cambria Math" panose="02040503050406030204" pitchFamily="18" charset="0"/>
                </a:endParaRPr>
              </a:p>
            </p:txBody>
          </p:sp>
        </mc:Choice>
        <mc:Fallback>
          <p:sp>
            <p:nvSpPr>
              <p:cNvPr id="5" name="TextBox 4">
                <a:extLst>
                  <a:ext uri="{FF2B5EF4-FFF2-40B4-BE49-F238E27FC236}">
                    <a16:creationId xmlns:a16="http://schemas.microsoft.com/office/drawing/2014/main" id="{CB387101-A969-46EC-8E96-86309B47B44A}"/>
                  </a:ext>
                </a:extLst>
              </p:cNvPr>
              <p:cNvSpPr txBox="1">
                <a:spLocks noRot="1" noChangeAspect="1" noMove="1" noResize="1" noEditPoints="1" noAdjustHandles="1" noChangeArrowheads="1" noChangeShapeType="1" noTextEdit="1"/>
              </p:cNvSpPr>
              <p:nvPr/>
            </p:nvSpPr>
            <p:spPr>
              <a:xfrm>
                <a:off x="1752498" y="5085184"/>
                <a:ext cx="7920880" cy="430887"/>
              </a:xfrm>
              <a:prstGeom prst="rect">
                <a:avLst/>
              </a:prstGeom>
              <a:blipFill>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735239261"/>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Задача</a:t>
            </a:r>
            <a:endParaRPr lang="ru-RU" sz="3200" dirty="0"/>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1412776"/>
            <a:ext cx="10246726" cy="1323439"/>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Двухмоторный робот, построенный на дифференциальной схеме, движется прямо. Дальномер установлен на правой стороне робота и направлен перпендикулярно от него. Получить массив данных. Отфильтровать разными типами фильтров. Записать все данные в таблицы </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a:t>
            </a:r>
            <a:r>
              <a:rPr lang="en-US" sz="2000" dirty="0">
                <a:latin typeface="Calibri" panose="020F0502020204030204" pitchFamily="34" charset="0"/>
                <a:cs typeface="Calibri" panose="020F0502020204030204" pitchFamily="34" charset="0"/>
              </a:rPr>
              <a:t>vs</a:t>
            </a:r>
            <a:r>
              <a:rPr lang="ru-RU" sz="2000" dirty="0">
                <a:latin typeface="Calibri" panose="020F0502020204030204" pitchFamily="34" charset="0"/>
                <a:cs typeface="Calibri" panose="020F0502020204030204" pitchFamily="34" charset="0"/>
              </a:rPr>
              <a:t> и сравнить результаты, построив графики.</a:t>
            </a:r>
          </a:p>
        </p:txBody>
      </p:sp>
      <p:pic>
        <p:nvPicPr>
          <p:cNvPr id="4" name="Рисунок 3">
            <a:extLst>
              <a:ext uri="{FF2B5EF4-FFF2-40B4-BE49-F238E27FC236}">
                <a16:creationId xmlns:a16="http://schemas.microsoft.com/office/drawing/2014/main" id="{7947E292-C686-4E9F-BE07-773F451AE2F6}"/>
              </a:ext>
            </a:extLst>
          </p:cNvPr>
          <p:cNvPicPr>
            <a:picLocks noChangeAspect="1"/>
          </p:cNvPicPr>
          <p:nvPr/>
        </p:nvPicPr>
        <p:blipFill>
          <a:blip r:embed="rId3"/>
          <a:stretch>
            <a:fillRect/>
          </a:stretch>
        </p:blipFill>
        <p:spPr>
          <a:xfrm>
            <a:off x="263093" y="2825047"/>
            <a:ext cx="11412543" cy="3200847"/>
          </a:xfrm>
          <a:prstGeom prst="rect">
            <a:avLst/>
          </a:prstGeom>
        </p:spPr>
      </p:pic>
    </p:spTree>
    <p:extLst>
      <p:ext uri="{BB962C8B-B14F-4D97-AF65-F5344CB8AC3E}">
        <p14:creationId xmlns:p14="http://schemas.microsoft.com/office/powerpoint/2010/main" val="563376965"/>
      </p:ext>
    </p:extLst>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5c8b6e555a_0_0"/>
          <p:cNvSpPr txBox="1">
            <a:spLocks noGrp="1"/>
          </p:cNvSpPr>
          <p:nvPr>
            <p:ph type="sldNum" idx="12"/>
          </p:nvPr>
        </p:nvSpPr>
        <p:spPr>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ru-RU"/>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Классификация фильтров</a:t>
            </a:r>
          </a:p>
        </p:txBody>
      </p:sp>
      <p:sp>
        <p:nvSpPr>
          <p:cNvPr id="4" name="TextBox 3">
            <a:extLst>
              <a:ext uri="{FF2B5EF4-FFF2-40B4-BE49-F238E27FC236}">
                <a16:creationId xmlns:a16="http://schemas.microsoft.com/office/drawing/2014/main" id="{9A8DDF71-8E42-45BF-91F1-9C11EE30A471}"/>
              </a:ext>
            </a:extLst>
          </p:cNvPr>
          <p:cNvSpPr txBox="1"/>
          <p:nvPr/>
        </p:nvSpPr>
        <p:spPr>
          <a:xfrm>
            <a:off x="838386" y="1659285"/>
            <a:ext cx="5896166" cy="3539430"/>
          </a:xfrm>
          <a:prstGeom prst="rect">
            <a:avLst/>
          </a:prstGeom>
          <a:noFill/>
        </p:spPr>
        <p:txBody>
          <a:bodyPr wrap="none" rtlCol="0">
            <a:spAutoFit/>
          </a:bodyPr>
          <a:lstStyle/>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Аналоговые или цифровые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Аппаратные или программные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Пассивные или активные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Линейные и нелинейные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ФНЧ</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ФВЧ</a:t>
            </a:r>
          </a:p>
          <a:p>
            <a:r>
              <a:rPr lang="ru-RU" sz="3200" dirty="0">
                <a:latin typeface="Calibri" panose="020F0502020204030204" pitchFamily="34" charset="0"/>
                <a:cs typeface="Calibri" panose="020F0502020204030204" pitchFamily="34" charset="0"/>
              </a:rPr>
              <a:t>И др.</a:t>
            </a:r>
          </a:p>
        </p:txBody>
      </p:sp>
    </p:spTree>
    <p:extLst>
      <p:ext uri="{BB962C8B-B14F-4D97-AF65-F5344CB8AC3E}">
        <p14:creationId xmlns:p14="http://schemas.microsoft.com/office/powerpoint/2010/main" val="3333391371"/>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Шумы, фильтры</a:t>
            </a:r>
          </a:p>
        </p:txBody>
      </p:sp>
      <p:sp>
        <p:nvSpPr>
          <p:cNvPr id="4" name="TextBox 3">
            <a:extLst>
              <a:ext uri="{FF2B5EF4-FFF2-40B4-BE49-F238E27FC236}">
                <a16:creationId xmlns:a16="http://schemas.microsoft.com/office/drawing/2014/main" id="{9A8DDF71-8E42-45BF-91F1-9C11EE30A471}"/>
              </a:ext>
            </a:extLst>
          </p:cNvPr>
          <p:cNvSpPr txBox="1"/>
          <p:nvPr/>
        </p:nvSpPr>
        <p:spPr>
          <a:xfrm>
            <a:off x="838386" y="1659285"/>
            <a:ext cx="11018254" cy="3046988"/>
          </a:xfrm>
          <a:prstGeom prst="rect">
            <a:avLst/>
          </a:prstGeom>
          <a:noFill/>
        </p:spPr>
        <p:txBody>
          <a:bodyPr wrap="square" rtlCol="0">
            <a:spAutoFit/>
          </a:bodyPr>
          <a:lstStyle/>
          <a:p>
            <a:r>
              <a:rPr lang="ru-RU" sz="3200" dirty="0">
                <a:latin typeface="Calibri" panose="020F0502020204030204" pitchFamily="34" charset="0"/>
                <a:cs typeface="Calibri" panose="020F0502020204030204" pitchFamily="34" charset="0"/>
              </a:rPr>
              <a:t>При работе с датчиками в робототехнике возникают шумы:</a:t>
            </a:r>
          </a:p>
          <a:p>
            <a:pPr marL="457200" indent="-457200">
              <a:buFont typeface="Arial" panose="020B0604020202020204" pitchFamily="34" charset="0"/>
              <a:buChar char="•"/>
            </a:pPr>
            <a:r>
              <a:rPr lang="ru-RU" sz="3200" dirty="0">
                <a:latin typeface="Calibri" panose="020F0502020204030204" pitchFamily="34" charset="0"/>
                <a:cs typeface="Calibri" panose="020F0502020204030204" pitchFamily="34" charset="0"/>
              </a:rPr>
              <a:t>постоянные</a:t>
            </a:r>
          </a:p>
          <a:p>
            <a:pPr marL="457200" indent="-457200">
              <a:buFont typeface="Arial" panose="020B0604020202020204" pitchFamily="34" charset="0"/>
              <a:buChar char="•"/>
            </a:pPr>
            <a:r>
              <a:rPr lang="ru-RU" sz="3200" dirty="0">
                <a:latin typeface="Calibri" panose="020F0502020204030204" pitchFamily="34" charset="0"/>
                <a:cs typeface="Calibri" panose="020F0502020204030204" pitchFamily="34" charset="0"/>
              </a:rPr>
              <a:t>случайные</a:t>
            </a:r>
          </a:p>
          <a:p>
            <a:pPr marL="457200" indent="-457200">
              <a:buFont typeface="Arial" panose="020B0604020202020204" pitchFamily="34" charset="0"/>
              <a:buChar char="•"/>
            </a:pPr>
            <a:endParaRPr lang="ru-RU" sz="3200" dirty="0">
              <a:latin typeface="Calibri" panose="020F0502020204030204" pitchFamily="34" charset="0"/>
              <a:cs typeface="Calibri" panose="020F0502020204030204" pitchFamily="34" charset="0"/>
            </a:endParaRPr>
          </a:p>
          <a:p>
            <a:r>
              <a:rPr lang="ru-RU" sz="3200" dirty="0">
                <a:latin typeface="Calibri" panose="020F0502020204030204" pitchFamily="34" charset="0"/>
                <a:cs typeface="Calibri" panose="020F0502020204030204" pitchFamily="34" charset="0"/>
              </a:rPr>
              <a:t>От шумов можно избавиться с помощью фильтров. В данном случае речь идет </a:t>
            </a:r>
            <a:r>
              <a:rPr lang="ru-RU" sz="3200" b="1" dirty="0">
                <a:latin typeface="Calibri" panose="020F0502020204030204" pitchFamily="34" charset="0"/>
                <a:cs typeface="Calibri" panose="020F0502020204030204" pitchFamily="34" charset="0"/>
              </a:rPr>
              <a:t>программных фильтрах</a:t>
            </a:r>
          </a:p>
        </p:txBody>
      </p:sp>
    </p:spTree>
    <p:extLst>
      <p:ext uri="{BB962C8B-B14F-4D97-AF65-F5344CB8AC3E}">
        <p14:creationId xmlns:p14="http://schemas.microsoft.com/office/powerpoint/2010/main" val="1491790886"/>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Алгоритмы фильтрации</a:t>
            </a:r>
          </a:p>
        </p:txBody>
      </p:sp>
      <p:sp>
        <p:nvSpPr>
          <p:cNvPr id="40" name="TextBox 39">
            <a:extLst>
              <a:ext uri="{FF2B5EF4-FFF2-40B4-BE49-F238E27FC236}">
                <a16:creationId xmlns:a16="http://schemas.microsoft.com/office/drawing/2014/main" id="{CEECA56D-DE33-41AA-830D-59C4E91189C9}"/>
              </a:ext>
            </a:extLst>
          </p:cNvPr>
          <p:cNvSpPr txBox="1"/>
          <p:nvPr/>
        </p:nvSpPr>
        <p:spPr>
          <a:xfrm>
            <a:off x="817850" y="1268760"/>
            <a:ext cx="9650399" cy="3539430"/>
          </a:xfrm>
          <a:prstGeom prst="rect">
            <a:avLst/>
          </a:prstGeom>
          <a:noFill/>
        </p:spPr>
        <p:txBody>
          <a:bodyPr wrap="none" rtlCol="0">
            <a:spAutoFit/>
          </a:bodyPr>
          <a:lstStyle/>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Доверительный интервал</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Скользящее среднее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Простое скользящее среднее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Медианный фильтр</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Взвешенное скользящее среднее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Экспоненциальное взвешенное скользящее среднее</a:t>
            </a:r>
          </a:p>
          <a:p>
            <a:pPr marL="285750" indent="-285750">
              <a:buFont typeface="Arial" panose="020B0604020202020204" pitchFamily="34" charset="0"/>
              <a:buChar char="•"/>
            </a:pPr>
            <a:r>
              <a:rPr lang="ru-RU" sz="3200" dirty="0">
                <a:latin typeface="Calibri" panose="020F0502020204030204" pitchFamily="34" charset="0"/>
                <a:cs typeface="Calibri" panose="020F0502020204030204" pitchFamily="34" charset="0"/>
              </a:rPr>
              <a:t>Комплементарный фильтр</a:t>
            </a:r>
          </a:p>
        </p:txBody>
      </p:sp>
    </p:spTree>
    <p:extLst>
      <p:ext uri="{BB962C8B-B14F-4D97-AF65-F5344CB8AC3E}">
        <p14:creationId xmlns:p14="http://schemas.microsoft.com/office/powerpoint/2010/main" val="3579737376"/>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Доверительный интервал</a:t>
            </a:r>
          </a:p>
        </p:txBody>
      </p:sp>
      <p:cxnSp>
        <p:nvCxnSpPr>
          <p:cNvPr id="17" name="Прямая соединительная линия 16">
            <a:extLst>
              <a:ext uri="{FF2B5EF4-FFF2-40B4-BE49-F238E27FC236}">
                <a16:creationId xmlns:a16="http://schemas.microsoft.com/office/drawing/2014/main" id="{E58805C4-6200-4671-993A-00B5807CCB98}"/>
              </a:ext>
            </a:extLst>
          </p:cNvPr>
          <p:cNvCxnSpPr>
            <a:cxnSpLocks/>
          </p:cNvCxnSpPr>
          <p:nvPr/>
        </p:nvCxnSpPr>
        <p:spPr>
          <a:xfrm>
            <a:off x="846002" y="1628800"/>
            <a:ext cx="9073008" cy="0"/>
          </a:xfrm>
          <a:prstGeom prst="line">
            <a:avLst/>
          </a:prstGeom>
          <a:ln>
            <a:prstDash val="dash"/>
          </a:ln>
          <a:effectLst/>
        </p:spPr>
        <p:style>
          <a:lnRef idx="3">
            <a:schemeClr val="accent1"/>
          </a:lnRef>
          <a:fillRef idx="0">
            <a:schemeClr val="accent1"/>
          </a:fillRef>
          <a:effectRef idx="2">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C22CF355-7744-427E-BB04-A7BBF1372A9A}"/>
              </a:ext>
            </a:extLst>
          </p:cNvPr>
          <p:cNvCxnSpPr>
            <a:cxnSpLocks/>
          </p:cNvCxnSpPr>
          <p:nvPr/>
        </p:nvCxnSpPr>
        <p:spPr>
          <a:xfrm>
            <a:off x="846002" y="2924944"/>
            <a:ext cx="9073008" cy="0"/>
          </a:xfrm>
          <a:prstGeom prst="line">
            <a:avLst/>
          </a:prstGeom>
          <a:ln>
            <a:prstDash val="dash"/>
          </a:ln>
          <a:effectLst/>
        </p:spPr>
        <p:style>
          <a:lnRef idx="3">
            <a:schemeClr val="accent1"/>
          </a:lnRef>
          <a:fillRef idx="0">
            <a:schemeClr val="accent1"/>
          </a:fillRef>
          <a:effectRef idx="2">
            <a:schemeClr val="accent1"/>
          </a:effectRef>
          <a:fontRef idx="minor">
            <a:schemeClr val="tx1"/>
          </a:fontRef>
        </p:style>
      </p:cxnSp>
      <p:cxnSp>
        <p:nvCxnSpPr>
          <p:cNvPr id="22" name="Прямая соединительная линия 21">
            <a:extLst>
              <a:ext uri="{FF2B5EF4-FFF2-40B4-BE49-F238E27FC236}">
                <a16:creationId xmlns:a16="http://schemas.microsoft.com/office/drawing/2014/main" id="{5D9C6867-852C-4516-83F4-BCA03B251E51}"/>
              </a:ext>
            </a:extLst>
          </p:cNvPr>
          <p:cNvCxnSpPr>
            <a:cxnSpLocks/>
          </p:cNvCxnSpPr>
          <p:nvPr/>
        </p:nvCxnSpPr>
        <p:spPr>
          <a:xfrm flipV="1">
            <a:off x="1134034" y="2348880"/>
            <a:ext cx="432048" cy="360040"/>
          </a:xfrm>
          <a:prstGeom prst="line">
            <a:avLst/>
          </a:prstGeom>
        </p:spPr>
        <p:style>
          <a:lnRef idx="1">
            <a:schemeClr val="accent2"/>
          </a:lnRef>
          <a:fillRef idx="0">
            <a:schemeClr val="accent2"/>
          </a:fillRef>
          <a:effectRef idx="0">
            <a:schemeClr val="accent2"/>
          </a:effectRef>
          <a:fontRef idx="minor">
            <a:schemeClr val="tx1"/>
          </a:fontRef>
        </p:style>
      </p:cxnSp>
      <p:cxnSp>
        <p:nvCxnSpPr>
          <p:cNvPr id="25" name="Прямая соединительная линия 24">
            <a:extLst>
              <a:ext uri="{FF2B5EF4-FFF2-40B4-BE49-F238E27FC236}">
                <a16:creationId xmlns:a16="http://schemas.microsoft.com/office/drawing/2014/main" id="{99C58E42-BA8B-44E3-BDC2-E6A1CC026F0F}"/>
              </a:ext>
            </a:extLst>
          </p:cNvPr>
          <p:cNvCxnSpPr/>
          <p:nvPr/>
        </p:nvCxnSpPr>
        <p:spPr>
          <a:xfrm>
            <a:off x="1566082" y="2348880"/>
            <a:ext cx="914400" cy="914400"/>
          </a:xfrm>
          <a:prstGeom prst="line">
            <a:avLst/>
          </a:prstGeom>
        </p:spPr>
        <p:style>
          <a:lnRef idx="1">
            <a:schemeClr val="accent2"/>
          </a:lnRef>
          <a:fillRef idx="0">
            <a:schemeClr val="accent2"/>
          </a:fillRef>
          <a:effectRef idx="0">
            <a:schemeClr val="accent2"/>
          </a:effectRef>
          <a:fontRef idx="minor">
            <a:schemeClr val="tx1"/>
          </a:fontRef>
        </p:style>
      </p:cxnSp>
      <p:cxnSp>
        <p:nvCxnSpPr>
          <p:cNvPr id="26" name="Прямая соединительная линия 25">
            <a:extLst>
              <a:ext uri="{FF2B5EF4-FFF2-40B4-BE49-F238E27FC236}">
                <a16:creationId xmlns:a16="http://schemas.microsoft.com/office/drawing/2014/main" id="{FDEBF882-2CE7-45B7-984E-0F91A6FD16C2}"/>
              </a:ext>
            </a:extLst>
          </p:cNvPr>
          <p:cNvCxnSpPr>
            <a:cxnSpLocks/>
          </p:cNvCxnSpPr>
          <p:nvPr/>
        </p:nvCxnSpPr>
        <p:spPr>
          <a:xfrm flipV="1">
            <a:off x="2480482" y="2636912"/>
            <a:ext cx="309736" cy="626368"/>
          </a:xfrm>
          <a:prstGeom prst="line">
            <a:avLst/>
          </a:prstGeom>
        </p:spPr>
        <p:style>
          <a:lnRef idx="1">
            <a:schemeClr val="accent2"/>
          </a:lnRef>
          <a:fillRef idx="0">
            <a:schemeClr val="accent2"/>
          </a:fillRef>
          <a:effectRef idx="0">
            <a:schemeClr val="accent2"/>
          </a:effectRef>
          <a:fontRef idx="minor">
            <a:schemeClr val="tx1"/>
          </a:fontRef>
        </p:style>
      </p:cxnSp>
      <p:cxnSp>
        <p:nvCxnSpPr>
          <p:cNvPr id="29" name="Прямая соединительная линия 28">
            <a:extLst>
              <a:ext uri="{FF2B5EF4-FFF2-40B4-BE49-F238E27FC236}">
                <a16:creationId xmlns:a16="http://schemas.microsoft.com/office/drawing/2014/main" id="{8B4C4590-8561-44CD-81D2-20BED44B2E9B}"/>
              </a:ext>
            </a:extLst>
          </p:cNvPr>
          <p:cNvCxnSpPr>
            <a:cxnSpLocks/>
          </p:cNvCxnSpPr>
          <p:nvPr/>
        </p:nvCxnSpPr>
        <p:spPr>
          <a:xfrm>
            <a:off x="2790218" y="2636912"/>
            <a:ext cx="576064" cy="72008"/>
          </a:xfrm>
          <a:prstGeom prst="line">
            <a:avLst/>
          </a:prstGeom>
        </p:spPr>
        <p:style>
          <a:lnRef idx="1">
            <a:schemeClr val="accent2"/>
          </a:lnRef>
          <a:fillRef idx="0">
            <a:schemeClr val="accent2"/>
          </a:fillRef>
          <a:effectRef idx="0">
            <a:schemeClr val="accent2"/>
          </a:effectRef>
          <a:fontRef idx="minor">
            <a:schemeClr val="tx1"/>
          </a:fontRef>
        </p:style>
      </p:cxnSp>
      <p:cxnSp>
        <p:nvCxnSpPr>
          <p:cNvPr id="32" name="Прямая соединительная линия 31">
            <a:extLst>
              <a:ext uri="{FF2B5EF4-FFF2-40B4-BE49-F238E27FC236}">
                <a16:creationId xmlns:a16="http://schemas.microsoft.com/office/drawing/2014/main" id="{397F1502-A030-4F46-A4E0-5FB29E2D6D1C}"/>
              </a:ext>
            </a:extLst>
          </p:cNvPr>
          <p:cNvCxnSpPr>
            <a:cxnSpLocks/>
          </p:cNvCxnSpPr>
          <p:nvPr/>
        </p:nvCxnSpPr>
        <p:spPr>
          <a:xfrm flipH="1">
            <a:off x="3366282" y="1844824"/>
            <a:ext cx="288032" cy="864096"/>
          </a:xfrm>
          <a:prstGeom prst="line">
            <a:avLst/>
          </a:prstGeom>
        </p:spPr>
        <p:style>
          <a:lnRef idx="1">
            <a:schemeClr val="accent2"/>
          </a:lnRef>
          <a:fillRef idx="0">
            <a:schemeClr val="accent2"/>
          </a:fillRef>
          <a:effectRef idx="0">
            <a:schemeClr val="accent2"/>
          </a:effectRef>
          <a:fontRef idx="minor">
            <a:schemeClr val="tx1"/>
          </a:fontRef>
        </p:style>
      </p:cxnSp>
      <p:cxnSp>
        <p:nvCxnSpPr>
          <p:cNvPr id="35" name="Прямая соединительная линия 34">
            <a:extLst>
              <a:ext uri="{FF2B5EF4-FFF2-40B4-BE49-F238E27FC236}">
                <a16:creationId xmlns:a16="http://schemas.microsoft.com/office/drawing/2014/main" id="{3081716D-5BD6-4BE1-BCA3-6B66A4DAB18B}"/>
              </a:ext>
            </a:extLst>
          </p:cNvPr>
          <p:cNvCxnSpPr>
            <a:cxnSpLocks/>
          </p:cNvCxnSpPr>
          <p:nvPr/>
        </p:nvCxnSpPr>
        <p:spPr>
          <a:xfrm>
            <a:off x="3654314" y="1844824"/>
            <a:ext cx="288032" cy="1008112"/>
          </a:xfrm>
          <a:prstGeom prst="line">
            <a:avLst/>
          </a:prstGeom>
        </p:spPr>
        <p:style>
          <a:lnRef idx="1">
            <a:schemeClr val="accent2"/>
          </a:lnRef>
          <a:fillRef idx="0">
            <a:schemeClr val="accent2"/>
          </a:fillRef>
          <a:effectRef idx="0">
            <a:schemeClr val="accent2"/>
          </a:effectRef>
          <a:fontRef idx="minor">
            <a:schemeClr val="tx1"/>
          </a:fontRef>
        </p:style>
      </p:cxnSp>
      <p:cxnSp>
        <p:nvCxnSpPr>
          <p:cNvPr id="38" name="Прямая соединительная линия 37">
            <a:extLst>
              <a:ext uri="{FF2B5EF4-FFF2-40B4-BE49-F238E27FC236}">
                <a16:creationId xmlns:a16="http://schemas.microsoft.com/office/drawing/2014/main" id="{AFB33B41-ED49-41A8-86DB-D68D027517CF}"/>
              </a:ext>
            </a:extLst>
          </p:cNvPr>
          <p:cNvCxnSpPr>
            <a:cxnSpLocks/>
          </p:cNvCxnSpPr>
          <p:nvPr/>
        </p:nvCxnSpPr>
        <p:spPr>
          <a:xfrm flipV="1">
            <a:off x="3942346" y="1772816"/>
            <a:ext cx="576064" cy="1080120"/>
          </a:xfrm>
          <a:prstGeom prst="line">
            <a:avLst/>
          </a:prstGeom>
        </p:spPr>
        <p:style>
          <a:lnRef idx="1">
            <a:schemeClr val="accent2"/>
          </a:lnRef>
          <a:fillRef idx="0">
            <a:schemeClr val="accent2"/>
          </a:fillRef>
          <a:effectRef idx="0">
            <a:schemeClr val="accent2"/>
          </a:effectRef>
          <a:fontRef idx="minor">
            <a:schemeClr val="tx1"/>
          </a:fontRef>
        </p:style>
      </p:cxnSp>
      <p:cxnSp>
        <p:nvCxnSpPr>
          <p:cNvPr id="41" name="Прямая соединительная линия 40">
            <a:extLst>
              <a:ext uri="{FF2B5EF4-FFF2-40B4-BE49-F238E27FC236}">
                <a16:creationId xmlns:a16="http://schemas.microsoft.com/office/drawing/2014/main" id="{462B3FAA-5AE1-46B0-9723-20F33C782C63}"/>
              </a:ext>
            </a:extLst>
          </p:cNvPr>
          <p:cNvCxnSpPr>
            <a:cxnSpLocks/>
          </p:cNvCxnSpPr>
          <p:nvPr/>
        </p:nvCxnSpPr>
        <p:spPr>
          <a:xfrm>
            <a:off x="4518410" y="1772816"/>
            <a:ext cx="504056" cy="936104"/>
          </a:xfrm>
          <a:prstGeom prst="line">
            <a:avLst/>
          </a:prstGeom>
        </p:spPr>
        <p:style>
          <a:lnRef idx="1">
            <a:schemeClr val="accent2"/>
          </a:lnRef>
          <a:fillRef idx="0">
            <a:schemeClr val="accent2"/>
          </a:fillRef>
          <a:effectRef idx="0">
            <a:schemeClr val="accent2"/>
          </a:effectRef>
          <a:fontRef idx="minor">
            <a:schemeClr val="tx1"/>
          </a:fontRef>
        </p:style>
      </p:cxnSp>
      <p:cxnSp>
        <p:nvCxnSpPr>
          <p:cNvPr id="44" name="Прямая соединительная линия 43">
            <a:extLst>
              <a:ext uri="{FF2B5EF4-FFF2-40B4-BE49-F238E27FC236}">
                <a16:creationId xmlns:a16="http://schemas.microsoft.com/office/drawing/2014/main" id="{7A25CCAD-026D-4CAF-BA03-7C04AE5B1398}"/>
              </a:ext>
            </a:extLst>
          </p:cNvPr>
          <p:cNvCxnSpPr>
            <a:cxnSpLocks/>
          </p:cNvCxnSpPr>
          <p:nvPr/>
        </p:nvCxnSpPr>
        <p:spPr>
          <a:xfrm flipH="1">
            <a:off x="5022466" y="2132856"/>
            <a:ext cx="432048" cy="576064"/>
          </a:xfrm>
          <a:prstGeom prst="line">
            <a:avLst/>
          </a:prstGeom>
        </p:spPr>
        <p:style>
          <a:lnRef idx="1">
            <a:schemeClr val="accent2"/>
          </a:lnRef>
          <a:fillRef idx="0">
            <a:schemeClr val="accent2"/>
          </a:fillRef>
          <a:effectRef idx="0">
            <a:schemeClr val="accent2"/>
          </a:effectRef>
          <a:fontRef idx="minor">
            <a:schemeClr val="tx1"/>
          </a:fontRef>
        </p:style>
      </p:cxnSp>
      <p:cxnSp>
        <p:nvCxnSpPr>
          <p:cNvPr id="47" name="Прямая соединительная линия 46">
            <a:extLst>
              <a:ext uri="{FF2B5EF4-FFF2-40B4-BE49-F238E27FC236}">
                <a16:creationId xmlns:a16="http://schemas.microsoft.com/office/drawing/2014/main" id="{D15D3F87-EF10-48AB-BC77-1A7BAA18391A}"/>
              </a:ext>
            </a:extLst>
          </p:cNvPr>
          <p:cNvCxnSpPr>
            <a:cxnSpLocks/>
          </p:cNvCxnSpPr>
          <p:nvPr/>
        </p:nvCxnSpPr>
        <p:spPr>
          <a:xfrm>
            <a:off x="5454514" y="2132856"/>
            <a:ext cx="144016" cy="936104"/>
          </a:xfrm>
          <a:prstGeom prst="line">
            <a:avLst/>
          </a:prstGeom>
        </p:spPr>
        <p:style>
          <a:lnRef idx="1">
            <a:schemeClr val="accent2"/>
          </a:lnRef>
          <a:fillRef idx="0">
            <a:schemeClr val="accent2"/>
          </a:fillRef>
          <a:effectRef idx="0">
            <a:schemeClr val="accent2"/>
          </a:effectRef>
          <a:fontRef idx="minor">
            <a:schemeClr val="tx1"/>
          </a:fontRef>
        </p:style>
      </p:cxnSp>
      <p:cxnSp>
        <p:nvCxnSpPr>
          <p:cNvPr id="50" name="Прямая соединительная линия 49">
            <a:extLst>
              <a:ext uri="{FF2B5EF4-FFF2-40B4-BE49-F238E27FC236}">
                <a16:creationId xmlns:a16="http://schemas.microsoft.com/office/drawing/2014/main" id="{13AAD7E3-7F1A-4774-9D10-AF03B76B4588}"/>
              </a:ext>
            </a:extLst>
          </p:cNvPr>
          <p:cNvCxnSpPr>
            <a:cxnSpLocks/>
          </p:cNvCxnSpPr>
          <p:nvPr/>
        </p:nvCxnSpPr>
        <p:spPr>
          <a:xfrm flipH="1">
            <a:off x="5598530" y="2348880"/>
            <a:ext cx="288032" cy="720080"/>
          </a:xfrm>
          <a:prstGeom prst="line">
            <a:avLst/>
          </a:prstGeom>
        </p:spPr>
        <p:style>
          <a:lnRef idx="1">
            <a:schemeClr val="accent2"/>
          </a:lnRef>
          <a:fillRef idx="0">
            <a:schemeClr val="accent2"/>
          </a:fillRef>
          <a:effectRef idx="0">
            <a:schemeClr val="accent2"/>
          </a:effectRef>
          <a:fontRef idx="minor">
            <a:schemeClr val="tx1"/>
          </a:fontRef>
        </p:style>
      </p:cxnSp>
      <p:cxnSp>
        <p:nvCxnSpPr>
          <p:cNvPr id="53" name="Прямая соединительная линия 52">
            <a:extLst>
              <a:ext uri="{FF2B5EF4-FFF2-40B4-BE49-F238E27FC236}">
                <a16:creationId xmlns:a16="http://schemas.microsoft.com/office/drawing/2014/main" id="{3A8B2E96-0C1E-4643-8287-4DF098E772B6}"/>
              </a:ext>
            </a:extLst>
          </p:cNvPr>
          <p:cNvCxnSpPr>
            <a:cxnSpLocks/>
          </p:cNvCxnSpPr>
          <p:nvPr/>
        </p:nvCxnSpPr>
        <p:spPr>
          <a:xfrm flipH="1">
            <a:off x="5886562" y="1988840"/>
            <a:ext cx="504056" cy="360040"/>
          </a:xfrm>
          <a:prstGeom prst="line">
            <a:avLst/>
          </a:prstGeom>
        </p:spPr>
        <p:style>
          <a:lnRef idx="1">
            <a:schemeClr val="accent2"/>
          </a:lnRef>
          <a:fillRef idx="0">
            <a:schemeClr val="accent2"/>
          </a:fillRef>
          <a:effectRef idx="0">
            <a:schemeClr val="accent2"/>
          </a:effectRef>
          <a:fontRef idx="minor">
            <a:schemeClr val="tx1"/>
          </a:fontRef>
        </p:style>
      </p:cxnSp>
      <p:cxnSp>
        <p:nvCxnSpPr>
          <p:cNvPr id="56" name="Прямая соединительная линия 55">
            <a:extLst>
              <a:ext uri="{FF2B5EF4-FFF2-40B4-BE49-F238E27FC236}">
                <a16:creationId xmlns:a16="http://schemas.microsoft.com/office/drawing/2014/main" id="{907D1298-4DD1-4E84-9FB6-45331D3D2821}"/>
              </a:ext>
            </a:extLst>
          </p:cNvPr>
          <p:cNvCxnSpPr>
            <a:cxnSpLocks/>
          </p:cNvCxnSpPr>
          <p:nvPr/>
        </p:nvCxnSpPr>
        <p:spPr>
          <a:xfrm flipH="1">
            <a:off x="6390618" y="1412776"/>
            <a:ext cx="216026" cy="576064"/>
          </a:xfrm>
          <a:prstGeom prst="line">
            <a:avLst/>
          </a:prstGeom>
        </p:spPr>
        <p:style>
          <a:lnRef idx="1">
            <a:schemeClr val="accent2"/>
          </a:lnRef>
          <a:fillRef idx="0">
            <a:schemeClr val="accent2"/>
          </a:fillRef>
          <a:effectRef idx="0">
            <a:schemeClr val="accent2"/>
          </a:effectRef>
          <a:fontRef idx="minor">
            <a:schemeClr val="tx1"/>
          </a:fontRef>
        </p:style>
      </p:cxnSp>
      <p:cxnSp>
        <p:nvCxnSpPr>
          <p:cNvPr id="59" name="Прямая соединительная линия 58">
            <a:extLst>
              <a:ext uri="{FF2B5EF4-FFF2-40B4-BE49-F238E27FC236}">
                <a16:creationId xmlns:a16="http://schemas.microsoft.com/office/drawing/2014/main" id="{DC75E680-4092-46D9-92AD-114E378EBFB8}"/>
              </a:ext>
            </a:extLst>
          </p:cNvPr>
          <p:cNvCxnSpPr>
            <a:cxnSpLocks/>
          </p:cNvCxnSpPr>
          <p:nvPr/>
        </p:nvCxnSpPr>
        <p:spPr>
          <a:xfrm>
            <a:off x="6606644" y="1412776"/>
            <a:ext cx="432046" cy="1080120"/>
          </a:xfrm>
          <a:prstGeom prst="line">
            <a:avLst/>
          </a:prstGeom>
        </p:spPr>
        <p:style>
          <a:lnRef idx="1">
            <a:schemeClr val="accent2"/>
          </a:lnRef>
          <a:fillRef idx="0">
            <a:schemeClr val="accent2"/>
          </a:fillRef>
          <a:effectRef idx="0">
            <a:schemeClr val="accent2"/>
          </a:effectRef>
          <a:fontRef idx="minor">
            <a:schemeClr val="tx1"/>
          </a:fontRef>
        </p:style>
      </p:cxnSp>
      <p:cxnSp>
        <p:nvCxnSpPr>
          <p:cNvPr id="62" name="Прямая соединительная линия 61">
            <a:extLst>
              <a:ext uri="{FF2B5EF4-FFF2-40B4-BE49-F238E27FC236}">
                <a16:creationId xmlns:a16="http://schemas.microsoft.com/office/drawing/2014/main" id="{9AEA3BB6-9E9B-4B88-9884-06D413697C00}"/>
              </a:ext>
            </a:extLst>
          </p:cNvPr>
          <p:cNvCxnSpPr>
            <a:cxnSpLocks/>
          </p:cNvCxnSpPr>
          <p:nvPr/>
        </p:nvCxnSpPr>
        <p:spPr>
          <a:xfrm flipH="1">
            <a:off x="7038690" y="1844824"/>
            <a:ext cx="576064" cy="656456"/>
          </a:xfrm>
          <a:prstGeom prst="line">
            <a:avLst/>
          </a:prstGeom>
        </p:spPr>
        <p:style>
          <a:lnRef idx="1">
            <a:schemeClr val="accent2"/>
          </a:lnRef>
          <a:fillRef idx="0">
            <a:schemeClr val="accent2"/>
          </a:fillRef>
          <a:effectRef idx="0">
            <a:schemeClr val="accent2"/>
          </a:effectRef>
          <a:fontRef idx="minor">
            <a:schemeClr val="tx1"/>
          </a:fontRef>
        </p:style>
      </p:cxnSp>
      <p:cxnSp>
        <p:nvCxnSpPr>
          <p:cNvPr id="65" name="Прямая соединительная линия 64">
            <a:extLst>
              <a:ext uri="{FF2B5EF4-FFF2-40B4-BE49-F238E27FC236}">
                <a16:creationId xmlns:a16="http://schemas.microsoft.com/office/drawing/2014/main" id="{29BD7DAC-99B9-4D36-ACB4-5D59BE91A0B4}"/>
              </a:ext>
            </a:extLst>
          </p:cNvPr>
          <p:cNvCxnSpPr>
            <a:cxnSpLocks/>
          </p:cNvCxnSpPr>
          <p:nvPr/>
        </p:nvCxnSpPr>
        <p:spPr>
          <a:xfrm flipH="1" flipV="1">
            <a:off x="7614754" y="1844824"/>
            <a:ext cx="648072" cy="656456"/>
          </a:xfrm>
          <a:prstGeom prst="line">
            <a:avLst/>
          </a:prstGeom>
        </p:spPr>
        <p:style>
          <a:lnRef idx="1">
            <a:schemeClr val="accent2"/>
          </a:lnRef>
          <a:fillRef idx="0">
            <a:schemeClr val="accent2"/>
          </a:fillRef>
          <a:effectRef idx="0">
            <a:schemeClr val="accent2"/>
          </a:effectRef>
          <a:fontRef idx="minor">
            <a:schemeClr val="tx1"/>
          </a:fontRef>
        </p:style>
      </p:cxnSp>
      <p:sp>
        <p:nvSpPr>
          <p:cNvPr id="69" name="Прямоугольник 68">
            <a:extLst>
              <a:ext uri="{FF2B5EF4-FFF2-40B4-BE49-F238E27FC236}">
                <a16:creationId xmlns:a16="http://schemas.microsoft.com/office/drawing/2014/main" id="{24C22CFC-6837-4460-99F5-E65A8D8D02E6}"/>
              </a:ext>
            </a:extLst>
          </p:cNvPr>
          <p:cNvSpPr/>
          <p:nvPr/>
        </p:nvSpPr>
        <p:spPr>
          <a:xfrm>
            <a:off x="838124" y="3551312"/>
            <a:ext cx="10586467" cy="2554545"/>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В доверительном интервале выбираются две границы, по которым проверяется входной сигнал (приходящие данные). Доверительный хорошо убирает случайные шумы, но на постоянных шумах очень сложно выбрать границы, чтобы не потерять много данных. При этом постоянные шумы никуда не денутся внутри доверительного интервала. </a:t>
            </a:r>
          </a:p>
          <a:p>
            <a:endParaRPr lang="ru-RU" sz="2000" dirty="0">
              <a:latin typeface="Calibri" panose="020F0502020204030204" pitchFamily="34" charset="0"/>
              <a:cs typeface="Calibri" panose="020F0502020204030204" pitchFamily="34" charset="0"/>
            </a:endParaRPr>
          </a:p>
          <a:p>
            <a:r>
              <a:rPr lang="ru-RU" sz="2000" dirty="0">
                <a:latin typeface="Calibri" panose="020F0502020204030204" pitchFamily="34" charset="0"/>
                <a:cs typeface="Calibri" panose="020F0502020204030204" pitchFamily="34" charset="0"/>
              </a:rPr>
              <a:t>Доверительный интервал также можно использовать для включения или выключения определенных регуляторов. Например, при нахождении стены по датчику расстояния, выравниваться вдоль нее. </a:t>
            </a:r>
          </a:p>
        </p:txBody>
      </p:sp>
    </p:spTree>
    <p:extLst>
      <p:ext uri="{BB962C8B-B14F-4D97-AF65-F5344CB8AC3E}">
        <p14:creationId xmlns:p14="http://schemas.microsoft.com/office/powerpoint/2010/main" val="267502086"/>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Доверительный интервал</a:t>
            </a:r>
          </a:p>
        </p:txBody>
      </p:sp>
      <p:cxnSp>
        <p:nvCxnSpPr>
          <p:cNvPr id="17" name="Прямая соединительная линия 16">
            <a:extLst>
              <a:ext uri="{FF2B5EF4-FFF2-40B4-BE49-F238E27FC236}">
                <a16:creationId xmlns:a16="http://schemas.microsoft.com/office/drawing/2014/main" id="{E58805C4-6200-4671-993A-00B5807CCB98}"/>
              </a:ext>
            </a:extLst>
          </p:cNvPr>
          <p:cNvCxnSpPr>
            <a:cxnSpLocks/>
          </p:cNvCxnSpPr>
          <p:nvPr/>
        </p:nvCxnSpPr>
        <p:spPr>
          <a:xfrm>
            <a:off x="846002" y="1628800"/>
            <a:ext cx="9073008" cy="0"/>
          </a:xfrm>
          <a:prstGeom prst="line">
            <a:avLst/>
          </a:prstGeom>
          <a:ln>
            <a:prstDash val="dash"/>
          </a:ln>
          <a:effectLst/>
        </p:spPr>
        <p:style>
          <a:lnRef idx="3">
            <a:schemeClr val="accent1"/>
          </a:lnRef>
          <a:fillRef idx="0">
            <a:schemeClr val="accent1"/>
          </a:fillRef>
          <a:effectRef idx="2">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C22CF355-7744-427E-BB04-A7BBF1372A9A}"/>
              </a:ext>
            </a:extLst>
          </p:cNvPr>
          <p:cNvCxnSpPr>
            <a:cxnSpLocks/>
          </p:cNvCxnSpPr>
          <p:nvPr/>
        </p:nvCxnSpPr>
        <p:spPr>
          <a:xfrm>
            <a:off x="846002" y="2924944"/>
            <a:ext cx="9073008" cy="0"/>
          </a:xfrm>
          <a:prstGeom prst="line">
            <a:avLst/>
          </a:prstGeom>
          <a:ln>
            <a:prstDash val="dash"/>
          </a:ln>
          <a:effectLst/>
        </p:spPr>
        <p:style>
          <a:lnRef idx="3">
            <a:schemeClr val="accent1"/>
          </a:lnRef>
          <a:fillRef idx="0">
            <a:schemeClr val="accent1"/>
          </a:fillRef>
          <a:effectRef idx="2">
            <a:schemeClr val="accent1"/>
          </a:effectRef>
          <a:fontRef idx="minor">
            <a:schemeClr val="tx1"/>
          </a:fontRef>
        </p:style>
      </p:cxnSp>
      <p:cxnSp>
        <p:nvCxnSpPr>
          <p:cNvPr id="22" name="Прямая соединительная линия 21">
            <a:extLst>
              <a:ext uri="{FF2B5EF4-FFF2-40B4-BE49-F238E27FC236}">
                <a16:creationId xmlns:a16="http://schemas.microsoft.com/office/drawing/2014/main" id="{5D9C6867-852C-4516-83F4-BCA03B251E51}"/>
              </a:ext>
            </a:extLst>
          </p:cNvPr>
          <p:cNvCxnSpPr>
            <a:cxnSpLocks/>
          </p:cNvCxnSpPr>
          <p:nvPr/>
        </p:nvCxnSpPr>
        <p:spPr>
          <a:xfrm flipV="1">
            <a:off x="1134034" y="2348880"/>
            <a:ext cx="432048" cy="360040"/>
          </a:xfrm>
          <a:prstGeom prst="line">
            <a:avLst/>
          </a:prstGeom>
        </p:spPr>
        <p:style>
          <a:lnRef idx="1">
            <a:schemeClr val="accent2"/>
          </a:lnRef>
          <a:fillRef idx="0">
            <a:schemeClr val="accent2"/>
          </a:fillRef>
          <a:effectRef idx="0">
            <a:schemeClr val="accent2"/>
          </a:effectRef>
          <a:fontRef idx="minor">
            <a:schemeClr val="tx1"/>
          </a:fontRef>
        </p:style>
      </p:cxnSp>
      <p:cxnSp>
        <p:nvCxnSpPr>
          <p:cNvPr id="25" name="Прямая соединительная линия 24">
            <a:extLst>
              <a:ext uri="{FF2B5EF4-FFF2-40B4-BE49-F238E27FC236}">
                <a16:creationId xmlns:a16="http://schemas.microsoft.com/office/drawing/2014/main" id="{99C58E42-BA8B-44E3-BDC2-E6A1CC026F0F}"/>
              </a:ext>
            </a:extLst>
          </p:cNvPr>
          <p:cNvCxnSpPr/>
          <p:nvPr/>
        </p:nvCxnSpPr>
        <p:spPr>
          <a:xfrm>
            <a:off x="1566082" y="2348880"/>
            <a:ext cx="914400" cy="914400"/>
          </a:xfrm>
          <a:prstGeom prst="line">
            <a:avLst/>
          </a:prstGeom>
        </p:spPr>
        <p:style>
          <a:lnRef idx="1">
            <a:schemeClr val="accent2"/>
          </a:lnRef>
          <a:fillRef idx="0">
            <a:schemeClr val="accent2"/>
          </a:fillRef>
          <a:effectRef idx="0">
            <a:schemeClr val="accent2"/>
          </a:effectRef>
          <a:fontRef idx="minor">
            <a:schemeClr val="tx1"/>
          </a:fontRef>
        </p:style>
      </p:cxnSp>
      <p:cxnSp>
        <p:nvCxnSpPr>
          <p:cNvPr id="26" name="Прямая соединительная линия 25">
            <a:extLst>
              <a:ext uri="{FF2B5EF4-FFF2-40B4-BE49-F238E27FC236}">
                <a16:creationId xmlns:a16="http://schemas.microsoft.com/office/drawing/2014/main" id="{FDEBF882-2CE7-45B7-984E-0F91A6FD16C2}"/>
              </a:ext>
            </a:extLst>
          </p:cNvPr>
          <p:cNvCxnSpPr>
            <a:cxnSpLocks/>
          </p:cNvCxnSpPr>
          <p:nvPr/>
        </p:nvCxnSpPr>
        <p:spPr>
          <a:xfrm flipV="1">
            <a:off x="2480482" y="2636912"/>
            <a:ext cx="309736" cy="626368"/>
          </a:xfrm>
          <a:prstGeom prst="line">
            <a:avLst/>
          </a:prstGeom>
        </p:spPr>
        <p:style>
          <a:lnRef idx="1">
            <a:schemeClr val="accent2"/>
          </a:lnRef>
          <a:fillRef idx="0">
            <a:schemeClr val="accent2"/>
          </a:fillRef>
          <a:effectRef idx="0">
            <a:schemeClr val="accent2"/>
          </a:effectRef>
          <a:fontRef idx="minor">
            <a:schemeClr val="tx1"/>
          </a:fontRef>
        </p:style>
      </p:cxnSp>
      <p:cxnSp>
        <p:nvCxnSpPr>
          <p:cNvPr id="29" name="Прямая соединительная линия 28">
            <a:extLst>
              <a:ext uri="{FF2B5EF4-FFF2-40B4-BE49-F238E27FC236}">
                <a16:creationId xmlns:a16="http://schemas.microsoft.com/office/drawing/2014/main" id="{8B4C4590-8561-44CD-81D2-20BED44B2E9B}"/>
              </a:ext>
            </a:extLst>
          </p:cNvPr>
          <p:cNvCxnSpPr>
            <a:cxnSpLocks/>
          </p:cNvCxnSpPr>
          <p:nvPr/>
        </p:nvCxnSpPr>
        <p:spPr>
          <a:xfrm>
            <a:off x="2790218" y="2636912"/>
            <a:ext cx="576064" cy="72008"/>
          </a:xfrm>
          <a:prstGeom prst="line">
            <a:avLst/>
          </a:prstGeom>
        </p:spPr>
        <p:style>
          <a:lnRef idx="1">
            <a:schemeClr val="accent2"/>
          </a:lnRef>
          <a:fillRef idx="0">
            <a:schemeClr val="accent2"/>
          </a:fillRef>
          <a:effectRef idx="0">
            <a:schemeClr val="accent2"/>
          </a:effectRef>
          <a:fontRef idx="minor">
            <a:schemeClr val="tx1"/>
          </a:fontRef>
        </p:style>
      </p:cxnSp>
      <p:cxnSp>
        <p:nvCxnSpPr>
          <p:cNvPr id="32" name="Прямая соединительная линия 31">
            <a:extLst>
              <a:ext uri="{FF2B5EF4-FFF2-40B4-BE49-F238E27FC236}">
                <a16:creationId xmlns:a16="http://schemas.microsoft.com/office/drawing/2014/main" id="{397F1502-A030-4F46-A4E0-5FB29E2D6D1C}"/>
              </a:ext>
            </a:extLst>
          </p:cNvPr>
          <p:cNvCxnSpPr>
            <a:cxnSpLocks/>
          </p:cNvCxnSpPr>
          <p:nvPr/>
        </p:nvCxnSpPr>
        <p:spPr>
          <a:xfrm flipH="1">
            <a:off x="3366282" y="1844824"/>
            <a:ext cx="288032" cy="864096"/>
          </a:xfrm>
          <a:prstGeom prst="line">
            <a:avLst/>
          </a:prstGeom>
        </p:spPr>
        <p:style>
          <a:lnRef idx="1">
            <a:schemeClr val="accent2"/>
          </a:lnRef>
          <a:fillRef idx="0">
            <a:schemeClr val="accent2"/>
          </a:fillRef>
          <a:effectRef idx="0">
            <a:schemeClr val="accent2"/>
          </a:effectRef>
          <a:fontRef idx="minor">
            <a:schemeClr val="tx1"/>
          </a:fontRef>
        </p:style>
      </p:cxnSp>
      <p:cxnSp>
        <p:nvCxnSpPr>
          <p:cNvPr id="35" name="Прямая соединительная линия 34">
            <a:extLst>
              <a:ext uri="{FF2B5EF4-FFF2-40B4-BE49-F238E27FC236}">
                <a16:creationId xmlns:a16="http://schemas.microsoft.com/office/drawing/2014/main" id="{3081716D-5BD6-4BE1-BCA3-6B66A4DAB18B}"/>
              </a:ext>
            </a:extLst>
          </p:cNvPr>
          <p:cNvCxnSpPr>
            <a:cxnSpLocks/>
          </p:cNvCxnSpPr>
          <p:nvPr/>
        </p:nvCxnSpPr>
        <p:spPr>
          <a:xfrm>
            <a:off x="3654314" y="1844824"/>
            <a:ext cx="288032" cy="1008112"/>
          </a:xfrm>
          <a:prstGeom prst="line">
            <a:avLst/>
          </a:prstGeom>
        </p:spPr>
        <p:style>
          <a:lnRef idx="1">
            <a:schemeClr val="accent2"/>
          </a:lnRef>
          <a:fillRef idx="0">
            <a:schemeClr val="accent2"/>
          </a:fillRef>
          <a:effectRef idx="0">
            <a:schemeClr val="accent2"/>
          </a:effectRef>
          <a:fontRef idx="minor">
            <a:schemeClr val="tx1"/>
          </a:fontRef>
        </p:style>
      </p:cxnSp>
      <p:cxnSp>
        <p:nvCxnSpPr>
          <p:cNvPr id="38" name="Прямая соединительная линия 37">
            <a:extLst>
              <a:ext uri="{FF2B5EF4-FFF2-40B4-BE49-F238E27FC236}">
                <a16:creationId xmlns:a16="http://schemas.microsoft.com/office/drawing/2014/main" id="{AFB33B41-ED49-41A8-86DB-D68D027517CF}"/>
              </a:ext>
            </a:extLst>
          </p:cNvPr>
          <p:cNvCxnSpPr>
            <a:cxnSpLocks/>
          </p:cNvCxnSpPr>
          <p:nvPr/>
        </p:nvCxnSpPr>
        <p:spPr>
          <a:xfrm flipV="1">
            <a:off x="3942346" y="1772816"/>
            <a:ext cx="576064" cy="1080120"/>
          </a:xfrm>
          <a:prstGeom prst="line">
            <a:avLst/>
          </a:prstGeom>
        </p:spPr>
        <p:style>
          <a:lnRef idx="1">
            <a:schemeClr val="accent2"/>
          </a:lnRef>
          <a:fillRef idx="0">
            <a:schemeClr val="accent2"/>
          </a:fillRef>
          <a:effectRef idx="0">
            <a:schemeClr val="accent2"/>
          </a:effectRef>
          <a:fontRef idx="minor">
            <a:schemeClr val="tx1"/>
          </a:fontRef>
        </p:style>
      </p:cxnSp>
      <p:cxnSp>
        <p:nvCxnSpPr>
          <p:cNvPr id="41" name="Прямая соединительная линия 40">
            <a:extLst>
              <a:ext uri="{FF2B5EF4-FFF2-40B4-BE49-F238E27FC236}">
                <a16:creationId xmlns:a16="http://schemas.microsoft.com/office/drawing/2014/main" id="{462B3FAA-5AE1-46B0-9723-20F33C782C63}"/>
              </a:ext>
            </a:extLst>
          </p:cNvPr>
          <p:cNvCxnSpPr>
            <a:cxnSpLocks/>
          </p:cNvCxnSpPr>
          <p:nvPr/>
        </p:nvCxnSpPr>
        <p:spPr>
          <a:xfrm>
            <a:off x="4518410" y="1772816"/>
            <a:ext cx="504056" cy="936104"/>
          </a:xfrm>
          <a:prstGeom prst="line">
            <a:avLst/>
          </a:prstGeom>
        </p:spPr>
        <p:style>
          <a:lnRef idx="1">
            <a:schemeClr val="accent2"/>
          </a:lnRef>
          <a:fillRef idx="0">
            <a:schemeClr val="accent2"/>
          </a:fillRef>
          <a:effectRef idx="0">
            <a:schemeClr val="accent2"/>
          </a:effectRef>
          <a:fontRef idx="minor">
            <a:schemeClr val="tx1"/>
          </a:fontRef>
        </p:style>
      </p:cxnSp>
      <p:cxnSp>
        <p:nvCxnSpPr>
          <p:cNvPr id="44" name="Прямая соединительная линия 43">
            <a:extLst>
              <a:ext uri="{FF2B5EF4-FFF2-40B4-BE49-F238E27FC236}">
                <a16:creationId xmlns:a16="http://schemas.microsoft.com/office/drawing/2014/main" id="{7A25CCAD-026D-4CAF-BA03-7C04AE5B1398}"/>
              </a:ext>
            </a:extLst>
          </p:cNvPr>
          <p:cNvCxnSpPr>
            <a:cxnSpLocks/>
          </p:cNvCxnSpPr>
          <p:nvPr/>
        </p:nvCxnSpPr>
        <p:spPr>
          <a:xfrm flipH="1">
            <a:off x="5022466" y="2132856"/>
            <a:ext cx="432048" cy="576064"/>
          </a:xfrm>
          <a:prstGeom prst="line">
            <a:avLst/>
          </a:prstGeom>
        </p:spPr>
        <p:style>
          <a:lnRef idx="1">
            <a:schemeClr val="accent2"/>
          </a:lnRef>
          <a:fillRef idx="0">
            <a:schemeClr val="accent2"/>
          </a:fillRef>
          <a:effectRef idx="0">
            <a:schemeClr val="accent2"/>
          </a:effectRef>
          <a:fontRef idx="minor">
            <a:schemeClr val="tx1"/>
          </a:fontRef>
        </p:style>
      </p:cxnSp>
      <p:cxnSp>
        <p:nvCxnSpPr>
          <p:cNvPr id="47" name="Прямая соединительная линия 46">
            <a:extLst>
              <a:ext uri="{FF2B5EF4-FFF2-40B4-BE49-F238E27FC236}">
                <a16:creationId xmlns:a16="http://schemas.microsoft.com/office/drawing/2014/main" id="{D15D3F87-EF10-48AB-BC77-1A7BAA18391A}"/>
              </a:ext>
            </a:extLst>
          </p:cNvPr>
          <p:cNvCxnSpPr>
            <a:cxnSpLocks/>
          </p:cNvCxnSpPr>
          <p:nvPr/>
        </p:nvCxnSpPr>
        <p:spPr>
          <a:xfrm>
            <a:off x="5454514" y="2132856"/>
            <a:ext cx="144016" cy="936104"/>
          </a:xfrm>
          <a:prstGeom prst="line">
            <a:avLst/>
          </a:prstGeom>
        </p:spPr>
        <p:style>
          <a:lnRef idx="1">
            <a:schemeClr val="accent2"/>
          </a:lnRef>
          <a:fillRef idx="0">
            <a:schemeClr val="accent2"/>
          </a:fillRef>
          <a:effectRef idx="0">
            <a:schemeClr val="accent2"/>
          </a:effectRef>
          <a:fontRef idx="minor">
            <a:schemeClr val="tx1"/>
          </a:fontRef>
        </p:style>
      </p:cxnSp>
      <p:cxnSp>
        <p:nvCxnSpPr>
          <p:cNvPr id="50" name="Прямая соединительная линия 49">
            <a:extLst>
              <a:ext uri="{FF2B5EF4-FFF2-40B4-BE49-F238E27FC236}">
                <a16:creationId xmlns:a16="http://schemas.microsoft.com/office/drawing/2014/main" id="{13AAD7E3-7F1A-4774-9D10-AF03B76B4588}"/>
              </a:ext>
            </a:extLst>
          </p:cNvPr>
          <p:cNvCxnSpPr>
            <a:cxnSpLocks/>
          </p:cNvCxnSpPr>
          <p:nvPr/>
        </p:nvCxnSpPr>
        <p:spPr>
          <a:xfrm flipH="1">
            <a:off x="5598530" y="2348880"/>
            <a:ext cx="288032" cy="720080"/>
          </a:xfrm>
          <a:prstGeom prst="line">
            <a:avLst/>
          </a:prstGeom>
        </p:spPr>
        <p:style>
          <a:lnRef idx="1">
            <a:schemeClr val="accent2"/>
          </a:lnRef>
          <a:fillRef idx="0">
            <a:schemeClr val="accent2"/>
          </a:fillRef>
          <a:effectRef idx="0">
            <a:schemeClr val="accent2"/>
          </a:effectRef>
          <a:fontRef idx="minor">
            <a:schemeClr val="tx1"/>
          </a:fontRef>
        </p:style>
      </p:cxnSp>
      <p:cxnSp>
        <p:nvCxnSpPr>
          <p:cNvPr id="53" name="Прямая соединительная линия 52">
            <a:extLst>
              <a:ext uri="{FF2B5EF4-FFF2-40B4-BE49-F238E27FC236}">
                <a16:creationId xmlns:a16="http://schemas.microsoft.com/office/drawing/2014/main" id="{3A8B2E96-0C1E-4643-8287-4DF098E772B6}"/>
              </a:ext>
            </a:extLst>
          </p:cNvPr>
          <p:cNvCxnSpPr>
            <a:cxnSpLocks/>
          </p:cNvCxnSpPr>
          <p:nvPr/>
        </p:nvCxnSpPr>
        <p:spPr>
          <a:xfrm flipH="1">
            <a:off x="5886562" y="1988840"/>
            <a:ext cx="504056" cy="360040"/>
          </a:xfrm>
          <a:prstGeom prst="line">
            <a:avLst/>
          </a:prstGeom>
        </p:spPr>
        <p:style>
          <a:lnRef idx="1">
            <a:schemeClr val="accent2"/>
          </a:lnRef>
          <a:fillRef idx="0">
            <a:schemeClr val="accent2"/>
          </a:fillRef>
          <a:effectRef idx="0">
            <a:schemeClr val="accent2"/>
          </a:effectRef>
          <a:fontRef idx="minor">
            <a:schemeClr val="tx1"/>
          </a:fontRef>
        </p:style>
      </p:cxnSp>
      <p:cxnSp>
        <p:nvCxnSpPr>
          <p:cNvPr id="56" name="Прямая соединительная линия 55">
            <a:extLst>
              <a:ext uri="{FF2B5EF4-FFF2-40B4-BE49-F238E27FC236}">
                <a16:creationId xmlns:a16="http://schemas.microsoft.com/office/drawing/2014/main" id="{907D1298-4DD1-4E84-9FB6-45331D3D2821}"/>
              </a:ext>
            </a:extLst>
          </p:cNvPr>
          <p:cNvCxnSpPr>
            <a:cxnSpLocks/>
          </p:cNvCxnSpPr>
          <p:nvPr/>
        </p:nvCxnSpPr>
        <p:spPr>
          <a:xfrm flipH="1">
            <a:off x="6390618" y="1412776"/>
            <a:ext cx="216026" cy="576064"/>
          </a:xfrm>
          <a:prstGeom prst="line">
            <a:avLst/>
          </a:prstGeom>
        </p:spPr>
        <p:style>
          <a:lnRef idx="1">
            <a:schemeClr val="accent2"/>
          </a:lnRef>
          <a:fillRef idx="0">
            <a:schemeClr val="accent2"/>
          </a:fillRef>
          <a:effectRef idx="0">
            <a:schemeClr val="accent2"/>
          </a:effectRef>
          <a:fontRef idx="minor">
            <a:schemeClr val="tx1"/>
          </a:fontRef>
        </p:style>
      </p:cxnSp>
      <p:cxnSp>
        <p:nvCxnSpPr>
          <p:cNvPr id="59" name="Прямая соединительная линия 58">
            <a:extLst>
              <a:ext uri="{FF2B5EF4-FFF2-40B4-BE49-F238E27FC236}">
                <a16:creationId xmlns:a16="http://schemas.microsoft.com/office/drawing/2014/main" id="{DC75E680-4092-46D9-92AD-114E378EBFB8}"/>
              </a:ext>
            </a:extLst>
          </p:cNvPr>
          <p:cNvCxnSpPr>
            <a:cxnSpLocks/>
          </p:cNvCxnSpPr>
          <p:nvPr/>
        </p:nvCxnSpPr>
        <p:spPr>
          <a:xfrm>
            <a:off x="6606644" y="1412776"/>
            <a:ext cx="432046" cy="1080120"/>
          </a:xfrm>
          <a:prstGeom prst="line">
            <a:avLst/>
          </a:prstGeom>
        </p:spPr>
        <p:style>
          <a:lnRef idx="1">
            <a:schemeClr val="accent2"/>
          </a:lnRef>
          <a:fillRef idx="0">
            <a:schemeClr val="accent2"/>
          </a:fillRef>
          <a:effectRef idx="0">
            <a:schemeClr val="accent2"/>
          </a:effectRef>
          <a:fontRef idx="minor">
            <a:schemeClr val="tx1"/>
          </a:fontRef>
        </p:style>
      </p:cxnSp>
      <p:cxnSp>
        <p:nvCxnSpPr>
          <p:cNvPr id="62" name="Прямая соединительная линия 61">
            <a:extLst>
              <a:ext uri="{FF2B5EF4-FFF2-40B4-BE49-F238E27FC236}">
                <a16:creationId xmlns:a16="http://schemas.microsoft.com/office/drawing/2014/main" id="{9AEA3BB6-9E9B-4B88-9884-06D413697C00}"/>
              </a:ext>
            </a:extLst>
          </p:cNvPr>
          <p:cNvCxnSpPr>
            <a:cxnSpLocks/>
          </p:cNvCxnSpPr>
          <p:nvPr/>
        </p:nvCxnSpPr>
        <p:spPr>
          <a:xfrm flipH="1">
            <a:off x="7038690" y="1844824"/>
            <a:ext cx="576064" cy="656456"/>
          </a:xfrm>
          <a:prstGeom prst="line">
            <a:avLst/>
          </a:prstGeom>
        </p:spPr>
        <p:style>
          <a:lnRef idx="1">
            <a:schemeClr val="accent2"/>
          </a:lnRef>
          <a:fillRef idx="0">
            <a:schemeClr val="accent2"/>
          </a:fillRef>
          <a:effectRef idx="0">
            <a:schemeClr val="accent2"/>
          </a:effectRef>
          <a:fontRef idx="minor">
            <a:schemeClr val="tx1"/>
          </a:fontRef>
        </p:style>
      </p:cxnSp>
      <p:cxnSp>
        <p:nvCxnSpPr>
          <p:cNvPr id="65" name="Прямая соединительная линия 64">
            <a:extLst>
              <a:ext uri="{FF2B5EF4-FFF2-40B4-BE49-F238E27FC236}">
                <a16:creationId xmlns:a16="http://schemas.microsoft.com/office/drawing/2014/main" id="{29BD7DAC-99B9-4D36-ACB4-5D59BE91A0B4}"/>
              </a:ext>
            </a:extLst>
          </p:cNvPr>
          <p:cNvCxnSpPr>
            <a:cxnSpLocks/>
          </p:cNvCxnSpPr>
          <p:nvPr/>
        </p:nvCxnSpPr>
        <p:spPr>
          <a:xfrm flipH="1" flipV="1">
            <a:off x="7614754" y="1844824"/>
            <a:ext cx="648072" cy="656456"/>
          </a:xfrm>
          <a:prstGeom prst="line">
            <a:avLst/>
          </a:prstGeom>
        </p:spPr>
        <p:style>
          <a:lnRef idx="1">
            <a:schemeClr val="accent2"/>
          </a:lnRef>
          <a:fillRef idx="0">
            <a:schemeClr val="accent2"/>
          </a:fillRef>
          <a:effectRef idx="0">
            <a:schemeClr val="accent2"/>
          </a:effectRef>
          <a:fontRef idx="minor">
            <a:schemeClr val="tx1"/>
          </a:fontRef>
        </p:style>
      </p:cxnSp>
      <p:sp>
        <p:nvSpPr>
          <p:cNvPr id="69" name="Прямоугольник 68">
            <a:extLst>
              <a:ext uri="{FF2B5EF4-FFF2-40B4-BE49-F238E27FC236}">
                <a16:creationId xmlns:a16="http://schemas.microsoft.com/office/drawing/2014/main" id="{24C22CFC-6837-4460-99F5-E65A8D8D02E6}"/>
              </a:ext>
            </a:extLst>
          </p:cNvPr>
          <p:cNvSpPr/>
          <p:nvPr/>
        </p:nvSpPr>
        <p:spPr>
          <a:xfrm>
            <a:off x="838125" y="3551312"/>
            <a:ext cx="9714494" cy="1938992"/>
          </a:xfrm>
          <a:prstGeom prst="rect">
            <a:avLst/>
          </a:prstGeom>
        </p:spPr>
        <p:txBody>
          <a:bodyPr wrap="square">
            <a:spAutoFit/>
          </a:bodyPr>
          <a:lstStyle/>
          <a:p>
            <a:r>
              <a:rPr lang="ru-RU" sz="2000" b="1" dirty="0">
                <a:latin typeface="Calibri" panose="020F0502020204030204" pitchFamily="34" charset="0"/>
                <a:cs typeface="Calibri" panose="020F0502020204030204" pitchFamily="34" charset="0"/>
              </a:rPr>
              <a:t>цикл</a:t>
            </a:r>
            <a:r>
              <a:rPr lang="ru-RU" sz="2000" dirty="0">
                <a:latin typeface="Calibri" panose="020F0502020204030204" pitchFamily="34" charset="0"/>
                <a:cs typeface="Calibri" panose="020F0502020204030204" pitchFamily="34" charset="0"/>
              </a:rPr>
              <a:t> (пока истина)</a:t>
            </a:r>
          </a:p>
          <a:p>
            <a:r>
              <a:rPr lang="ru-RU" sz="2000" dirty="0">
                <a:latin typeface="Calibri" panose="020F0502020204030204" pitchFamily="34" charset="0"/>
                <a:cs typeface="Calibri" panose="020F0502020204030204" pitchFamily="34" charset="0"/>
              </a:rPr>
              <a:t>	показание = считать с датчика</a:t>
            </a:r>
          </a:p>
          <a:p>
            <a:r>
              <a:rPr lang="ru-RU" sz="2000" dirty="0">
                <a:latin typeface="Calibri" panose="020F0502020204030204" pitchFamily="34" charset="0"/>
                <a:cs typeface="Calibri" panose="020F0502020204030204" pitchFamily="34" charset="0"/>
              </a:rPr>
              <a:t>	</a:t>
            </a:r>
            <a:r>
              <a:rPr lang="ru-RU" sz="2000" b="1" dirty="0">
                <a:latin typeface="Calibri" panose="020F0502020204030204" pitchFamily="34" charset="0"/>
                <a:cs typeface="Calibri" panose="020F0502020204030204" pitchFamily="34" charset="0"/>
              </a:rPr>
              <a:t>если</a:t>
            </a:r>
            <a:r>
              <a:rPr lang="ru-RU" sz="2000" dirty="0">
                <a:latin typeface="Calibri" panose="020F0502020204030204" pitchFamily="34" charset="0"/>
                <a:cs typeface="Calibri" panose="020F0502020204030204" pitchFamily="34" charset="0"/>
              </a:rPr>
              <a:t>( показание </a:t>
            </a:r>
            <a:r>
              <a:rPr lang="en-US" sz="2000" dirty="0">
                <a:latin typeface="Calibri" panose="020F0502020204030204" pitchFamily="34" charset="0"/>
                <a:cs typeface="Calibri" panose="020F0502020204030204" pitchFamily="34" charset="0"/>
              </a:rPr>
              <a:t>&gt; </a:t>
            </a:r>
            <a:r>
              <a:rPr lang="ru-RU" sz="2000" dirty="0">
                <a:latin typeface="Calibri" panose="020F0502020204030204" pitchFamily="34" charset="0"/>
                <a:cs typeface="Calibri" panose="020F0502020204030204" pitchFamily="34" charset="0"/>
              </a:rPr>
              <a:t>нижней границы </a:t>
            </a:r>
            <a:r>
              <a:rPr lang="ru-RU" sz="2000" b="1" dirty="0">
                <a:latin typeface="Calibri" panose="020F0502020204030204" pitchFamily="34" charset="0"/>
                <a:cs typeface="Calibri" panose="020F0502020204030204" pitchFamily="34" charset="0"/>
              </a:rPr>
              <a:t>и</a:t>
            </a:r>
            <a:r>
              <a:rPr lang="ru-RU" sz="2000" dirty="0">
                <a:latin typeface="Calibri" panose="020F0502020204030204" pitchFamily="34" charset="0"/>
                <a:cs typeface="Calibri" panose="020F0502020204030204" pitchFamily="34" charset="0"/>
              </a:rPr>
              <a:t> показание </a:t>
            </a:r>
            <a:r>
              <a:rPr lang="en-US" sz="2000" dirty="0">
                <a:latin typeface="Calibri" panose="020F0502020204030204" pitchFamily="34" charset="0"/>
                <a:cs typeface="Calibri" panose="020F0502020204030204" pitchFamily="34" charset="0"/>
              </a:rPr>
              <a:t>&lt; </a:t>
            </a:r>
            <a:r>
              <a:rPr lang="ru-RU" sz="2000" dirty="0">
                <a:latin typeface="Calibri" panose="020F0502020204030204" pitchFamily="34" charset="0"/>
                <a:cs typeface="Calibri" panose="020F0502020204030204" pitchFamily="34" charset="0"/>
              </a:rPr>
              <a:t>верхней границы)</a:t>
            </a:r>
          </a:p>
          <a:p>
            <a:r>
              <a:rPr lang="ru-RU" sz="2000" dirty="0">
                <a:latin typeface="Calibri" panose="020F0502020204030204" pitchFamily="34" charset="0"/>
                <a:cs typeface="Calibri" panose="020F0502020204030204" pitchFamily="34" charset="0"/>
              </a:rPr>
              <a:t>		массив фильтрованных значений</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 показание</a:t>
            </a:r>
            <a:endParaRPr lang="en-US" sz="2000" dirty="0">
              <a:latin typeface="Calibri" panose="020F0502020204030204" pitchFamily="34" charset="0"/>
              <a:cs typeface="Calibri" panose="020F0502020204030204" pitchFamily="34" charset="0"/>
            </a:endParaRP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a:t>
            </a:r>
            <a:endParaRPr lang="ru-RU" sz="2000" dirty="0">
              <a:latin typeface="Calibri" panose="020F0502020204030204" pitchFamily="34" charset="0"/>
              <a:cs typeface="Calibri" panose="020F0502020204030204" pitchFamily="34" charset="0"/>
            </a:endParaRPr>
          </a:p>
          <a:p>
            <a:r>
              <a:rPr lang="ru-RU" sz="2000" dirty="0">
                <a:latin typeface="Calibri" panose="020F0502020204030204" pitchFamily="34" charset="0"/>
                <a:cs typeface="Calibri" panose="020F0502020204030204" pitchFamily="34" charset="0"/>
              </a:rPr>
              <a:t>конец цикла</a:t>
            </a:r>
          </a:p>
        </p:txBody>
      </p:sp>
    </p:spTree>
    <p:extLst>
      <p:ext uri="{BB962C8B-B14F-4D97-AF65-F5344CB8AC3E}">
        <p14:creationId xmlns:p14="http://schemas.microsoft.com/office/powerpoint/2010/main" val="4174699587"/>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Простое скользящее среднее</a:t>
            </a:r>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2246769"/>
          </a:xfrm>
          <a:prstGeom prst="rect">
            <a:avLst/>
          </a:prstGeom>
        </p:spPr>
        <p:txBody>
          <a:bodyPr wrap="square">
            <a:spAutoFit/>
          </a:bodyPr>
          <a:lstStyle/>
          <a:p>
            <a:r>
              <a:rPr lang="ru-RU" sz="2800" dirty="0">
                <a:latin typeface="Calibri" panose="020F0502020204030204" pitchFamily="34" charset="0"/>
                <a:cs typeface="Calibri" panose="020F0502020204030204" pitchFamily="34" charset="0"/>
              </a:rPr>
              <a:t>Для </a:t>
            </a:r>
            <a:r>
              <a:rPr lang="ru-RU" sz="2800" b="1" dirty="0">
                <a:latin typeface="Calibri" panose="020F0502020204030204" pitchFamily="34" charset="0"/>
                <a:cs typeface="Calibri" panose="020F0502020204030204" pitchFamily="34" charset="0"/>
              </a:rPr>
              <a:t>простого скользящего среднего </a:t>
            </a:r>
            <a:r>
              <a:rPr lang="ru-RU" sz="2800" dirty="0">
                <a:latin typeface="Calibri" panose="020F0502020204030204" pitchFamily="34" charset="0"/>
                <a:cs typeface="Calibri" panose="020F0502020204030204" pitchFamily="34" charset="0"/>
              </a:rPr>
              <a:t>выбирается размер «окна», на котором будет происходить фильтрация. «Окно» это диапазон значений. Например, при </a:t>
            </a:r>
            <a:r>
              <a:rPr lang="en-US" sz="2800" dirty="0">
                <a:latin typeface="Calibri" panose="020F0502020204030204" pitchFamily="34" charset="0"/>
                <a:cs typeface="Calibri" panose="020F0502020204030204" pitchFamily="34" charset="0"/>
              </a:rPr>
              <a:t>n</a:t>
            </a:r>
            <a:r>
              <a:rPr lang="ru-RU"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a:t>
            </a:r>
            <a:r>
              <a:rPr lang="ru-RU" sz="2800" dirty="0">
                <a:latin typeface="Calibri" panose="020F0502020204030204" pitchFamily="34" charset="0"/>
                <a:cs typeface="Calibri" panose="020F0502020204030204" pitchFamily="34" charset="0"/>
              </a:rPr>
              <a:t> 3 будет учитываться пришедшее показание с датчика и 2 предыдущих:</a:t>
            </a:r>
          </a:p>
          <a:p>
            <a:endParaRPr lang="ru-RU" sz="2800" dirty="0">
              <a:latin typeface="Calibri" panose="020F0502020204030204" pitchFamily="34" charset="0"/>
              <a:cs typeface="Calibri" panose="020F0502020204030204" pitchFamily="34" charset="0"/>
            </a:endParaRPr>
          </a:p>
        </p:txBody>
      </p: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38745988-C3BA-45D4-B4FD-5A02520DFAA4}"/>
                  </a:ext>
                </a:extLst>
              </p:cNvPr>
              <p:cNvSpPr txBox="1"/>
              <p:nvPr/>
            </p:nvSpPr>
            <p:spPr>
              <a:xfrm>
                <a:off x="2783632" y="1599277"/>
                <a:ext cx="6048672" cy="88902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b="0" i="1" smtClean="0">
                              <a:latin typeface="Cambria Math" panose="02040503050406030204" pitchFamily="18" charset="0"/>
                            </a:rPr>
                          </m:ctrlPr>
                        </m:sSubPr>
                        <m:e>
                          <m:r>
                            <a:rPr lang="en-US" sz="2800" i="1">
                              <a:latin typeface="Cambria Math" panose="02040503050406030204" pitchFamily="18" charset="0"/>
                            </a:rPr>
                            <m:t>𝑆𝑖𝑚𝑝𝑙𝑒</m:t>
                          </m:r>
                          <m:r>
                            <a:rPr lang="en-US" sz="2800" i="1">
                              <a:latin typeface="Cambria Math" panose="02040503050406030204" pitchFamily="18" charset="0"/>
                            </a:rPr>
                            <m:t> </m:t>
                          </m:r>
                          <m:r>
                            <a:rPr lang="en-US" sz="2800" i="1">
                              <a:latin typeface="Cambria Math" panose="02040503050406030204" pitchFamily="18" charset="0"/>
                            </a:rPr>
                            <m:t>𝑚𝑜𝑣𝑖𝑛𝑔</m:t>
                          </m:r>
                          <m:r>
                            <a:rPr lang="en-US" sz="2800" i="1">
                              <a:latin typeface="Cambria Math" panose="02040503050406030204" pitchFamily="18" charset="0"/>
                            </a:rPr>
                            <m:t> </m:t>
                          </m:r>
                          <m:r>
                            <a:rPr lang="en-US" sz="2800" i="1">
                              <a:latin typeface="Cambria Math" panose="02040503050406030204" pitchFamily="18" charset="0"/>
                            </a:rPr>
                            <m:t>𝑎𝑣𝑒𝑟𝑎𝑔𝑒</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a:rPr lang="en-US" sz="2800" i="1">
                                  <a:latin typeface="Cambria Math" panose="02040503050406030204" pitchFamily="18" charset="0"/>
                                </a:rPr>
                                <m:t>𝑘</m:t>
                              </m:r>
                            </m:sub>
                            <m:sup>
                              <m:r>
                                <a:rPr lang="en-US" sz="2800" i="1">
                                  <a:latin typeface="Cambria Math" panose="02040503050406030204" pitchFamily="18" charset="0"/>
                                </a:rPr>
                                <m:t>𝑘</m:t>
                              </m:r>
                              <m:r>
                                <a:rPr lang="en-US" sz="2800" i="1">
                                  <a:latin typeface="Cambria Math" panose="02040503050406030204" pitchFamily="18" charset="0"/>
                                </a:rPr>
                                <m:t>+</m:t>
                              </m:r>
                              <m:r>
                                <a:rPr lang="en-US" sz="2800" i="1">
                                  <a:latin typeface="Cambria Math" panose="02040503050406030204" pitchFamily="18" charset="0"/>
                                </a:rPr>
                                <m:t>𝑛</m:t>
                              </m:r>
                            </m:sup>
                            <m:e>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𝑖</m:t>
                                  </m:r>
                                </m:sub>
                              </m:sSub>
                            </m:e>
                          </m:nary>
                        </m:num>
                        <m:den>
                          <m:r>
                            <a:rPr lang="en-US" sz="2800" b="0" i="1" smtClean="0">
                              <a:latin typeface="Cambria Math" panose="02040503050406030204" pitchFamily="18" charset="0"/>
                            </a:rPr>
                            <m:t>𝑛</m:t>
                          </m:r>
                        </m:den>
                      </m:f>
                    </m:oMath>
                  </m:oMathPara>
                </a14:m>
                <a:endParaRPr lang="ru-RU" sz="2000" dirty="0"/>
              </a:p>
            </p:txBody>
          </p:sp>
        </mc:Choice>
        <mc:Fallback>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2783632" y="1599277"/>
                <a:ext cx="6048672" cy="889026"/>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B07B9840-E6DA-4846-88E9-0682CB0B1A3D}"/>
                  </a:ext>
                </a:extLst>
              </p:cNvPr>
              <p:cNvSpPr txBox="1"/>
              <p:nvPr/>
            </p:nvSpPr>
            <p:spPr>
              <a:xfrm>
                <a:off x="2064920" y="4867398"/>
                <a:ext cx="7589016" cy="78265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b="0" i="1" smtClean="0">
                              <a:latin typeface="Cambria Math" panose="02040503050406030204" pitchFamily="18" charset="0"/>
                            </a:rPr>
                          </m:ctrlPr>
                        </m:sSubPr>
                        <m:e>
                          <m:r>
                            <a:rPr lang="en-US" sz="2800" i="1">
                              <a:latin typeface="Cambria Math" panose="02040503050406030204" pitchFamily="18" charset="0"/>
                            </a:rPr>
                            <m:t>𝑆𝑖𝑚𝑝𝑙𝑒</m:t>
                          </m:r>
                          <m:r>
                            <a:rPr lang="en-US" sz="2800" i="1">
                              <a:latin typeface="Cambria Math" panose="02040503050406030204" pitchFamily="18" charset="0"/>
                            </a:rPr>
                            <m:t> </m:t>
                          </m:r>
                          <m:r>
                            <a:rPr lang="en-US" sz="2800" i="1">
                              <a:latin typeface="Cambria Math" panose="02040503050406030204" pitchFamily="18" charset="0"/>
                            </a:rPr>
                            <m:t>𝑚𝑜𝑣𝑖𝑛𝑔</m:t>
                          </m:r>
                          <m:r>
                            <a:rPr lang="en-US" sz="2800" i="1">
                              <a:latin typeface="Cambria Math" panose="02040503050406030204" pitchFamily="18" charset="0"/>
                            </a:rPr>
                            <m:t> </m:t>
                          </m:r>
                          <m:r>
                            <a:rPr lang="en-US" sz="2800" i="1">
                              <a:latin typeface="Cambria Math" panose="02040503050406030204" pitchFamily="18" charset="0"/>
                            </a:rPr>
                            <m:t>𝑎𝑣𝑒𝑟𝑎𝑔𝑒</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𝑝</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𝑘</m:t>
                              </m:r>
                              <m:r>
                                <a:rPr lang="en-US" sz="2800" b="0" i="1" smtClean="0">
                                  <a:latin typeface="Cambria Math" panose="02040503050406030204" pitchFamily="18" charset="0"/>
                                </a:rPr>
                                <m:t>−1</m:t>
                              </m:r>
                            </m:sub>
                          </m:sSub>
                          <m:r>
                            <a:rPr lang="en-US" sz="2800" b="0" i="1" smtClean="0">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𝑘</m:t>
                              </m:r>
                              <m:r>
                                <a:rPr lang="en-US" sz="2800" b="0" i="1" smtClean="0">
                                  <a:latin typeface="Cambria Math" panose="02040503050406030204" pitchFamily="18" charset="0"/>
                                </a:rPr>
                                <m:t>−2</m:t>
                              </m:r>
                            </m:sub>
                          </m:sSub>
                        </m:num>
                        <m:den>
                          <m:r>
                            <a:rPr lang="en-US" sz="2800" b="0" i="1" smtClean="0">
                              <a:latin typeface="Cambria Math" panose="02040503050406030204" pitchFamily="18" charset="0"/>
                            </a:rPr>
                            <m:t>3</m:t>
                          </m:r>
                        </m:den>
                      </m:f>
                    </m:oMath>
                  </m:oMathPara>
                </a14:m>
                <a:endParaRPr lang="ru-RU" sz="2000" dirty="0"/>
              </a:p>
            </p:txBody>
          </p:sp>
        </mc:Choice>
        <mc:Fallback>
          <p:sp>
            <p:nvSpPr>
              <p:cNvPr id="5" name="TextBox 4">
                <a:extLst>
                  <a:ext uri="{FF2B5EF4-FFF2-40B4-BE49-F238E27FC236}">
                    <a16:creationId xmlns:a16="http://schemas.microsoft.com/office/drawing/2014/main" id="{B07B9840-E6DA-4846-88E9-0682CB0B1A3D}"/>
                  </a:ext>
                </a:extLst>
              </p:cNvPr>
              <p:cNvSpPr txBox="1">
                <a:spLocks noRot="1" noChangeAspect="1" noMove="1" noResize="1" noEditPoints="1" noAdjustHandles="1" noChangeArrowheads="1" noChangeShapeType="1" noTextEdit="1"/>
              </p:cNvSpPr>
              <p:nvPr/>
            </p:nvSpPr>
            <p:spPr>
              <a:xfrm>
                <a:off x="2064920" y="4867398"/>
                <a:ext cx="7589016" cy="782650"/>
              </a:xfrm>
              <a:prstGeom prst="rect">
                <a:avLst/>
              </a:prstGeom>
              <a:blipFill>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1260305044"/>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Скользящее среднее</a:t>
            </a:r>
          </a:p>
        </p:txBody>
      </p:sp>
      <p:pic>
        <p:nvPicPr>
          <p:cNvPr id="24" name="Рисунок 23">
            <a:extLst>
              <a:ext uri="{FF2B5EF4-FFF2-40B4-BE49-F238E27FC236}">
                <a16:creationId xmlns:a16="http://schemas.microsoft.com/office/drawing/2014/main" id="{C8B63CE7-8683-40C7-B0ED-197DD0A21E19}"/>
              </a:ext>
            </a:extLst>
          </p:cNvPr>
          <p:cNvPicPr>
            <a:picLocks noChangeAspect="1"/>
          </p:cNvPicPr>
          <p:nvPr/>
        </p:nvPicPr>
        <p:blipFill>
          <a:blip r:embed="rId3"/>
          <a:stretch>
            <a:fillRect/>
          </a:stretch>
        </p:blipFill>
        <p:spPr>
          <a:xfrm>
            <a:off x="839416" y="5078347"/>
            <a:ext cx="9045518" cy="1779653"/>
          </a:xfrm>
          <a:prstGeom prst="rect">
            <a:avLst/>
          </a:prstGeom>
        </p:spPr>
      </p:pic>
      <p:pic>
        <p:nvPicPr>
          <p:cNvPr id="26" name="Рисунок 25">
            <a:extLst>
              <a:ext uri="{FF2B5EF4-FFF2-40B4-BE49-F238E27FC236}">
                <a16:creationId xmlns:a16="http://schemas.microsoft.com/office/drawing/2014/main" id="{92E5A081-6C6C-4506-8FBD-E78F670D1BFD}"/>
              </a:ext>
            </a:extLst>
          </p:cNvPr>
          <p:cNvPicPr>
            <a:picLocks noChangeAspect="1"/>
          </p:cNvPicPr>
          <p:nvPr/>
        </p:nvPicPr>
        <p:blipFill>
          <a:blip r:embed="rId4"/>
          <a:stretch>
            <a:fillRect/>
          </a:stretch>
        </p:blipFill>
        <p:spPr>
          <a:xfrm>
            <a:off x="866906" y="2996952"/>
            <a:ext cx="8973510" cy="1938383"/>
          </a:xfrm>
          <a:prstGeom prst="rect">
            <a:avLst/>
          </a:prstGeom>
        </p:spPr>
      </p:pic>
      <p:pic>
        <p:nvPicPr>
          <p:cNvPr id="28" name="Рисунок 27">
            <a:extLst>
              <a:ext uri="{FF2B5EF4-FFF2-40B4-BE49-F238E27FC236}">
                <a16:creationId xmlns:a16="http://schemas.microsoft.com/office/drawing/2014/main" id="{0465ADA1-25A0-400B-BC59-72097F896947}"/>
              </a:ext>
            </a:extLst>
          </p:cNvPr>
          <p:cNvPicPr>
            <a:picLocks noChangeAspect="1"/>
          </p:cNvPicPr>
          <p:nvPr/>
        </p:nvPicPr>
        <p:blipFill>
          <a:blip r:embed="rId5"/>
          <a:stretch>
            <a:fillRect/>
          </a:stretch>
        </p:blipFill>
        <p:spPr>
          <a:xfrm>
            <a:off x="794898" y="1084306"/>
            <a:ext cx="9090036" cy="1938383"/>
          </a:xfrm>
          <a:prstGeom prst="rect">
            <a:avLst/>
          </a:prstGeom>
        </p:spPr>
      </p:pic>
      <p:sp>
        <p:nvSpPr>
          <p:cNvPr id="29" name="TextBox 28">
            <a:extLst>
              <a:ext uri="{FF2B5EF4-FFF2-40B4-BE49-F238E27FC236}">
                <a16:creationId xmlns:a16="http://schemas.microsoft.com/office/drawing/2014/main" id="{6913AB78-C920-4682-BBF4-2C464C3AD7BF}"/>
              </a:ext>
            </a:extLst>
          </p:cNvPr>
          <p:cNvSpPr txBox="1"/>
          <p:nvPr/>
        </p:nvSpPr>
        <p:spPr>
          <a:xfrm>
            <a:off x="1445205" y="2295090"/>
            <a:ext cx="2616422" cy="400110"/>
          </a:xfrm>
          <a:prstGeom prst="rect">
            <a:avLst/>
          </a:prstGeom>
          <a:noFill/>
        </p:spPr>
        <p:txBody>
          <a:bodyPr wrap="none" rtlCol="0">
            <a:spAutoFit/>
          </a:bodyPr>
          <a:lstStyle/>
          <a:p>
            <a:r>
              <a:rPr lang="ru-RU" sz="2000" dirty="0">
                <a:latin typeface="Calibri" panose="020F0502020204030204" pitchFamily="34" charset="0"/>
                <a:cs typeface="Calibri" panose="020F0502020204030204" pitchFamily="34" charset="0"/>
              </a:rPr>
              <a:t>Момент времени </a:t>
            </a:r>
            <a:r>
              <a:rPr lang="en-US" sz="2000" dirty="0">
                <a:latin typeface="Calibri" panose="020F0502020204030204" pitchFamily="34" charset="0"/>
                <a:cs typeface="Calibri" panose="020F0502020204030204" pitchFamily="34" charset="0"/>
              </a:rPr>
              <a:t>t</a:t>
            </a:r>
            <a:r>
              <a:rPr lang="ru-RU" sz="2000" dirty="0">
                <a:latin typeface="Calibri" panose="020F0502020204030204" pitchFamily="34" charset="0"/>
                <a:cs typeface="Calibri" panose="020F0502020204030204" pitchFamily="34" charset="0"/>
              </a:rPr>
              <a:t> = 1</a:t>
            </a:r>
          </a:p>
        </p:txBody>
      </p:sp>
      <p:sp>
        <p:nvSpPr>
          <p:cNvPr id="30" name="TextBox 29">
            <a:extLst>
              <a:ext uri="{FF2B5EF4-FFF2-40B4-BE49-F238E27FC236}">
                <a16:creationId xmlns:a16="http://schemas.microsoft.com/office/drawing/2014/main" id="{F8388E85-28AC-4582-ACF4-CA8BC4A152CE}"/>
              </a:ext>
            </a:extLst>
          </p:cNvPr>
          <p:cNvSpPr txBox="1"/>
          <p:nvPr/>
        </p:nvSpPr>
        <p:spPr>
          <a:xfrm>
            <a:off x="1897804" y="4225954"/>
            <a:ext cx="2732960" cy="400110"/>
          </a:xfrm>
          <a:prstGeom prst="rect">
            <a:avLst/>
          </a:prstGeom>
          <a:noFill/>
        </p:spPr>
        <p:txBody>
          <a:bodyPr wrap="square" rtlCol="0">
            <a:spAutoFit/>
          </a:bodyPr>
          <a:lstStyle/>
          <a:p>
            <a:r>
              <a:rPr lang="ru-RU" sz="2000" dirty="0">
                <a:latin typeface="Calibri" panose="020F0502020204030204" pitchFamily="34" charset="0"/>
                <a:cs typeface="Calibri" panose="020F0502020204030204" pitchFamily="34" charset="0"/>
              </a:rPr>
              <a:t>Момент времени  </a:t>
            </a:r>
            <a:r>
              <a:rPr lang="en-US" sz="2000" dirty="0">
                <a:latin typeface="Calibri" panose="020F0502020204030204" pitchFamily="34" charset="0"/>
                <a:cs typeface="Calibri" panose="020F0502020204030204" pitchFamily="34" charset="0"/>
              </a:rPr>
              <a:t>t</a:t>
            </a:r>
            <a:r>
              <a:rPr lang="ru-RU" sz="2000" dirty="0">
                <a:latin typeface="Calibri" panose="020F0502020204030204" pitchFamily="34" charset="0"/>
                <a:cs typeface="Calibri" panose="020F0502020204030204" pitchFamily="34" charset="0"/>
              </a:rPr>
              <a:t> = </a:t>
            </a:r>
            <a:r>
              <a:rPr lang="en-US" sz="2000" dirty="0">
                <a:latin typeface="Calibri" panose="020F0502020204030204" pitchFamily="34" charset="0"/>
                <a:cs typeface="Calibri" panose="020F0502020204030204" pitchFamily="34" charset="0"/>
              </a:rPr>
              <a:t>2</a:t>
            </a:r>
            <a:endParaRPr lang="ru-RU" sz="2000" dirty="0">
              <a:latin typeface="Calibri" panose="020F0502020204030204" pitchFamily="34" charset="0"/>
              <a:cs typeface="Calibri" panose="020F0502020204030204" pitchFamily="34" charset="0"/>
            </a:endParaRPr>
          </a:p>
        </p:txBody>
      </p:sp>
      <p:cxnSp>
        <p:nvCxnSpPr>
          <p:cNvPr id="3" name="Соединитель: изогнутый 2">
            <a:extLst>
              <a:ext uri="{FF2B5EF4-FFF2-40B4-BE49-F238E27FC236}">
                <a16:creationId xmlns:a16="http://schemas.microsoft.com/office/drawing/2014/main" id="{0682801E-7603-4084-BD3B-63DD186B8A2D}"/>
              </a:ext>
            </a:extLst>
          </p:cNvPr>
          <p:cNvCxnSpPr>
            <a:cxnSpLocks/>
          </p:cNvCxnSpPr>
          <p:nvPr/>
        </p:nvCxnSpPr>
        <p:spPr>
          <a:xfrm rot="5400000">
            <a:off x="4367808" y="3717032"/>
            <a:ext cx="1440160" cy="1440160"/>
          </a:xfrm>
          <a:prstGeom prst="curvedConnector3">
            <a:avLst>
              <a:gd name="adj1" fmla="val 50000"/>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9" name="TextBox 8">
            <a:extLst>
              <a:ext uri="{FF2B5EF4-FFF2-40B4-BE49-F238E27FC236}">
                <a16:creationId xmlns:a16="http://schemas.microsoft.com/office/drawing/2014/main" id="{EE582926-0910-4FCD-860C-63B6AEA0E510}"/>
              </a:ext>
            </a:extLst>
          </p:cNvPr>
          <p:cNvSpPr txBox="1"/>
          <p:nvPr/>
        </p:nvSpPr>
        <p:spPr>
          <a:xfrm>
            <a:off x="4874400" y="3415280"/>
            <a:ext cx="1766830" cy="523220"/>
          </a:xfrm>
          <a:prstGeom prst="rect">
            <a:avLst/>
          </a:prstGeom>
          <a:solidFill>
            <a:schemeClr val="bg1"/>
          </a:solidFill>
          <a:ln>
            <a:solidFill>
              <a:schemeClr val="bg1"/>
            </a:solidFill>
          </a:ln>
        </p:spPr>
        <p:txBody>
          <a:bodyPr wrap="none" rtlCol="0">
            <a:spAutoFit/>
          </a:bodyPr>
          <a:lstStyle/>
          <a:p>
            <a:r>
              <a:rPr lang="ru-RU" sz="2800" dirty="0">
                <a:latin typeface="Calibri" panose="020F0502020204030204" pitchFamily="34" charset="0"/>
                <a:cs typeface="Calibri" panose="020F0502020204030204" pitchFamily="34" charset="0"/>
              </a:rPr>
              <a:t>Окно </a:t>
            </a:r>
            <a:r>
              <a:rPr lang="en-US" sz="2800" dirty="0">
                <a:latin typeface="Calibri" panose="020F0502020204030204" pitchFamily="34" charset="0"/>
                <a:cs typeface="Calibri" panose="020F0502020204030204" pitchFamily="34" charset="0"/>
              </a:rPr>
              <a:t>n = 3</a:t>
            </a:r>
            <a:endParaRPr lang="ru-RU" sz="2800" dirty="0">
              <a:latin typeface="Calibri" panose="020F0502020204030204" pitchFamily="34" charset="0"/>
              <a:cs typeface="Calibri" panose="020F0502020204030204" pitchFamily="34" charset="0"/>
            </a:endParaRPr>
          </a:p>
        </p:txBody>
      </p:sp>
      <p:cxnSp>
        <p:nvCxnSpPr>
          <p:cNvPr id="11" name="Соединитель: изогнутый 10">
            <a:extLst>
              <a:ext uri="{FF2B5EF4-FFF2-40B4-BE49-F238E27FC236}">
                <a16:creationId xmlns:a16="http://schemas.microsoft.com/office/drawing/2014/main" id="{FD7114D3-E9D1-4BD8-A447-529F83D7EC63}"/>
              </a:ext>
            </a:extLst>
          </p:cNvPr>
          <p:cNvCxnSpPr>
            <a:cxnSpLocks/>
            <a:stCxn id="9" idx="0"/>
          </p:cNvCxnSpPr>
          <p:nvPr/>
        </p:nvCxnSpPr>
        <p:spPr>
          <a:xfrm rot="16200000" flipV="1">
            <a:off x="3881540" y="1539004"/>
            <a:ext cx="1498448" cy="2254103"/>
          </a:xfrm>
          <a:prstGeom prst="curvedConnector2">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4" name="Прямая со стрелкой 13">
            <a:extLst>
              <a:ext uri="{FF2B5EF4-FFF2-40B4-BE49-F238E27FC236}">
                <a16:creationId xmlns:a16="http://schemas.microsoft.com/office/drawing/2014/main" id="{B0A4FE5E-0C6E-4D71-9C72-362AF60DBFCB}"/>
              </a:ext>
            </a:extLst>
          </p:cNvPr>
          <p:cNvCxnSpPr>
            <a:cxnSpLocks/>
            <a:stCxn id="9" idx="1"/>
          </p:cNvCxnSpPr>
          <p:nvPr/>
        </p:nvCxnSpPr>
        <p:spPr>
          <a:xfrm flipH="1">
            <a:off x="4151784" y="3676890"/>
            <a:ext cx="722616"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F43F466B-2558-4669-AE82-7B78D2CA1D1A}"/>
              </a:ext>
            </a:extLst>
          </p:cNvPr>
          <p:cNvSpPr txBox="1"/>
          <p:nvPr/>
        </p:nvSpPr>
        <p:spPr>
          <a:xfrm>
            <a:off x="2636114" y="6080798"/>
            <a:ext cx="2732960" cy="400110"/>
          </a:xfrm>
          <a:prstGeom prst="rect">
            <a:avLst/>
          </a:prstGeom>
          <a:noFill/>
        </p:spPr>
        <p:txBody>
          <a:bodyPr wrap="square" rtlCol="0">
            <a:spAutoFit/>
          </a:bodyPr>
          <a:lstStyle/>
          <a:p>
            <a:r>
              <a:rPr lang="ru-RU" sz="2000" dirty="0">
                <a:latin typeface="Calibri" panose="020F0502020204030204" pitchFamily="34" charset="0"/>
                <a:cs typeface="Calibri" panose="020F0502020204030204" pitchFamily="34" charset="0"/>
              </a:rPr>
              <a:t>Момент времени  </a:t>
            </a:r>
            <a:r>
              <a:rPr lang="en-US" sz="2000" dirty="0">
                <a:latin typeface="Calibri" panose="020F0502020204030204" pitchFamily="34" charset="0"/>
                <a:cs typeface="Calibri" panose="020F0502020204030204" pitchFamily="34" charset="0"/>
              </a:rPr>
              <a:t>t</a:t>
            </a:r>
            <a:r>
              <a:rPr lang="ru-RU" sz="2000" dirty="0">
                <a:latin typeface="Calibri" panose="020F0502020204030204" pitchFamily="34" charset="0"/>
                <a:cs typeface="Calibri" panose="020F0502020204030204" pitchFamily="34" charset="0"/>
              </a:rPr>
              <a:t> = 3</a:t>
            </a:r>
          </a:p>
        </p:txBody>
      </p:sp>
    </p:spTree>
    <p:extLst>
      <p:ext uri="{BB962C8B-B14F-4D97-AF65-F5344CB8AC3E}">
        <p14:creationId xmlns:p14="http://schemas.microsoft.com/office/powerpoint/2010/main" val="2687038791"/>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Заголовок 6">
            <a:extLst>
              <a:ext uri="{FF2B5EF4-FFF2-40B4-BE49-F238E27FC236}">
                <a16:creationId xmlns:a16="http://schemas.microsoft.com/office/drawing/2014/main" id="{0E19A203-2B9A-4A84-BD8B-8A85DFBD326E}"/>
              </a:ext>
            </a:extLst>
          </p:cNvPr>
          <p:cNvSpPr>
            <a:spLocks noGrp="1"/>
          </p:cNvSpPr>
          <p:nvPr>
            <p:ph type="title"/>
          </p:nvPr>
        </p:nvSpPr>
        <p:spPr/>
        <p:txBody>
          <a:bodyPr/>
          <a:lstStyle/>
          <a:p>
            <a:r>
              <a:rPr lang="ru-RU" dirty="0"/>
              <a:t>Простое скользящее среднее</a:t>
            </a:r>
          </a:p>
        </p:txBody>
      </p:sp>
      <p:sp>
        <p:nvSpPr>
          <p:cNvPr id="13" name="Прямоугольник 12">
            <a:extLst>
              <a:ext uri="{FF2B5EF4-FFF2-40B4-BE49-F238E27FC236}">
                <a16:creationId xmlns:a16="http://schemas.microsoft.com/office/drawing/2014/main" id="{585BC501-9957-4DC4-9062-F7869920BF5B}"/>
              </a:ext>
            </a:extLst>
          </p:cNvPr>
          <p:cNvSpPr/>
          <p:nvPr/>
        </p:nvSpPr>
        <p:spPr>
          <a:xfrm>
            <a:off x="846002" y="2852936"/>
            <a:ext cx="10246726" cy="2862322"/>
          </a:xfrm>
          <a:prstGeom prst="rect">
            <a:avLst/>
          </a:prstGeom>
        </p:spPr>
        <p:txBody>
          <a:bodyPr wrap="square">
            <a:spAutoFit/>
          </a:bodyPr>
          <a:lstStyle/>
          <a:p>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 = считать показание</a:t>
            </a:r>
            <a:br>
              <a:rPr lang="ru-RU" sz="2000" dirty="0">
                <a:latin typeface="Calibri" panose="020F0502020204030204" pitchFamily="34" charset="0"/>
                <a:cs typeface="Calibri" panose="020F0502020204030204" pitchFamily="34" charset="0"/>
              </a:rPr>
            </a:br>
            <a:r>
              <a:rPr lang="ru-RU" sz="2000" b="1" dirty="0">
                <a:latin typeface="Calibri" panose="020F0502020204030204" pitchFamily="34" charset="0"/>
                <a:cs typeface="Calibri" panose="020F0502020204030204" pitchFamily="34" charset="0"/>
              </a:rPr>
              <a:t>цикл</a:t>
            </a:r>
            <a:r>
              <a:rPr lang="ru-RU" sz="2000" dirty="0">
                <a:latin typeface="Calibri" panose="020F0502020204030204" pitchFamily="34" charset="0"/>
                <a:cs typeface="Calibri" panose="020F0502020204030204" pitchFamily="34" charset="0"/>
              </a:rPr>
              <a:t> (пока истина)</a:t>
            </a:r>
          </a:p>
          <a:p>
            <a:r>
              <a:rPr lang="ru-RU" sz="2000" dirty="0">
                <a:latin typeface="Calibri" panose="020F0502020204030204" pitchFamily="34" charset="0"/>
                <a:cs typeface="Calibri" panose="020F0502020204030204" pitchFamily="34" charset="0"/>
              </a:rPr>
              <a:t>	массив фильтрованных значений</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счетчик</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[2]+</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[3])/3</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0</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1</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a:t>
            </a:r>
          </a:p>
          <a:p>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массив</a:t>
            </a:r>
            <a:r>
              <a:rPr lang="en-US" sz="2000" dirty="0">
                <a:latin typeface="Calibri" panose="020F0502020204030204" pitchFamily="34" charset="0"/>
                <a:cs typeface="Calibri" panose="020F0502020204030204" pitchFamily="34" charset="0"/>
              </a:rPr>
              <a:t>[</a:t>
            </a:r>
            <a:r>
              <a:rPr lang="ru-RU" sz="2000" dirty="0">
                <a:latin typeface="Calibri" panose="020F0502020204030204" pitchFamily="34" charset="0"/>
                <a:cs typeface="Calibri" panose="020F0502020204030204" pitchFamily="34" charset="0"/>
              </a:rPr>
              <a:t>2</a:t>
            </a:r>
            <a:r>
              <a:rPr lang="en-US" sz="2000" dirty="0">
                <a:latin typeface="Calibri" panose="020F0502020204030204" pitchFamily="34" charset="0"/>
                <a:cs typeface="Calibri" panose="020F0502020204030204" pitchFamily="34" charset="0"/>
              </a:rPr>
              <a:t>] = </a:t>
            </a:r>
            <a:r>
              <a:rPr lang="ru-RU" sz="2000" dirty="0">
                <a:latin typeface="Calibri" panose="020F0502020204030204" pitchFamily="34" charset="0"/>
                <a:cs typeface="Calibri" panose="020F0502020204030204" pitchFamily="34" charset="0"/>
              </a:rPr>
              <a:t>считать показание</a:t>
            </a:r>
            <a:endParaRPr lang="en-US" sz="2000" dirty="0">
              <a:latin typeface="Calibri" panose="020F0502020204030204" pitchFamily="34" charset="0"/>
              <a:cs typeface="Calibri" panose="020F0502020204030204" pitchFamily="34" charset="0"/>
            </a:endParaRPr>
          </a:p>
          <a:p>
            <a:r>
              <a:rPr lang="ru-RU" sz="2000" dirty="0">
                <a:latin typeface="Calibri" panose="020F0502020204030204" pitchFamily="34" charset="0"/>
                <a:cs typeface="Calibri" panose="020F0502020204030204" pitchFamily="34" charset="0"/>
              </a:rPr>
              <a:t>конец цикла</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8745988-C3BA-45D4-B4FD-5A02520DFAA4}"/>
                  </a:ext>
                </a:extLst>
              </p:cNvPr>
              <p:cNvSpPr txBox="1"/>
              <p:nvPr/>
            </p:nvSpPr>
            <p:spPr>
              <a:xfrm>
                <a:off x="2783632" y="1599277"/>
                <a:ext cx="6048672" cy="88902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800" b="0" i="1" smtClean="0">
                              <a:latin typeface="Cambria Math" panose="02040503050406030204" pitchFamily="18" charset="0"/>
                            </a:rPr>
                          </m:ctrlPr>
                        </m:sSubPr>
                        <m:e>
                          <m:r>
                            <a:rPr lang="en-US" sz="2800" i="1">
                              <a:latin typeface="Cambria Math" panose="02040503050406030204" pitchFamily="18" charset="0"/>
                            </a:rPr>
                            <m:t>𝑆𝑖𝑚𝑝𝑙𝑒</m:t>
                          </m:r>
                          <m:r>
                            <a:rPr lang="en-US" sz="2800" i="1">
                              <a:latin typeface="Cambria Math" panose="02040503050406030204" pitchFamily="18" charset="0"/>
                            </a:rPr>
                            <m:t> </m:t>
                          </m:r>
                          <m:r>
                            <a:rPr lang="en-US" sz="2800" i="1">
                              <a:latin typeface="Cambria Math" panose="02040503050406030204" pitchFamily="18" charset="0"/>
                            </a:rPr>
                            <m:t>𝑚𝑜𝑣𝑖𝑛𝑔</m:t>
                          </m:r>
                          <m:r>
                            <a:rPr lang="en-US" sz="2800" i="1">
                              <a:latin typeface="Cambria Math" panose="02040503050406030204" pitchFamily="18" charset="0"/>
                            </a:rPr>
                            <m:t> </m:t>
                          </m:r>
                          <m:r>
                            <a:rPr lang="en-US" sz="2800" i="1">
                              <a:latin typeface="Cambria Math" panose="02040503050406030204" pitchFamily="18" charset="0"/>
                            </a:rPr>
                            <m:t>𝑎𝑣𝑒𝑟𝑎𝑔𝑒</m:t>
                          </m:r>
                        </m:e>
                        <m:sub>
                          <m:r>
                            <a:rPr lang="en-US" sz="2800" b="0" i="1" smtClean="0">
                              <a:latin typeface="Cambria Math" panose="02040503050406030204" pitchFamily="18" charset="0"/>
                            </a:rPr>
                            <m:t>𝑘</m:t>
                          </m:r>
                        </m:sub>
                      </m:sSub>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a:rPr lang="en-US" sz="2800" i="1">
                                  <a:latin typeface="Cambria Math" panose="02040503050406030204" pitchFamily="18" charset="0"/>
                                </a:rPr>
                                <m:t>𝑘</m:t>
                              </m:r>
                            </m:sub>
                            <m:sup>
                              <m:r>
                                <a:rPr lang="en-US" sz="2800" i="1">
                                  <a:latin typeface="Cambria Math" panose="02040503050406030204" pitchFamily="18" charset="0"/>
                                </a:rPr>
                                <m:t>𝑘</m:t>
                              </m:r>
                              <m:r>
                                <a:rPr lang="en-US" sz="2800" i="1">
                                  <a:latin typeface="Cambria Math" panose="02040503050406030204" pitchFamily="18" charset="0"/>
                                </a:rPr>
                                <m:t>+</m:t>
                              </m:r>
                              <m:r>
                                <a:rPr lang="en-US" sz="2800" i="1">
                                  <a:latin typeface="Cambria Math" panose="02040503050406030204" pitchFamily="18" charset="0"/>
                                </a:rPr>
                                <m:t>𝑛</m:t>
                              </m:r>
                            </m:sup>
                            <m:e>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i="1">
                                      <a:latin typeface="Cambria Math" panose="02040503050406030204" pitchFamily="18" charset="0"/>
                                    </a:rPr>
                                    <m:t>𝑖</m:t>
                                  </m:r>
                                </m:sub>
                              </m:sSub>
                            </m:e>
                          </m:nary>
                        </m:num>
                        <m:den>
                          <m:r>
                            <a:rPr lang="en-US" sz="2800" b="0" i="1" smtClean="0">
                              <a:latin typeface="Cambria Math" panose="02040503050406030204" pitchFamily="18" charset="0"/>
                            </a:rPr>
                            <m:t>𝑛</m:t>
                          </m:r>
                        </m:den>
                      </m:f>
                    </m:oMath>
                  </m:oMathPara>
                </a14:m>
                <a:endParaRPr lang="ru-RU" sz="2000" dirty="0"/>
              </a:p>
            </p:txBody>
          </p:sp>
        </mc:Choice>
        <mc:Fallback xmlns="">
          <p:sp>
            <p:nvSpPr>
              <p:cNvPr id="2" name="TextBox 1">
                <a:extLst>
                  <a:ext uri="{FF2B5EF4-FFF2-40B4-BE49-F238E27FC236}">
                    <a16:creationId xmlns:a16="http://schemas.microsoft.com/office/drawing/2014/main" id="{38745988-C3BA-45D4-B4FD-5A02520DFAA4}"/>
                  </a:ext>
                </a:extLst>
              </p:cNvPr>
              <p:cNvSpPr txBox="1">
                <a:spLocks noRot="1" noChangeAspect="1" noMove="1" noResize="1" noEditPoints="1" noAdjustHandles="1" noChangeArrowheads="1" noChangeShapeType="1" noTextEdit="1"/>
              </p:cNvSpPr>
              <p:nvPr/>
            </p:nvSpPr>
            <p:spPr>
              <a:xfrm>
                <a:off x="2783632" y="1599277"/>
                <a:ext cx="6048672" cy="889026"/>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629460992"/>
      </p:ext>
    </p:extLst>
  </p:cSld>
  <p:clrMapOvr>
    <a:masterClrMapping/>
  </p:clrMapOvr>
  <p:transition spd="slow">
    <p:cut/>
  </p:transition>
</p:sld>
</file>

<file path=ppt/theme/theme1.xml><?xml version="1.0" encoding="utf-8"?>
<a:theme xmlns:a="http://schemas.openxmlformats.org/drawingml/2006/main" name="1_TRIKtheme2019">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RIKtheme2019" id="{3EE4B165-53EC-4A0A-9C55-72CB4EA76720}" vid="{6A35BB6B-5003-4483-AF5E-6DF0028E6E6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44784</TotalTime>
  <Words>755</Words>
  <Application>Microsoft Office PowerPoint</Application>
  <PresentationFormat>Широкоэкранный</PresentationFormat>
  <Paragraphs>93</Paragraphs>
  <Slides>17</Slides>
  <Notes>17</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Calibri</vt:lpstr>
      <vt:lpstr>Cambria Math</vt:lpstr>
      <vt:lpstr>Montserrat</vt:lpstr>
      <vt:lpstr>Verdana</vt:lpstr>
      <vt:lpstr>1_TRIKtheme2019</vt:lpstr>
      <vt:lpstr>Фильтрация данных</vt:lpstr>
      <vt:lpstr>Классификация фильтров</vt:lpstr>
      <vt:lpstr>Шумы, фильтры</vt:lpstr>
      <vt:lpstr>Алгоритмы фильтрации</vt:lpstr>
      <vt:lpstr>Доверительный интервал</vt:lpstr>
      <vt:lpstr>Доверительный интервал</vt:lpstr>
      <vt:lpstr>Простое скользящее среднее</vt:lpstr>
      <vt:lpstr>Скользящее среднее</vt:lpstr>
      <vt:lpstr>Простое скользящее среднее</vt:lpstr>
      <vt:lpstr>Медианный фильтр</vt:lpstr>
      <vt:lpstr>Взвешенное скользящее среднее</vt:lpstr>
      <vt:lpstr>Взвешенное скользящее среднее</vt:lpstr>
      <vt:lpstr>EMA</vt:lpstr>
      <vt:lpstr>EMA</vt:lpstr>
      <vt:lpstr>Комплементарный фильтр</vt:lpstr>
      <vt:lpstr>Задача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colion</dc:creator>
  <cp:lastModifiedBy>Ilya Shirokolobov</cp:lastModifiedBy>
  <cp:revision>215</cp:revision>
  <dcterms:modified xsi:type="dcterms:W3CDTF">2022-06-27T03:31:09Z</dcterms:modified>
</cp:coreProperties>
</file>