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91" r:id="rId4"/>
    <p:sldId id="277" r:id="rId5"/>
    <p:sldId id="281" r:id="rId6"/>
    <p:sldId id="284" r:id="rId7"/>
    <p:sldId id="282" r:id="rId8"/>
    <p:sldId id="287" r:id="rId9"/>
    <p:sldId id="283" r:id="rId10"/>
    <p:sldId id="290" r:id="rId11"/>
    <p:sldId id="289" r:id="rId12"/>
    <p:sldId id="280" r:id="rId13"/>
    <p:sldId id="292" r:id="rId14"/>
    <p:sldId id="278" r:id="rId15"/>
    <p:sldId id="294" r:id="rId16"/>
    <p:sldId id="285" r:id="rId17"/>
    <p:sldId id="286" r:id="rId18"/>
    <p:sldId id="26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iDWKGVM+QFRc+YfayvjmVa8K1i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43C004"/>
    <a:srgbClr val="3B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>
        <p:scale>
          <a:sx n="80" d="100"/>
          <a:sy n="80" d="100"/>
        </p:scale>
        <p:origin x="-137" y="-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61C5-A48E-4B82-BD75-15EF19DD4624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14B90-665D-4802-9D06-7ED8C16A5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3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8b6e5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8b6e555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5c8b6e555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trikset.com/" TargetMode="External"/><Relationship Id="rId2" Type="http://schemas.openxmlformats.org/officeDocument/2006/relationships/hyperlink" Target="mailto:support@trikset.co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rikset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">
  <p:cSld name="2_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sz="48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l="3016" t="11569" r="3069" b="11220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600" b="1">
                <a:solidFill>
                  <a:srgbClr val="99CC00"/>
                </a:solidFill>
                <a:latin typeface="Verdana"/>
                <a:ea typeface="Verdana"/>
                <a:sym typeface="Verdana"/>
              </a:rPr>
              <a:t>Образец заголовка</a:t>
            </a:r>
            <a:endParaRPr lang="ru-RU"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>
  <p:cSld name="1_Только заголовок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4"/>
          <p:cNvSpPr txBox="1"/>
          <p:nvPr/>
        </p:nvSpPr>
        <p:spPr>
          <a:xfrm>
            <a:off x="4786004" y="1648440"/>
            <a:ext cx="6032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support@trikset.com</a:t>
            </a:r>
            <a:endParaRPr lang="ru-RU" sz="32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help.trikset.com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sz="3600" b="1" dirty="0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126" y="5054082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7484958" y="5026123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trikset.com</a:t>
            </a:r>
            <a:endParaRPr lang="ru-RU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14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body" idx="1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5">
            <a:alphaModFix/>
          </a:blip>
          <a:srcRect l="6972" t="36957" r="7355" b="36954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lang="ru-RU" sz="1200" b="0" i="0" u="sng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Creative Commons BY-NC-SA</a:t>
            </a:r>
            <a:endParaRPr sz="12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</a:t>
            </a:r>
            <a:r>
              <a:rPr lang="ru-RU" sz="1200" b="0" i="0" u="none" strike="noStrike" cap="none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КиберТех</a:t>
            </a: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2020</a:t>
            </a: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3.bp.blogspot.com/-sIj5DKjbBtw/VKwgXoyZgKI/AAAAAAAAABI/fdEEznbykyE/s1600/pers-danni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Автоматические устройства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Работа автомата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795" y="1330710"/>
            <a:ext cx="10422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Сигналы с измерительных устройств попадают в блок управления, который дает команду исполнительным устройствам.</a:t>
            </a:r>
          </a:p>
        </p:txBody>
      </p:sp>
      <p:sp>
        <p:nvSpPr>
          <p:cNvPr id="6" name="AutoShape 4" descr="https://thumb.tildacdn.com/tild6231-6361-4061-a363-326363653939/-/format/webp/noro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1" t="11703" r="1299" b="8231"/>
          <a:stretch/>
        </p:blipFill>
        <p:spPr bwMode="auto">
          <a:xfrm>
            <a:off x="1296716" y="2983556"/>
            <a:ext cx="3647662" cy="201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6448" y="4931051"/>
            <a:ext cx="463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Блок управления – контроллер ТРИК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7808" y="2860444"/>
            <a:ext cx="6495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Как должен работать автомат описывается в программе для управляющего устройства: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23" y="3803140"/>
            <a:ext cx="4179804" cy="244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27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Схема работы автомата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A6E4DA0-944A-434E-9568-FF375E045AB1}"/>
              </a:ext>
            </a:extLst>
          </p:cNvPr>
          <p:cNvSpPr/>
          <p:nvPr/>
        </p:nvSpPr>
        <p:spPr>
          <a:xfrm>
            <a:off x="1228202" y="2583701"/>
            <a:ext cx="1740023" cy="7967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0A9FB4F-D4F4-4081-87DC-68B6A4F966DF}"/>
              </a:ext>
            </a:extLst>
          </p:cNvPr>
          <p:cNvSpPr/>
          <p:nvPr/>
        </p:nvSpPr>
        <p:spPr>
          <a:xfrm>
            <a:off x="3484881" y="2583701"/>
            <a:ext cx="1740023" cy="7967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Блок управления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16D2DA3-62DD-49E3-B0A3-3698012DAC70}"/>
              </a:ext>
            </a:extLst>
          </p:cNvPr>
          <p:cNvSpPr/>
          <p:nvPr/>
        </p:nvSpPr>
        <p:spPr>
          <a:xfrm>
            <a:off x="5741560" y="2583701"/>
            <a:ext cx="1740023" cy="7967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Исполнительное устройство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ADF055-86BE-44A1-8961-C6D64A6A2562}"/>
              </a:ext>
            </a:extLst>
          </p:cNvPr>
          <p:cNvSpPr/>
          <p:nvPr/>
        </p:nvSpPr>
        <p:spPr>
          <a:xfrm>
            <a:off x="7998239" y="2583701"/>
            <a:ext cx="1740023" cy="7967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Управляемый объект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B940BCA-F204-4CB4-9759-EB970EE4D217}"/>
              </a:ext>
            </a:extLst>
          </p:cNvPr>
          <p:cNvSpPr/>
          <p:nvPr/>
        </p:nvSpPr>
        <p:spPr>
          <a:xfrm>
            <a:off x="5741560" y="3915185"/>
            <a:ext cx="1740023" cy="79677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Измерительное устройство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C7FAA3F6-3875-42A9-A60D-6A1407D451B6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968225" y="2982087"/>
            <a:ext cx="51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AF887EC-3CD0-4D71-8F1A-96BA9214F985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5224904" y="2982087"/>
            <a:ext cx="51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66A77B70-81E2-43A1-A696-A946577C03FA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7481583" y="2982087"/>
            <a:ext cx="5166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xmlns="" id="{FB1AC532-7AB5-4BC8-B52B-EA49F344DB80}"/>
              </a:ext>
            </a:extLst>
          </p:cNvPr>
          <p:cNvCxnSpPr>
            <a:stCxn id="10" idx="1"/>
            <a:endCxn id="6" idx="2"/>
          </p:cNvCxnSpPr>
          <p:nvPr/>
        </p:nvCxnSpPr>
        <p:spPr>
          <a:xfrm rot="10800000">
            <a:off x="4354894" y="3380473"/>
            <a:ext cx="1386667" cy="93309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xmlns="" id="{A6DD876E-5801-40C8-90EF-290D288E8FAD}"/>
              </a:ext>
            </a:extLst>
          </p:cNvPr>
          <p:cNvCxnSpPr>
            <a:stCxn id="9" idx="2"/>
            <a:endCxn id="10" idx="3"/>
          </p:cNvCxnSpPr>
          <p:nvPr/>
        </p:nvCxnSpPr>
        <p:spPr>
          <a:xfrm rot="5400000">
            <a:off x="7708368" y="3153687"/>
            <a:ext cx="933099" cy="138666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9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91" y="349722"/>
            <a:ext cx="8802900" cy="612000"/>
          </a:xfrm>
        </p:spPr>
        <p:txBody>
          <a:bodyPr/>
          <a:lstStyle/>
          <a:p>
            <a:r>
              <a:rPr lang="ru-RU" sz="4000" dirty="0"/>
              <a:t>Алгоритм </a:t>
            </a:r>
            <a:r>
              <a:rPr lang="ru-RU" sz="4000"/>
              <a:t>работы автомата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41CDE1-16E1-442F-8F5D-AAED01681C42}"/>
              </a:ext>
            </a:extLst>
          </p:cNvPr>
          <p:cNvSpPr txBox="1"/>
          <p:nvPr/>
        </p:nvSpPr>
        <p:spPr>
          <a:xfrm>
            <a:off x="749348" y="1335270"/>
            <a:ext cx="10604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Автоматические системы могут находиться в двух состояниях: состояние, не требующее действий, в этот момент система обычно находится в ожидании, и состояние действия. Переход из одного состояния в другое происходит в момент, определяемый показаниями измерительных устройств.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C48254-C345-4596-A16A-B82F1FBD5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58" y="3194380"/>
            <a:ext cx="5187340" cy="3077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4C710A-673B-4FA5-AB3A-B98EB60D1D8D}"/>
              </a:ext>
            </a:extLst>
          </p:cNvPr>
          <p:cNvSpPr txBox="1"/>
          <p:nvPr/>
        </p:nvSpPr>
        <p:spPr>
          <a:xfrm>
            <a:off x="653173" y="3278478"/>
            <a:ext cx="626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Блок-схема такого алгоритма выглядит следующим образом:</a:t>
            </a:r>
          </a:p>
        </p:txBody>
      </p:sp>
    </p:spTree>
    <p:extLst>
      <p:ext uri="{BB962C8B-B14F-4D97-AF65-F5344CB8AC3E}">
        <p14:creationId xmlns:p14="http://schemas.microsoft.com/office/powerpoint/2010/main" val="337244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Переменная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В программах используются не только 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команды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 (умножить, разделить, показать сообщение и т.д.), но и различные 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данные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. Это числа (1, 2, 3, ...), тексты (“Жирафу холодно!”) и некоторые другие. Данные </a:t>
            </a: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 это информация, необходимая компьютеру для выполнения задачи.</a:t>
            </a: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Данные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 можно сразу писать в командах, как в предыдущих примерах 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Courier New" pitchFamily="49" charset="0"/>
                <a:cs typeface="Courier New" pitchFamily="49" charset="0"/>
              </a:rPr>
              <a:t>alert(3)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). Но удобнее хранить их в специальных 'ящичках' </a:t>
            </a: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—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переменных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Trebuchet MS" pitchFamily="34" charset="0"/>
                <a:cs typeface="Arial" pitchFamily="34" charset="0"/>
              </a:rPr>
              <a:t>. Данные в переменных могут изменяться, отсюда и название. Из переменных достают информацию, обрабатывают и записывают новые данные.</a:t>
            </a:r>
            <a: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888888"/>
                </a:solidFill>
                <a:effectLst/>
                <a:latin typeface="Trebuchet MS" pitchFamily="34" charset="0"/>
                <a:cs typeface="Arial" pitchFamily="34" charset="0"/>
                <a:hlinkClick r:id="rId2"/>
              </a:rPr>
              <a:t>  </a:t>
            </a:r>
            <a:endParaRPr kumimoji="0" lang="ru-RU" altLang="ru-RU" sz="12000" b="0" i="0" u="none" strike="noStrike" cap="none" normalizeH="0" baseline="0">
              <a:ln>
                <a:noFill/>
              </a:ln>
              <a:solidFill>
                <a:srgbClr val="888888"/>
              </a:solidFill>
              <a:effectLst/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4098" name="Picture 2" descr="http://3.bp.blogspot.com/-sIj5DKjbBtw/VKwgXoyZgKI/AAAAAAAAABI/fdEEznbykyE/s1600/pers-danni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57" y="5034067"/>
            <a:ext cx="2610965" cy="17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124" y="1274564"/>
            <a:ext cx="105156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программах используются не только 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команды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 (умножить, разделить, показать сообщение и т.д.), но и различные 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данные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 Это числа (1, 2, 3, ...), тексты (“Привет мир!”) и некоторые другие. Данные — это информация, необходимая компьютеру для выполнения задачи.</a:t>
            </a:r>
          </a:p>
          <a:p>
            <a:pPr algn="just"/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41" y="2715408"/>
            <a:ext cx="2078181" cy="12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1F214F-1AA7-4119-92FC-40F833F85AB8}"/>
              </a:ext>
            </a:extLst>
          </p:cNvPr>
          <p:cNvSpPr txBox="1"/>
          <p:nvPr/>
        </p:nvSpPr>
        <p:spPr>
          <a:xfrm>
            <a:off x="919721" y="2984140"/>
            <a:ext cx="564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Данные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 можно сразу писать в командах: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699CAD-4C3D-48CC-B4D6-D6F8E9265167}"/>
              </a:ext>
            </a:extLst>
          </p:cNvPr>
          <p:cNvSpPr txBox="1"/>
          <p:nvPr/>
        </p:nvSpPr>
        <p:spPr>
          <a:xfrm>
            <a:off x="919721" y="3939896"/>
            <a:ext cx="1043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Но удобнее хранить их в специальных 'ящичках' — 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переменных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 Данные в переменных могут изменяться, отсюда и название. Из переменных достают информацию, обрабатывают и записывают новые данные. У переменной всегда есть имя и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346876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Переменная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9C07600C-D3C9-49F6-9727-EFB81828C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62" y="2863047"/>
            <a:ext cx="10515675" cy="235363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Пороговое значение переменной – значение показания датчика, при котором система должна «сработать».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2">
            <a:extLst>
              <a:ext uri="{FF2B5EF4-FFF2-40B4-BE49-F238E27FC236}">
                <a16:creationId xmlns:a16="http://schemas.microsoft.com/office/drawing/2014/main" xmlns="" id="{E35E631F-6033-4511-AC7F-5C50951C15E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923907" y="1921679"/>
            <a:ext cx="2054880" cy="1162440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5">
            <a:extLst>
              <a:ext uri="{FF2B5EF4-FFF2-40B4-BE49-F238E27FC236}">
                <a16:creationId xmlns:a16="http://schemas.microsoft.com/office/drawing/2014/main" xmlns="" id="{F09EF09D-28FF-4A51-BEAC-2040D9FDEED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235251" y="1752839"/>
            <a:ext cx="1495440" cy="1500120"/>
          </a:xfrm>
          <a:prstGeom prst="rect">
            <a:avLst/>
          </a:prstGeom>
          <a:ln>
            <a:noFill/>
          </a:ln>
        </p:spPr>
      </p:pic>
      <p:sp>
        <p:nvSpPr>
          <p:cNvPr id="22" name="CustomShape 5">
            <a:extLst>
              <a:ext uri="{FF2B5EF4-FFF2-40B4-BE49-F238E27FC236}">
                <a16:creationId xmlns:a16="http://schemas.microsoft.com/office/drawing/2014/main" xmlns="" id="{47A3DCD9-338F-466D-9E6E-8E10A3D5968D}"/>
              </a:ext>
            </a:extLst>
          </p:cNvPr>
          <p:cNvSpPr/>
          <p:nvPr/>
        </p:nvSpPr>
        <p:spPr>
          <a:xfrm>
            <a:off x="1315025" y="1752839"/>
            <a:ext cx="2532600" cy="85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Trebuchet MS"/>
              </a:rPr>
              <a:t>«Инициализация переменной»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" name="CustomShape 6">
            <a:extLst>
              <a:ext uri="{FF2B5EF4-FFF2-40B4-BE49-F238E27FC236}">
                <a16:creationId xmlns:a16="http://schemas.microsoft.com/office/drawing/2014/main" xmlns="" id="{B0C24CA4-A4A6-4A36-9100-08F36CF54ABA}"/>
              </a:ext>
            </a:extLst>
          </p:cNvPr>
          <p:cNvSpPr/>
          <p:nvPr/>
        </p:nvSpPr>
        <p:spPr>
          <a:xfrm>
            <a:off x="6198456" y="1752839"/>
            <a:ext cx="2189520" cy="4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Trebuchet MS"/>
              </a:rPr>
              <a:t>«Выражение»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52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50224"/>
            <a:ext cx="10515600" cy="142913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Порт – это место подключения к контроллеру.</a:t>
            </a:r>
          </a:p>
          <a:p>
            <a:pPr marL="114300" indent="0">
              <a:buNone/>
            </a:pPr>
            <a:r>
              <a:rPr lang="ru-RU" dirty="0"/>
              <a:t>Провода для подключения оборудуются специальными разъемами.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Порт подключения к контроллеру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CF685E8-2371-49D3-9415-0DD8F26840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6" b="17062"/>
          <a:stretch/>
        </p:blipFill>
        <p:spPr>
          <a:xfrm>
            <a:off x="3265152" y="2465274"/>
            <a:ext cx="6494404" cy="38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91" y="349722"/>
            <a:ext cx="8802900" cy="612000"/>
          </a:xfrm>
        </p:spPr>
        <p:txBody>
          <a:bodyPr/>
          <a:lstStyle/>
          <a:p>
            <a:r>
              <a:rPr lang="ru-RU" sz="4000" dirty="0"/>
              <a:t>Задача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41CDE1-16E1-442F-8F5D-AAED01681C42}"/>
              </a:ext>
            </a:extLst>
          </p:cNvPr>
          <p:cNvSpPr txBox="1"/>
          <p:nvPr/>
        </p:nvSpPr>
        <p:spPr>
          <a:xfrm>
            <a:off x="801115" y="1672680"/>
            <a:ext cx="65717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Задача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400" dirty="0" smtClean="0"/>
              <a:t>Выключать </a:t>
            </a:r>
            <a:r>
              <a:rPr lang="ru-RU" sz="2400" dirty="0"/>
              <a:t>лампу при достаточном освещении и включать её, если темно.</a:t>
            </a:r>
            <a:br>
              <a:rPr lang="ru-RU" sz="2400" dirty="0"/>
            </a:br>
            <a:r>
              <a:rPr lang="ru-RU" sz="2400" b="1" dirty="0" smtClean="0"/>
              <a:t>Решение</a:t>
            </a:r>
            <a:r>
              <a:rPr lang="ru-RU" sz="2400" b="1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Пороговое значение датчика освещенности равно 80. К порту А1 контроллера подключен датчик освещенности.</a:t>
            </a:r>
            <a:br>
              <a:rPr lang="ru-RU" sz="2400" dirty="0"/>
            </a:br>
            <a:r>
              <a:rPr lang="ru-RU" sz="2400" dirty="0"/>
              <a:t>Через порт М1 происходит управление электромагнитным реле, которое замыкает цепь лампы.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38919B-B041-4C51-ADE6-DAFF5D639756}"/>
              </a:ext>
            </a:extLst>
          </p:cNvPr>
          <p:cNvSpPr txBox="1"/>
          <p:nvPr/>
        </p:nvSpPr>
        <p:spPr>
          <a:xfrm>
            <a:off x="1105935" y="5732416"/>
            <a:ext cx="1051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*В переменную </a:t>
            </a:r>
            <a:r>
              <a:rPr lang="en-US" i="1" dirty="0"/>
              <a:t>X</a:t>
            </a:r>
            <a:r>
              <a:rPr lang="ru-RU" i="1" dirty="0"/>
              <a:t> записано пороговое значение датчика, в переменной </a:t>
            </a:r>
            <a:r>
              <a:rPr lang="en-US" i="1" dirty="0"/>
              <a:t>Y</a:t>
            </a:r>
            <a:r>
              <a:rPr lang="ru-RU" i="1" dirty="0"/>
              <a:t> храниться текущее состояние системы.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724570-3C3A-4971-9E5E-6FBCC0B37E8F}"/>
              </a:ext>
            </a:extLst>
          </p:cNvPr>
          <p:cNvPicPr/>
          <p:nvPr/>
        </p:nvPicPr>
        <p:blipFill rotWithShape="1">
          <a:blip r:embed="rId2"/>
          <a:srcRect l="5976" t="5973" r="7290" b="5708"/>
          <a:stretch/>
        </p:blipFill>
        <p:spPr bwMode="auto">
          <a:xfrm>
            <a:off x="8096510" y="1526959"/>
            <a:ext cx="3294374" cy="3931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762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91" y="349722"/>
            <a:ext cx="8802900" cy="612000"/>
          </a:xfrm>
        </p:spPr>
        <p:txBody>
          <a:bodyPr/>
          <a:lstStyle/>
          <a:p>
            <a:r>
              <a:rPr lang="ru-RU" sz="4000" dirty="0"/>
              <a:t>Задача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41CDE1-16E1-442F-8F5D-AAED01681C42}"/>
              </a:ext>
            </a:extLst>
          </p:cNvPr>
          <p:cNvSpPr txBox="1"/>
          <p:nvPr/>
        </p:nvSpPr>
        <p:spPr>
          <a:xfrm>
            <a:off x="801116" y="1406350"/>
            <a:ext cx="10552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Задача на самостоятельное решение: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/>
              <a:t>Необходимо сконструировать и запрограммировать вентилятор, который включается и выключается при нажатии на  кнопку.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1392" y="3429000"/>
            <a:ext cx="592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Устройства:</a:t>
            </a:r>
          </a:p>
          <a:p>
            <a:r>
              <a:rPr lang="ru-RU" sz="2400" dirty="0"/>
              <a:t>Управляющее – контроллер ТРИК</a:t>
            </a:r>
          </a:p>
          <a:p>
            <a:r>
              <a:rPr lang="ru-RU" sz="2400" dirty="0"/>
              <a:t>Измерительное – датчик касания</a:t>
            </a:r>
          </a:p>
          <a:p>
            <a:r>
              <a:rPr lang="ru-RU" sz="2400" dirty="0"/>
              <a:t>Исполнительное – электромотор</a:t>
            </a:r>
          </a:p>
          <a:p>
            <a:r>
              <a:rPr lang="ru-RU" sz="2400" dirty="0"/>
              <a:t>Программирование – среда </a:t>
            </a:r>
            <a:r>
              <a:rPr lang="en-US" sz="2400" dirty="0"/>
              <a:t>TRIK Studio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178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c8b6e555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148E39-C8F9-4898-B7A1-799C0C4E3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62" y="1114803"/>
            <a:ext cx="10515675" cy="168758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Автоматическое устройство (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автома́т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) — самостоятельно действующее устройство, работающее по заданной программе, без непосредственного участия человека.</a:t>
            </a:r>
          </a:p>
          <a:p>
            <a:pPr marL="11430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Trebuchet MS"/>
              </a:rPr>
              <a:t>Автоматическое устройство</a:t>
            </a:r>
            <a:endParaRPr lang="ru-RU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BFE7922-AE2C-4053-98E2-04F27858D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t="3518" r="8192" b="4400"/>
          <a:stretch/>
        </p:blipFill>
        <p:spPr bwMode="auto">
          <a:xfrm>
            <a:off x="978028" y="2532622"/>
            <a:ext cx="4889334" cy="35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5C74E5A9-741B-48BC-957A-3B26DB4A1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51" y="2368484"/>
            <a:ext cx="4283619" cy="38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Работа автомата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8644" y="2591527"/>
            <a:ext cx="58748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Свою работу автоматы выполняют при помощи различных устройств. Такие устройства называются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исполнительными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Примеры исполнительных устройств: электромотор, лампа освещения, сервопривод, звуковой сигнал.</a:t>
            </a:r>
          </a:p>
          <a:p>
            <a:endParaRPr lang="ru-RU" sz="2400" dirty="0"/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050" name="Picture 2" descr="http://svouimirukami.ru/wp-content/uploads/2014/07/electrical-elev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54" y="1946495"/>
            <a:ext cx="2996697" cy="36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080" y="3378784"/>
            <a:ext cx="160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Электромотор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49543" y="3563450"/>
            <a:ext cx="6246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11083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Работа простого автомата</a:t>
            </a:r>
          </a:p>
        </p:txBody>
      </p:sp>
      <p:pic>
        <p:nvPicPr>
          <p:cNvPr id="1026" name="Picture 2" descr="https://market-sad.ru/upload/extra_images/image/gardenas1060plu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2298"/>
            <a:ext cx="4753069" cy="31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7394" y="2082298"/>
            <a:ext cx="4693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того, чтобы автоматическое устройство сработало, начало выполнять свое действие, должно произойти событие. Начало наступления события можно определить при помощи таймера или датчиков. Такие устройства называются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измерительными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или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контрольными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3704" y="5405368"/>
            <a:ext cx="454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Событие: наступило время полива</a:t>
            </a:r>
          </a:p>
        </p:txBody>
      </p:sp>
    </p:spTree>
    <p:extLst>
      <p:ext uri="{BB962C8B-B14F-4D97-AF65-F5344CB8AC3E}">
        <p14:creationId xmlns:p14="http://schemas.microsoft.com/office/powerpoint/2010/main" val="35986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Датчики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D0359559-85D2-42A4-9190-424ED415121C}"/>
              </a:ext>
            </a:extLst>
          </p:cNvPr>
          <p:cNvSpPr txBox="1">
            <a:spLocks/>
          </p:cNvSpPr>
          <p:nvPr/>
        </p:nvSpPr>
        <p:spPr>
          <a:xfrm>
            <a:off x="3777762" y="2693739"/>
            <a:ext cx="7952919" cy="154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dirty="0"/>
              <a:t>Датчики — это устройства, которые имеют возможность измерять некоторые физические качества объектов.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28EF0F-E1D9-4302-8902-83F7F55CB39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 b="22519"/>
          <a:stretch/>
        </p:blipFill>
        <p:spPr bwMode="auto">
          <a:xfrm rot="5400000">
            <a:off x="523165" y="3365638"/>
            <a:ext cx="1434465" cy="804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794364-9B15-49CA-A94E-AC75AA9FA1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20537"/>
          <a:stretch/>
        </p:blipFill>
        <p:spPr bwMode="auto">
          <a:xfrm rot="5400000">
            <a:off x="1359763" y="3350398"/>
            <a:ext cx="1428750" cy="840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F5439A8-B82B-4BBA-ADA9-E582280091C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1" b="19800"/>
          <a:stretch/>
        </p:blipFill>
        <p:spPr bwMode="auto">
          <a:xfrm rot="5400000">
            <a:off x="2247796" y="3308488"/>
            <a:ext cx="1427480" cy="911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56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Датчик</a:t>
            </a:r>
            <a:r>
              <a:rPr lang="en-US" sz="4000" dirty="0"/>
              <a:t> </a:t>
            </a:r>
            <a:r>
              <a:rPr lang="ru-RU" sz="4000" dirty="0"/>
              <a:t>освещенности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48F6453-C856-4189-8597-CC0F6CFF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1287016"/>
            <a:ext cx="10309654" cy="2766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Измеряет уровень освещенности окружающего пространства.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/>
              <a:t>Принцип работы датчика основан на свойствах специального элемента - фоторезистора. При облучении светом электропроводность фоторезистора меняется. Такое явление называется фотоэффектом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A299E25-50F7-4671-9524-B47110A26A1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 b="22519"/>
          <a:stretch/>
        </p:blipFill>
        <p:spPr bwMode="auto">
          <a:xfrm rot="5400000">
            <a:off x="436104" y="1496656"/>
            <a:ext cx="1358332" cy="971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D0359559-85D2-42A4-9190-424ED415121C}"/>
              </a:ext>
            </a:extLst>
          </p:cNvPr>
          <p:cNvSpPr txBox="1">
            <a:spLocks/>
          </p:cNvSpPr>
          <p:nvPr/>
        </p:nvSpPr>
        <p:spPr>
          <a:xfrm>
            <a:off x="1655021" y="4545050"/>
            <a:ext cx="10158038" cy="167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r>
              <a:rPr lang="ru-RU" dirty="0"/>
              <a:t>Пример использования датчика освещенности – «умная» подсветка экрана телефона. При ярком освещении подсветка темнее. При изменении внешнего освещения, подсветка автоматически подстраивается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3FE5FE-AC3C-44A5-8DC9-BF74AB3979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5521" y="2843839"/>
            <a:ext cx="10795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F291165-DBE3-4ABD-9881-E6E5978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18" y="2956587"/>
            <a:ext cx="2436242" cy="16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Датчик</a:t>
            </a:r>
            <a:r>
              <a:rPr lang="en-US" sz="4000" dirty="0"/>
              <a:t> </a:t>
            </a:r>
            <a:r>
              <a:rPr lang="ru-RU" sz="4000" dirty="0"/>
              <a:t>движения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48F6453-C856-4189-8597-CC0F6CFF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9131" y="1290209"/>
            <a:ext cx="9983681" cy="163406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dirty="0"/>
              <a:t>Датчик движения фиксирует перемещение объектов в зоне своего действия. Два </a:t>
            </a:r>
            <a:r>
              <a:rPr lang="ru-RU" b="1" dirty="0"/>
              <a:t>чувствительных элемента </a:t>
            </a:r>
            <a:r>
              <a:rPr lang="ru-RU" dirty="0"/>
              <a:t>измеряют поток инфракрасного излучения и сравнивают свои значения. Изменение разницы значений означает движение.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0CF2956-AD96-4EB4-827E-3ECF53F46F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20537"/>
          <a:stretch/>
        </p:blipFill>
        <p:spPr bwMode="auto">
          <a:xfrm rot="5400000">
            <a:off x="544120" y="1584213"/>
            <a:ext cx="1428750" cy="840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E07BBC-D7D9-4AB5-8883-B56484FEDB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86" y="2848355"/>
            <a:ext cx="1309963" cy="13101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D5CB300-5C3C-4B94-8D65-53ACB262A787}"/>
              </a:ext>
            </a:extLst>
          </p:cNvPr>
          <p:cNvSpPr txBox="1">
            <a:spLocks/>
          </p:cNvSpPr>
          <p:nvPr/>
        </p:nvSpPr>
        <p:spPr>
          <a:xfrm>
            <a:off x="622073" y="4239700"/>
            <a:ext cx="8365408" cy="156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ru-RU" dirty="0"/>
              <a:t>Чтобы увеличить зону действия датчика и его точность используется специальная линза. Такую линзу называют </a:t>
            </a:r>
            <a:r>
              <a:rPr lang="ru-RU" b="1" dirty="0"/>
              <a:t>линза Френеля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41563" y="3835337"/>
            <a:ext cx="202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Чувствительный элемент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25" y="3159659"/>
            <a:ext cx="233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Линза Френеля</a:t>
            </a:r>
          </a:p>
        </p:txBody>
      </p:sp>
      <p:sp>
        <p:nvSpPr>
          <p:cNvPr id="10" name="Стрелка углом 9"/>
          <p:cNvSpPr/>
          <p:nvPr/>
        </p:nvSpPr>
        <p:spPr>
          <a:xfrm>
            <a:off x="724277" y="1502875"/>
            <a:ext cx="262551" cy="1810672"/>
          </a:xfrm>
          <a:prstGeom prst="ben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9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Датчик</a:t>
            </a:r>
            <a:r>
              <a:rPr lang="en-US" sz="4000" dirty="0"/>
              <a:t> </a:t>
            </a:r>
            <a:r>
              <a:rPr lang="ru-RU" sz="4000" dirty="0"/>
              <a:t>движения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48F6453-C856-4189-8597-CC0F6CFF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9131" y="1290209"/>
            <a:ext cx="9983681" cy="2138792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/>
              <a:t>Пример применения датчика движения – автоматическая подсветка дорожки. При передвижении по саду в темное время суток автоматически включаются фонари.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0CF2956-AD96-4EB4-827E-3ECF53F46F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20537"/>
          <a:stretch/>
        </p:blipFill>
        <p:spPr bwMode="auto">
          <a:xfrm rot="5400000">
            <a:off x="544120" y="1584213"/>
            <a:ext cx="1428750" cy="840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78DBB6A-8D4E-4D2F-8C57-249ED061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91" y="2862351"/>
            <a:ext cx="5122417" cy="341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4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CE2F87-E6D1-4690-9D3D-92328366B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78D273-0E5C-4B81-95FD-6D6DC93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Датчик звука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48F6453-C856-4189-8597-CC0F6CFF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0254" y="1290843"/>
            <a:ext cx="9886026" cy="1248171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dirty="0"/>
              <a:t>Датчик звука – это небольшой микрофон с усилителем, преобразующий звуковые колебания в электрические.</a:t>
            </a:r>
            <a:br>
              <a:rPr lang="ru-RU" dirty="0"/>
            </a:b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4BC23F0-9E14-4C85-B25A-B0EB8293A6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1" b="19800"/>
          <a:stretch/>
        </p:blipFill>
        <p:spPr bwMode="auto">
          <a:xfrm rot="5400000">
            <a:off x="580315" y="1548653"/>
            <a:ext cx="1427480" cy="911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7BE10B-F869-4470-B4B3-4175F2969D2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6" r="62755" b="20171"/>
          <a:stretch/>
        </p:blipFill>
        <p:spPr bwMode="auto">
          <a:xfrm rot="16200000">
            <a:off x="10828950" y="2360500"/>
            <a:ext cx="723265" cy="715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8DD8EF2C-F17B-4795-90B0-CC249F928DF6}"/>
              </a:ext>
            </a:extLst>
          </p:cNvPr>
          <p:cNvSpPr txBox="1">
            <a:spLocks/>
          </p:cNvSpPr>
          <p:nvPr/>
        </p:nvSpPr>
        <p:spPr>
          <a:xfrm>
            <a:off x="580647" y="2891507"/>
            <a:ext cx="9576607" cy="124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ru-RU" dirty="0"/>
              <a:t>Пример применения:</a:t>
            </a:r>
            <a:br>
              <a:rPr lang="ru-RU" dirty="0"/>
            </a:br>
            <a:r>
              <a:rPr lang="ru-RU" dirty="0"/>
              <a:t>Включение и выключение бытового освещения по «хлопку».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86C865D-3C8A-4D5A-9277-06DA50974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02" y="3965274"/>
            <a:ext cx="3515067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542D57-1915-42B7-8EA3-372304AB4770}"/>
              </a:ext>
            </a:extLst>
          </p:cNvPr>
          <p:cNvSpPr txBox="1"/>
          <p:nvPr/>
        </p:nvSpPr>
        <p:spPr>
          <a:xfrm>
            <a:off x="10602392" y="3247049"/>
            <a:ext cx="1374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Микрофон</a:t>
            </a:r>
          </a:p>
        </p:txBody>
      </p:sp>
    </p:spTree>
    <p:extLst>
      <p:ext uri="{BB962C8B-B14F-4D97-AF65-F5344CB8AC3E}">
        <p14:creationId xmlns:p14="http://schemas.microsoft.com/office/powerpoint/2010/main" val="351172649"/>
      </p:ext>
    </p:extLst>
  </p:cSld>
  <p:clrMapOvr>
    <a:masterClrMapping/>
  </p:clrMapOvr>
</p:sld>
</file>

<file path=ppt/theme/theme1.xml><?xml version="1.0" encoding="utf-8"?>
<a:theme xmlns:a="http://schemas.openxmlformats.org/drawingml/2006/main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IKtheme2019" id="{3EE4B165-53EC-4A0A-9C55-72CB4EA76720}" vid="{6A35BB6B-5003-4483-AF5E-6DF0028E6E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12369</TotalTime>
  <Words>459</Words>
  <Application>Microsoft Office PowerPoint</Application>
  <PresentationFormat>Произвольный</PresentationFormat>
  <Paragraphs>86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TRIKtheme2019</vt:lpstr>
      <vt:lpstr>Автоматические устройства</vt:lpstr>
      <vt:lpstr>Автоматическое устройство</vt:lpstr>
      <vt:lpstr>Работа автомата</vt:lpstr>
      <vt:lpstr>Работа простого автомата</vt:lpstr>
      <vt:lpstr>Датчики</vt:lpstr>
      <vt:lpstr>Датчик освещенности</vt:lpstr>
      <vt:lpstr>Датчик движения</vt:lpstr>
      <vt:lpstr>Датчик движения</vt:lpstr>
      <vt:lpstr>Датчик звука</vt:lpstr>
      <vt:lpstr>Работа автомата</vt:lpstr>
      <vt:lpstr>Схема работы автомата</vt:lpstr>
      <vt:lpstr>Алгоритм работы автомата</vt:lpstr>
      <vt:lpstr>Переменная</vt:lpstr>
      <vt:lpstr>Переменная</vt:lpstr>
      <vt:lpstr>Порт подключения к контроллеру</vt:lpstr>
      <vt:lpstr>Задача</vt:lpstr>
      <vt:lpstr>Задача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TRIK Studio</dc:title>
  <dc:creator>Анастасия Мерецкая</dc:creator>
  <cp:lastModifiedBy>licey</cp:lastModifiedBy>
  <cp:revision>106</cp:revision>
  <dcterms:created xsi:type="dcterms:W3CDTF">2019-08-13T14:16:56Z</dcterms:created>
  <dcterms:modified xsi:type="dcterms:W3CDTF">2020-07-13T10:24:42Z</dcterms:modified>
</cp:coreProperties>
</file>