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2">
  <p:sldMasterIdLst>
    <p:sldMasterId id="2147483648" r:id="rId1"/>
  </p:sldMasterIdLst>
  <p:notesMasterIdLst>
    <p:notesMasterId r:id="rId27"/>
  </p:notesMasterIdLst>
  <p:sldIdLst>
    <p:sldId id="305" r:id="rId2"/>
    <p:sldId id="257" r:id="rId3"/>
    <p:sldId id="277" r:id="rId4"/>
    <p:sldId id="281" r:id="rId5"/>
    <p:sldId id="298" r:id="rId6"/>
    <p:sldId id="290" r:id="rId7"/>
    <p:sldId id="300" r:id="rId8"/>
    <p:sldId id="301" r:id="rId9"/>
    <p:sldId id="284" r:id="rId10"/>
    <p:sldId id="282" r:id="rId11"/>
    <p:sldId id="299" r:id="rId12"/>
    <p:sldId id="288" r:id="rId13"/>
    <p:sldId id="295" r:id="rId14"/>
    <p:sldId id="289" r:id="rId15"/>
    <p:sldId id="302" r:id="rId16"/>
    <p:sldId id="278" r:id="rId17"/>
    <p:sldId id="280" r:id="rId18"/>
    <p:sldId id="306" r:id="rId19"/>
    <p:sldId id="307" r:id="rId20"/>
    <p:sldId id="285" r:id="rId21"/>
    <p:sldId id="286" r:id="rId22"/>
    <p:sldId id="303" r:id="rId23"/>
    <p:sldId id="294" r:id="rId24"/>
    <p:sldId id="296" r:id="rId25"/>
    <p:sldId id="266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8" roundtripDataSignature="AMtx7miDWKGVM+QFRc+YfayvjmVa8K1i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43C004"/>
    <a:srgbClr val="3BA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595" autoAdjust="0"/>
  </p:normalViewPr>
  <p:slideViewPr>
    <p:cSldViewPr snapToGrid="0">
      <p:cViewPr varScale="1">
        <p:scale>
          <a:sx n="105" d="100"/>
          <a:sy n="105" d="100"/>
        </p:scale>
        <p:origin x="75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161C5-A48E-4B82-BD75-15EF19DD4624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14B90-665D-4802-9D06-7ED8C16A5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23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c8b6e55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c8b6e555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5c8b6e555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25</a:t>
            </a:fld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rikset.com/" TargetMode="External"/><Relationship Id="rId2" Type="http://schemas.openxmlformats.org/officeDocument/2006/relationships/hyperlink" Target="mailto:support@trikset.com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rikset.com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">
  <p:cSld name="2_Титу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/>
          <p:nvPr/>
        </p:nvSpPr>
        <p:spPr>
          <a:xfrm>
            <a:off x="1971675" y="1646664"/>
            <a:ext cx="8266043" cy="1728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2"/>
          <p:cNvSpPr txBox="1">
            <a:spLocks noGrp="1"/>
          </p:cNvSpPr>
          <p:nvPr>
            <p:ph type="ctrTitle"/>
          </p:nvPr>
        </p:nvSpPr>
        <p:spPr>
          <a:xfrm>
            <a:off x="1963392" y="1539747"/>
            <a:ext cx="8266043" cy="164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6000"/>
              <a:buFont typeface="Verdana"/>
              <a:buNone/>
              <a:defRPr sz="4800" b="1" i="0" u="none" strike="noStrike" cap="none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ru-RU" dirty="0"/>
              <a:t>Образец заголовка</a:t>
            </a:r>
            <a:endParaRPr dirty="0"/>
          </a:p>
        </p:txBody>
      </p:sp>
      <p:sp>
        <p:nvSpPr>
          <p:cNvPr id="19" name="Google Shape;1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0" name="Google Shape;20;p12"/>
          <p:cNvPicPr preferRelativeResize="0"/>
          <p:nvPr/>
        </p:nvPicPr>
        <p:blipFill rotWithShape="1">
          <a:blip r:embed="rId2">
            <a:alphaModFix/>
          </a:blip>
          <a:srcRect l="3016" t="11569" r="3069" b="11220"/>
          <a:stretch/>
        </p:blipFill>
        <p:spPr>
          <a:xfrm>
            <a:off x="838200" y="480894"/>
            <a:ext cx="2927437" cy="5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" name="Google Shape;24;p13"/>
          <p:cNvSpPr/>
          <p:nvPr/>
        </p:nvSpPr>
        <p:spPr>
          <a:xfrm>
            <a:off x="838199" y="360000"/>
            <a:ext cx="8802757" cy="612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838199" y="1518249"/>
            <a:ext cx="10515600" cy="4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838125" y="377092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ru-RU" sz="3600" b="1">
                <a:solidFill>
                  <a:srgbClr val="99CC00"/>
                </a:solidFill>
                <a:latin typeface="Verdana"/>
                <a:ea typeface="Verdana"/>
                <a:sym typeface="Verdana"/>
              </a:rPr>
              <a:t>Образец заголовка</a:t>
            </a:r>
            <a:endParaRPr lang="ru-RU" sz="3600" b="1" dirty="0">
              <a:solidFill>
                <a:srgbClr val="99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>
  <p:cSld name="1_Только заголовок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/>
          <p:nvPr/>
        </p:nvSpPr>
        <p:spPr>
          <a:xfrm>
            <a:off x="838199" y="360000"/>
            <a:ext cx="8802757" cy="612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4"/>
          <p:cNvSpPr txBox="1"/>
          <p:nvPr/>
        </p:nvSpPr>
        <p:spPr>
          <a:xfrm>
            <a:off x="4786004" y="1648440"/>
            <a:ext cx="603297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Поддержка ТРИК: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support@trikset.com</a:t>
            </a:r>
            <a:endParaRPr lang="ru-RU" sz="3200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Справочный центр ТРИК: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help.trikset.com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4"/>
          <p:cNvSpPr txBox="1"/>
          <p:nvPr/>
        </p:nvSpPr>
        <p:spPr>
          <a:xfrm flipH="1">
            <a:off x="838125" y="322646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rPr>
              <a:t>Информация и контакты</a:t>
            </a:r>
            <a:endParaRPr sz="3600" b="1" dirty="0">
              <a:solidFill>
                <a:srgbClr val="99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" name="Google Shape;3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307" y="2214584"/>
            <a:ext cx="3592786" cy="359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4126" y="5054082"/>
            <a:ext cx="2581275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4"/>
          <p:cNvSpPr txBox="1"/>
          <p:nvPr/>
        </p:nvSpPr>
        <p:spPr>
          <a:xfrm>
            <a:off x="7484958" y="5026123"/>
            <a:ext cx="10055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trikset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965680" y="1580971"/>
            <a:ext cx="256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trikset.com</a:t>
            </a:r>
            <a:endParaRPr lang="ru-RU"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14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3.0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body" idx="1"/>
          </p:nvPr>
        </p:nvSpPr>
        <p:spPr>
          <a:xfrm>
            <a:off x="838199" y="1518249"/>
            <a:ext cx="10515600" cy="4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dirty="0"/>
          </a:p>
        </p:txBody>
      </p:sp>
      <p:pic>
        <p:nvPicPr>
          <p:cNvPr id="12" name="Google Shape;12;p11"/>
          <p:cNvPicPr preferRelativeResize="0"/>
          <p:nvPr/>
        </p:nvPicPr>
        <p:blipFill rotWithShape="1">
          <a:blip r:embed="rId5">
            <a:alphaModFix/>
          </a:blip>
          <a:srcRect l="6972" t="36957" r="7355" b="36954"/>
          <a:stretch/>
        </p:blipFill>
        <p:spPr>
          <a:xfrm>
            <a:off x="9945279" y="396000"/>
            <a:ext cx="1782001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1"/>
          <p:cNvSpPr txBox="1"/>
          <p:nvPr/>
        </p:nvSpPr>
        <p:spPr>
          <a:xfrm>
            <a:off x="1581150" y="6314626"/>
            <a:ext cx="24288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Распространяется по лицензии </a:t>
            </a:r>
            <a:r>
              <a:rPr lang="ru-RU" sz="1200" b="0" i="0" u="sng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Creative</a:t>
            </a:r>
            <a:r>
              <a:rPr lang="ru-RU" sz="1200" b="0" i="0" u="sng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 </a:t>
            </a:r>
            <a:r>
              <a:rPr lang="ru-RU" sz="1200" b="0" i="0" u="sng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Commons</a:t>
            </a:r>
            <a:r>
              <a:rPr lang="ru-RU" sz="1200" b="0" i="0" u="sng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 BY-NC-SA</a:t>
            </a:r>
            <a:endParaRPr sz="12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1"/>
          <p:cNvSpPr txBox="1"/>
          <p:nvPr/>
        </p:nvSpPr>
        <p:spPr>
          <a:xfrm>
            <a:off x="4162425" y="6314626"/>
            <a:ext cx="391477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ООО «</a:t>
            </a:r>
            <a:r>
              <a:rPr lang="ru-RU" sz="1200" b="0" i="0" u="none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КиберТех</a:t>
            </a: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Санкт-Петербург, 2020</a:t>
            </a:r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675" y="6434126"/>
            <a:ext cx="739617" cy="2587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Автоматические системы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386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10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48F6453-C856-4189-8597-CC0F6CFFB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6205" y="2113888"/>
            <a:ext cx="9707595" cy="162802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400" dirty="0" smtClean="0"/>
              <a:t>Датчик </a:t>
            </a:r>
            <a:r>
              <a:rPr lang="ru-RU" sz="2400" dirty="0"/>
              <a:t>относится к пассивным инфракрасным сенсорам. Пироэлектрический датчик движения состоит из чувствительного элемента, разделенного на две </a:t>
            </a:r>
            <a:r>
              <a:rPr lang="ru-RU" sz="2400" dirty="0" smtClean="0"/>
              <a:t>части </a:t>
            </a:r>
            <a:r>
              <a:rPr lang="ru-RU" sz="2400" dirty="0"/>
              <a:t>и помещенного в металлический герметичный корпус, и линзы.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CF2956-AD96-4EB4-827E-3ECF53F46F4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2" b="20537"/>
          <a:stretch/>
        </p:blipFill>
        <p:spPr bwMode="auto">
          <a:xfrm rot="5400000">
            <a:off x="425248" y="2507530"/>
            <a:ext cx="1428750" cy="840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E07BBC-D7D9-4AB5-8883-B56484FEDBB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6" y="4051364"/>
            <a:ext cx="1481455" cy="14395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Текст 5">
            <a:extLst>
              <a:ext uri="{FF2B5EF4-FFF2-40B4-BE49-F238E27FC236}">
                <a16:creationId xmlns:a16="http://schemas.microsoft.com/office/drawing/2014/main" id="{5D5CB300-5C3C-4B94-8D65-53ACB262A787}"/>
              </a:ext>
            </a:extLst>
          </p:cNvPr>
          <p:cNvSpPr txBox="1">
            <a:spLocks/>
          </p:cNvSpPr>
          <p:nvPr/>
        </p:nvSpPr>
        <p:spPr>
          <a:xfrm>
            <a:off x="1646204" y="4151001"/>
            <a:ext cx="9707595" cy="1339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ru-RU" sz="2400" dirty="0"/>
              <a:t>За прямоугольной пластиной из материала, пропускающего инфракрасное излучение, чаще всего силикона, располагается чувствительный элемент.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D48F6453-C856-4189-8597-CC0F6CFFBF1E}"/>
              </a:ext>
            </a:extLst>
          </p:cNvPr>
          <p:cNvSpPr txBox="1">
            <a:spLocks/>
          </p:cNvSpPr>
          <p:nvPr/>
        </p:nvSpPr>
        <p:spPr>
          <a:xfrm>
            <a:off x="719253" y="1141853"/>
            <a:ext cx="3825240" cy="626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ru-RU" b="1" dirty="0" smtClean="0"/>
              <a:t>Датчик движения</a:t>
            </a:r>
            <a:endParaRPr lang="ru-RU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Измерительное устройство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59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5175" y="1396327"/>
            <a:ext cx="10515600" cy="1055134"/>
          </a:xfrm>
        </p:spPr>
        <p:txBody>
          <a:bodyPr/>
          <a:lstStyle/>
          <a:p>
            <a:pPr marL="114300" indent="0">
              <a:buNone/>
            </a:pPr>
            <a:r>
              <a:rPr lang="ru-RU" dirty="0"/>
              <a:t>К</a:t>
            </a:r>
            <a:r>
              <a:rPr lang="ru-RU" dirty="0" smtClean="0"/>
              <a:t>онтроллер ТРИК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Управляющее устройство</a:t>
            </a:r>
            <a:endParaRPr lang="ru-RU" dirty="0"/>
          </a:p>
        </p:txBody>
      </p:sp>
      <p:sp>
        <p:nvSpPr>
          <p:cNvPr id="5" name="AutoShape 2" descr="контроллер ТР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онтроллер ТРИ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контроллер ТРИК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2102581"/>
            <a:ext cx="6034913" cy="3731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51" y="2629673"/>
            <a:ext cx="4733124" cy="259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12</a:t>
            </a:fld>
            <a:endParaRPr lang="ru-RU" dirty="0"/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D0359559-85D2-42A4-9190-424ED415121C}"/>
              </a:ext>
            </a:extLst>
          </p:cNvPr>
          <p:cNvSpPr txBox="1">
            <a:spLocks/>
          </p:cNvSpPr>
          <p:nvPr/>
        </p:nvSpPr>
        <p:spPr>
          <a:xfrm>
            <a:off x="838125" y="1211505"/>
            <a:ext cx="11031320" cy="22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Устройства:</a:t>
            </a:r>
          </a:p>
          <a:p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Управляющее 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контроллер </a:t>
            </a: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ТРИК</a:t>
            </a:r>
          </a:p>
          <a:p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Измерительные — 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датчик движения, датчик </a:t>
            </a: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освещенности</a:t>
            </a:r>
          </a:p>
          <a:p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Исполнительные </a:t>
            </a:r>
            <a:r>
              <a:rPr lang="ru-RU" sz="2600" dirty="0"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реле (для включения и выключения лампочки)</a:t>
            </a:r>
            <a:endParaRPr lang="ru-RU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28EF0F-E1D9-4302-8902-83F7F55CB39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4" b="22519"/>
          <a:stretch/>
        </p:blipFill>
        <p:spPr bwMode="auto">
          <a:xfrm rot="5400000">
            <a:off x="6140347" y="4287698"/>
            <a:ext cx="1434465" cy="8045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794364-9B15-49CA-A94E-AC75AA9FA15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2" b="20537"/>
          <a:stretch/>
        </p:blipFill>
        <p:spPr bwMode="auto">
          <a:xfrm rot="5400000">
            <a:off x="3674820" y="4272458"/>
            <a:ext cx="1428750" cy="840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6A4D39B-3C99-467A-9697-C50B61928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" t="5536" r="6379" b="5950"/>
          <a:stretch/>
        </p:blipFill>
        <p:spPr bwMode="auto">
          <a:xfrm>
            <a:off x="8811768" y="4125236"/>
            <a:ext cx="1334280" cy="10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F9F7C7-C3BE-44C7-9F1B-88D3F6A14E0C}"/>
              </a:ext>
            </a:extLst>
          </p:cNvPr>
          <p:cNvSpPr txBox="1"/>
          <p:nvPr/>
        </p:nvSpPr>
        <p:spPr>
          <a:xfrm>
            <a:off x="3619136" y="5555558"/>
            <a:ext cx="19244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>
                <a:latin typeface="Calibri" panose="020F0502020204030204" pitchFamily="34" charset="0"/>
                <a:cs typeface="Calibri" panose="020F0502020204030204" pitchFamily="34" charset="0"/>
              </a:rPr>
              <a:t>Датчик движения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7E9B03-99D0-46E7-BA20-0263D5FA45F1}"/>
              </a:ext>
            </a:extLst>
          </p:cNvPr>
          <p:cNvSpPr txBox="1"/>
          <p:nvPr/>
        </p:nvSpPr>
        <p:spPr>
          <a:xfrm>
            <a:off x="5968332" y="5555558"/>
            <a:ext cx="21967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Датчик освещенности</a:t>
            </a:r>
            <a:endParaRPr lang="ru-RU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38124-2C20-453A-AF8B-CC9A1350790F}"/>
              </a:ext>
            </a:extLst>
          </p:cNvPr>
          <p:cNvSpPr txBox="1"/>
          <p:nvPr/>
        </p:nvSpPr>
        <p:spPr>
          <a:xfrm>
            <a:off x="8811768" y="5564034"/>
            <a:ext cx="20330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Объект света</a:t>
            </a:r>
            <a:endParaRPr lang="ru-RU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24" y="3888758"/>
            <a:ext cx="2325699" cy="15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Система устройств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F9F7C7-C3BE-44C7-9F1B-88D3F6A14E0C}"/>
              </a:ext>
            </a:extLst>
          </p:cNvPr>
          <p:cNvSpPr txBox="1"/>
          <p:nvPr/>
        </p:nvSpPr>
        <p:spPr>
          <a:xfrm>
            <a:off x="1184135" y="5555559"/>
            <a:ext cx="1690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Контролер ТРИК</a:t>
            </a:r>
            <a:endParaRPr lang="ru-RU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43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13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91" y="349722"/>
            <a:ext cx="8802900" cy="612000"/>
          </a:xfrm>
        </p:spPr>
        <p:txBody>
          <a:bodyPr/>
          <a:lstStyle/>
          <a:p>
            <a:r>
              <a:rPr lang="ru-RU" sz="4000" dirty="0"/>
              <a:t>Аккумуляторы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981" y="1693806"/>
            <a:ext cx="8843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Для питания электрических элементов стенда используется свинцово-кислотный аккумулятор.</a:t>
            </a:r>
          </a:p>
        </p:txBody>
      </p:sp>
      <p:pic>
        <p:nvPicPr>
          <p:cNvPr id="5" name="image133.png" descr="276F6941.tif"/>
          <p:cNvPicPr/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829156" y="2711930"/>
            <a:ext cx="1271737" cy="1887633"/>
          </a:xfrm>
          <a:prstGeom prst="rect">
            <a:avLst/>
          </a:prstGeom>
          <a:ln/>
        </p:spPr>
      </p:pic>
      <p:pic>
        <p:nvPicPr>
          <p:cNvPr id="6" name="image141.png" descr="C:\Users\licey\Desktop\Аккумулятор свинцовый 12 В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91391" y="1162345"/>
            <a:ext cx="1799590" cy="1799590"/>
          </a:xfrm>
          <a:prstGeom prst="rect">
            <a:avLst/>
          </a:prstGeom>
          <a:ln/>
        </p:spPr>
      </p:pic>
      <p:sp>
        <p:nvSpPr>
          <p:cNvPr id="7" name="TextBox 6"/>
          <p:cNvSpPr txBox="1"/>
          <p:nvPr/>
        </p:nvSpPr>
        <p:spPr>
          <a:xfrm>
            <a:off x="2690981" y="4724426"/>
            <a:ext cx="8662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Зарядное устройство IMAX обеспечивает зарядку обоих типов аккумуляторов.</a:t>
            </a:r>
          </a:p>
        </p:txBody>
      </p:sp>
      <p:pic>
        <p:nvPicPr>
          <p:cNvPr id="8" name="image135.png" descr="C:\Users\licey\Desktop\Зарядное устройство IMAX.png"/>
          <p:cNvPicPr/>
          <p:nvPr/>
        </p:nvPicPr>
        <p:blipFill>
          <a:blip r:embed="rId4"/>
          <a:srcRect/>
          <a:stretch>
            <a:fillRect/>
          </a:stretch>
        </p:blipFill>
        <p:spPr>
          <a:xfrm rot="1346564">
            <a:off x="784705" y="4320544"/>
            <a:ext cx="1799590" cy="1799590"/>
          </a:xfrm>
          <a:prstGeom prst="rect">
            <a:avLst/>
          </a:prstGeom>
          <a:ln/>
        </p:spPr>
      </p:pic>
      <p:sp>
        <p:nvSpPr>
          <p:cNvPr id="9" name="TextBox 8"/>
          <p:cNvSpPr txBox="1"/>
          <p:nvPr/>
        </p:nvSpPr>
        <p:spPr>
          <a:xfrm>
            <a:off x="2690981" y="2882718"/>
            <a:ext cx="8662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 контроллеру подключается литий-полимерный. Основными характеристиками таких аккумуляторов являются номинальное электрическое напряжение и емкость. </a:t>
            </a:r>
          </a:p>
        </p:txBody>
      </p:sp>
    </p:spTree>
    <p:extLst>
      <p:ext uri="{BB962C8B-B14F-4D97-AF65-F5344CB8AC3E}">
        <p14:creationId xmlns:p14="http://schemas.microsoft.com/office/powerpoint/2010/main" val="343716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14</a:t>
            </a:fld>
            <a:endParaRPr lang="ru-RU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CAD1C5EB-762B-46B9-9654-10006885153B}"/>
              </a:ext>
            </a:extLst>
          </p:cNvPr>
          <p:cNvSpPr txBox="1">
            <a:spLocks/>
          </p:cNvSpPr>
          <p:nvPr/>
        </p:nvSpPr>
        <p:spPr>
          <a:xfrm>
            <a:off x="838125" y="1303930"/>
            <a:ext cx="4308641" cy="3045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ru-RU" dirty="0"/>
              <a:t>Условные обозначения</a:t>
            </a:r>
            <a:r>
              <a:rPr lang="ru-RU" dirty="0" smtClean="0"/>
              <a:t>:</a:t>
            </a:r>
          </a:p>
          <a:p>
            <a:pPr marL="114300" indent="0">
              <a:buFont typeface="Arial"/>
              <a:buNone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Фоторезистор,</a:t>
            </a:r>
          </a:p>
          <a:p>
            <a:pPr marL="114300" indent="0">
              <a:buFont typeface="Arial"/>
              <a:buNone/>
            </a:pPr>
            <a:r>
              <a:rPr lang="ru-R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Акб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, провода, датчик движения, лампа, реле, контроллер, выключатель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s://radioskot.ru/FOTO20/fotorezistor_skhematicheskoe_izobrazheni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3" t="11850" r="13585" b="17558"/>
          <a:stretch/>
        </p:blipFill>
        <p:spPr bwMode="auto">
          <a:xfrm>
            <a:off x="5207038" y="1411045"/>
            <a:ext cx="145818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resent5.com/presentation/361395434_442406855/image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267" y="1411045"/>
            <a:ext cx="4474533" cy="251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575" y="4303960"/>
            <a:ext cx="35147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Принципиальная схема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299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15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Способы подключения</a:t>
            </a:r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9C07600C-D3C9-49F6-9727-EFB81828C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944" y="1264859"/>
            <a:ext cx="10658857" cy="1066518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dirty="0"/>
              <a:t>Параллельное и последовательное </a:t>
            </a:r>
            <a:r>
              <a:rPr lang="ru-RU" dirty="0" smtClean="0"/>
              <a:t>подключение (аналогия с потоком воды).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24C771C-3D27-429A-964C-9AE71CB52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7" t="20082" r="23119" b="3762"/>
          <a:stretch/>
        </p:blipFill>
        <p:spPr bwMode="auto">
          <a:xfrm>
            <a:off x="838125" y="2474369"/>
            <a:ext cx="4634144" cy="349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thumbs.dreamstime.com/b/%D0%B8-%D1%8E%D1%81%D1%82%D1%80%D0%B0%D1%86%D0%B8%D1%8F-%D0%BA-%D0%B0%D0%BF%D0%B0%D0%BD%D0%B0-%D1%82%D1%80%D1%83%D0%B1%D1%8B-%D0%B3%D0%B0%D0%B7%D0%B0-%D0%B8%D0%B7%D0%BE-%D0%B8%D1%80%D0%BE%D0%B2%D0%B0%D0%BD%D0%BE-%D0%BD%D0%B0-%D0%B1%D0%B5-%D0%B8%D0%B7%D0%BD%D0%B5-424462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325" y="2350999"/>
            <a:ext cx="1998389" cy="142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g2.freepng.ru/20181203/eyp/kisspng-clip-art-stock-photography-vector-graphics-illustr-tps-engineering-homepage-5c04c0ab96df11.3082239915438153396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" b="97963" l="0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43"/>
          <a:stretch/>
        </p:blipFill>
        <p:spPr bwMode="auto">
          <a:xfrm>
            <a:off x="8879714" y="4228294"/>
            <a:ext cx="2279052" cy="167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thumbs.dreamstime.com/b/%D0%B8-%D1%8E%D1%81%D1%82%D1%80%D0%B0%D1%86%D0%B8%D1%8F-%D0%BA-%D0%B0%D0%BF%D0%B0%D0%BD%D0%B0-%D1%82%D1%80%D1%83%D0%B1%D1%8B-%D0%B3%D0%B0%D0%B7%D0%B0-%D0%B8%D0%B7%D0%BE-%D0%B8%D1%80%D0%BE%D0%B2%D0%B0%D0%BD%D0%BE-%D0%BD%D0%B0-%D0%B1%D0%B5-%D0%B8%D0%B7%D0%BD%D0%B5-424462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9714" y="2350999"/>
            <a:ext cx="1998389" cy="142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mg2.freepng.ru/20181203/eyp/kisspng-clip-art-stock-photography-vector-graphics-illustr-tps-engineering-homepage-5c04c0ab96df11.30822399154381533961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" b="97963" l="0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43"/>
          <a:stretch/>
        </p:blipFill>
        <p:spPr bwMode="auto">
          <a:xfrm flipH="1">
            <a:off x="6770404" y="4228294"/>
            <a:ext cx="2279052" cy="167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82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16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Принципиальная схема</a:t>
            </a:r>
            <a:endParaRPr lang="ru-RU" sz="4000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A32E0AD6-EB33-475B-94BB-A62F9A5B5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EDEF2489-A367-40D2-889B-A0B8702C90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B3E9E478-B52A-4C2C-88B3-C1042A0FD7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9100E909-CFB1-40D7-B13C-88DE3B203A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52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17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91" y="349722"/>
            <a:ext cx="8802900" cy="612000"/>
          </a:xfrm>
        </p:spPr>
        <p:txBody>
          <a:bodyPr/>
          <a:lstStyle/>
          <a:p>
            <a:r>
              <a:rPr lang="ru-RU" sz="4000" dirty="0"/>
              <a:t>Монтаж системы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771" y="1338356"/>
            <a:ext cx="43094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Для монтажа необходимы: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Подложка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Электропровода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Крепеж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Инструменты</a:t>
            </a:r>
            <a:endParaRPr lang="ru-RU" sz="2400" dirty="0"/>
          </a:p>
        </p:txBody>
      </p:sp>
      <p:pic>
        <p:nvPicPr>
          <p:cNvPr id="5" name="image157.png" descr="C:\Users\licey\Desktop\Новая папка\Сверловка цветная без контуров 2019-06-21.GIF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766739" y="1431811"/>
            <a:ext cx="3587061" cy="23369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150.png" descr="C:\Users\licey\Desktop\Дрель ручная.png"/>
          <p:cNvPicPr/>
          <p:nvPr/>
        </p:nvPicPr>
        <p:blipFill>
          <a:blip r:embed="rId3"/>
          <a:srcRect/>
          <a:stretch>
            <a:fillRect/>
          </a:stretch>
        </p:blipFill>
        <p:spPr>
          <a:xfrm rot="16200000">
            <a:off x="3618733" y="4023314"/>
            <a:ext cx="1799590" cy="1799590"/>
          </a:xfrm>
          <a:prstGeom prst="rect">
            <a:avLst/>
          </a:prstGeom>
          <a:ln/>
        </p:spPr>
      </p:pic>
      <p:pic>
        <p:nvPicPr>
          <p:cNvPr id="7" name="image151.png" descr="C:\Users\licey\Desktop\Ключи торцевые (шестигранники) - 2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846193" y="1743869"/>
            <a:ext cx="2188744" cy="2091128"/>
          </a:xfrm>
          <a:prstGeom prst="rect">
            <a:avLst/>
          </a:prstGeom>
          <a:ln/>
        </p:spPr>
      </p:pic>
      <p:pic>
        <p:nvPicPr>
          <p:cNvPr id="8" name="image146.png" descr="C:\Users\licey\Desktop\Ключ комбинированный 7 мм.png"/>
          <p:cNvPicPr/>
          <p:nvPr/>
        </p:nvPicPr>
        <p:blipFill rotWithShape="1">
          <a:blip r:embed="rId5"/>
          <a:srcRect t="35874" b="28050"/>
          <a:stretch/>
        </p:blipFill>
        <p:spPr>
          <a:xfrm>
            <a:off x="845820" y="4198106"/>
            <a:ext cx="2078038" cy="828305"/>
          </a:xfrm>
          <a:prstGeom prst="rect">
            <a:avLst/>
          </a:prstGeom>
          <a:ln/>
        </p:spPr>
      </p:pic>
      <p:pic>
        <p:nvPicPr>
          <p:cNvPr id="9" name="image160.jpg" descr="Ð¤Ð¾ÑÐ¾ ÐÐ²ÑÐ¾Ð¼Ð°ÑÐ¸ÑÐµÑÐºÐ¸Ð¹ Ð¼Ð½Ð¾Ð³Ð¾ÑÑÐ½ÐºÑÐ¸Ð¾Ð½Ð°Ð»ÑÐ½ÑÐ¹ ÑÑÑÐ¸Ð¿Ð¿ÐµÑ ÐÐÐ¢ WS-07 Ñ Ð²Ð¸Ð½ÑÐ¾Ð¼ Ð¼Ð¸ÐºÑÐ¾Ð½Ð°ÑÑÑÐ¾Ð¹ÐºÐ¸ (0.05-10 Ð¼Ð¼Â²) {61670}"/>
          <p:cNvPicPr/>
          <p:nvPr/>
        </p:nvPicPr>
        <p:blipFill rotWithShape="1">
          <a:blip r:embed="rId6"/>
          <a:srcRect t="16785" b="14620"/>
          <a:stretch/>
        </p:blipFill>
        <p:spPr>
          <a:xfrm>
            <a:off x="9198228" y="4467496"/>
            <a:ext cx="2155572" cy="1532509"/>
          </a:xfrm>
          <a:prstGeom prst="rect">
            <a:avLst/>
          </a:prstGeom>
          <a:ln/>
        </p:spPr>
      </p:pic>
      <p:pic>
        <p:nvPicPr>
          <p:cNvPr id="10" name="image144.png" descr="Винт М4х8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58700" y="5282075"/>
            <a:ext cx="427355" cy="383540"/>
          </a:xfrm>
          <a:prstGeom prst="rect">
            <a:avLst/>
          </a:prstGeom>
          <a:ln/>
        </p:spPr>
      </p:pic>
      <p:pic>
        <p:nvPicPr>
          <p:cNvPr id="11" name="image161.jpg" descr="Винт М4х16 (DIN 7380) - фото.jpg"/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885087" y="5224607"/>
            <a:ext cx="498475" cy="498475"/>
          </a:xfrm>
          <a:prstGeom prst="rect">
            <a:avLst/>
          </a:prstGeom>
          <a:ln/>
        </p:spPr>
      </p:pic>
      <p:pic>
        <p:nvPicPr>
          <p:cNvPr id="12" name="image153.jpg" descr="Гайка М4 (DIN 6923) с фланцем - фото.jpg"/>
          <p:cNvPicPr/>
          <p:nvPr/>
        </p:nvPicPr>
        <p:blipFill>
          <a:blip r:embed="rId9"/>
          <a:srcRect/>
          <a:stretch>
            <a:fillRect/>
          </a:stretch>
        </p:blipFill>
        <p:spPr>
          <a:xfrm>
            <a:off x="3015298" y="5233751"/>
            <a:ext cx="530860" cy="530860"/>
          </a:xfrm>
          <a:prstGeom prst="rect">
            <a:avLst/>
          </a:prstGeom>
          <a:ln/>
        </p:spPr>
      </p:pic>
      <p:pic>
        <p:nvPicPr>
          <p:cNvPr id="13" name="image132.png" descr="https://lh6.googleusercontent.com/D14RoRwGBY4PAJMeGLlpZj2E59gTV0hm3r9PBJs-cL-yrhQrcAbKzMxEYeHa6hUNxq3Q0C4f03uZLjf4n49-ZxMxFyUxXwAhiK8Sw9AMmxFTqLHkxs4YGiHU6y7QplMEuopKwPJe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6674526" y="4761675"/>
            <a:ext cx="1415766" cy="1061229"/>
          </a:xfrm>
          <a:prstGeom prst="rect">
            <a:avLst/>
          </a:prstGeom>
          <a:ln/>
        </p:spPr>
      </p:pic>
      <p:pic>
        <p:nvPicPr>
          <p:cNvPr id="14" name="image134.png"/>
          <p:cNvPicPr/>
          <p:nvPr/>
        </p:nvPicPr>
        <p:blipFill>
          <a:blip r:embed="rId11"/>
          <a:srcRect l="2019" t="5585" r="2693" b="3028"/>
          <a:stretch>
            <a:fillRect/>
          </a:stretch>
        </p:blipFill>
        <p:spPr>
          <a:xfrm>
            <a:off x="5292841" y="3763269"/>
            <a:ext cx="1551305" cy="98679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37244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18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91" y="349722"/>
            <a:ext cx="8802900" cy="612000"/>
          </a:xfrm>
        </p:spPr>
        <p:txBody>
          <a:bodyPr/>
          <a:lstStyle/>
          <a:p>
            <a:r>
              <a:rPr lang="ru-RU" sz="4000" dirty="0"/>
              <a:t>Монтаж системы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771" y="1338356"/>
            <a:ext cx="10570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Сверление отверстий, монтаж аккумуляторов и </a:t>
            </a:r>
            <a:r>
              <a:rPr lang="en-US" sz="2400" dirty="0" smtClean="0"/>
              <a:t>DIN</a:t>
            </a:r>
            <a:r>
              <a:rPr lang="ru-RU" sz="2400" dirty="0" smtClean="0"/>
              <a:t>-реек.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2176655"/>
            <a:ext cx="3510913" cy="3510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80" y="2158455"/>
            <a:ext cx="3529114" cy="35291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114" y="2176655"/>
            <a:ext cx="3510913" cy="351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19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91" y="349722"/>
            <a:ext cx="8802900" cy="612000"/>
          </a:xfrm>
        </p:spPr>
        <p:txBody>
          <a:bodyPr/>
          <a:lstStyle/>
          <a:p>
            <a:r>
              <a:rPr lang="ru-RU" sz="4000" dirty="0"/>
              <a:t>Монтаж системы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771" y="1338356"/>
            <a:ext cx="10570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Снятие изоляции стриппером и подключение проводки.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2176655"/>
            <a:ext cx="3510913" cy="3510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64" y="2176655"/>
            <a:ext cx="3510913" cy="351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9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48E39-C8F9-4898-B7A1-799C0C4E3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1114803"/>
            <a:ext cx="10640569" cy="1687584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Автоматическая система – система, работающая по определенной программе без участия человека. Автоматические системы могут быть контролирующими, регулирующими или управляющими.</a:t>
            </a:r>
            <a:endParaRPr lang="ru-RU" sz="24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Trebuchet MS"/>
              </a:rPr>
              <a:t>Автоматические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Trebuchet MS"/>
              </a:rPr>
              <a:t>системы</a:t>
            </a:r>
            <a:endParaRPr lang="ru-RU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317215-907A-488B-8B15-A8752D126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65" y="2576644"/>
            <a:ext cx="4769372" cy="344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57D559-4246-444E-A5F6-F0B856D84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95" y="2298221"/>
            <a:ext cx="5325195" cy="400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2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20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91" y="349722"/>
            <a:ext cx="8802900" cy="612000"/>
          </a:xfrm>
        </p:spPr>
        <p:txBody>
          <a:bodyPr/>
          <a:lstStyle/>
          <a:p>
            <a:r>
              <a:rPr lang="ru-RU" sz="4000" dirty="0"/>
              <a:t>Подключение элементов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6543" y="1310070"/>
            <a:ext cx="9287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 бытовых системах применяются два вида крепления — винтовая и </a:t>
            </a:r>
            <a:r>
              <a:rPr lang="ru-RU" sz="2400" dirty="0" err="1" smtClean="0"/>
              <a:t>безвинтовая</a:t>
            </a:r>
            <a:r>
              <a:rPr lang="ru-RU" sz="2400" dirty="0" smtClean="0"/>
              <a:t>.</a:t>
            </a:r>
            <a:endParaRPr lang="en-US" sz="2400" dirty="0" smtClean="0"/>
          </a:p>
          <a:p>
            <a:endParaRPr lang="en-US" sz="2400" dirty="0"/>
          </a:p>
          <a:p>
            <a:r>
              <a:rPr lang="ru-RU" sz="2400" dirty="0" smtClean="0"/>
              <a:t>В </a:t>
            </a:r>
            <a:r>
              <a:rPr lang="ru-RU" sz="2400" dirty="0"/>
              <a:t>винтовом креплении провод вставляется в клемму и болтом притягивается к контакту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5" name="image1.jpg" descr="D:\gaiki\276F0395.jpg"/>
          <p:cNvPicPr/>
          <p:nvPr/>
        </p:nvPicPr>
        <p:blipFill>
          <a:blip r:embed="rId2"/>
          <a:srcRect r="11872" b="10166"/>
          <a:stretch>
            <a:fillRect/>
          </a:stretch>
        </p:blipFill>
        <p:spPr>
          <a:xfrm>
            <a:off x="891391" y="1329771"/>
            <a:ext cx="1057910" cy="1616710"/>
          </a:xfrm>
          <a:prstGeom prst="rect">
            <a:avLst/>
          </a:prstGeom>
          <a:ln/>
        </p:spPr>
      </p:pic>
      <p:sp>
        <p:nvSpPr>
          <p:cNvPr id="6" name="Прямоугольник 5"/>
          <p:cNvSpPr/>
          <p:nvPr/>
        </p:nvSpPr>
        <p:spPr>
          <a:xfrm>
            <a:off x="891390" y="3387682"/>
            <a:ext cx="104624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Безвинтовое крепление представляет собой зажим на пружине, провод вставляется в клемму и фиксируется этим зажимом.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91390" y="4319021"/>
            <a:ext cx="99474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 контроллеру провода подсоединяются через полярный разъем </a:t>
            </a:r>
            <a:r>
              <a:rPr lang="ru-RU" sz="2400" dirty="0" err="1" smtClean="0"/>
              <a:t>Micro-Match</a:t>
            </a:r>
            <a:r>
              <a:rPr lang="ru-RU" sz="2400" dirty="0" smtClean="0"/>
              <a:t>. Полярный </a:t>
            </a:r>
            <a:r>
              <a:rPr lang="ru-RU" sz="2400" dirty="0"/>
              <a:t>означает наличие ключа — пластмассового штыря, обеспечивающего подключение только одним единственным способом.</a:t>
            </a:r>
          </a:p>
        </p:txBody>
      </p:sp>
      <p:pic>
        <p:nvPicPr>
          <p:cNvPr id="10" name="image25.jpg" descr="Микроматч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838814" y="4685661"/>
            <a:ext cx="514985" cy="51498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2376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21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91" y="349722"/>
            <a:ext cx="8802900" cy="612000"/>
          </a:xfrm>
        </p:spPr>
        <p:txBody>
          <a:bodyPr/>
          <a:lstStyle/>
          <a:p>
            <a:r>
              <a:rPr lang="ru-RU" sz="4000" dirty="0"/>
              <a:t>Тестирование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6338" y="1421239"/>
            <a:ext cx="10597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 пункта меню контроллера «Тестирование».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Проверка работоспособности датчиков, </a:t>
            </a:r>
            <a:r>
              <a:rPr lang="en-US" sz="2400" dirty="0" smtClean="0"/>
              <a:t>LED</a:t>
            </a:r>
            <a:r>
              <a:rPr lang="ru-RU" sz="2400" dirty="0" smtClean="0"/>
              <a:t>-ленты и реле.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Определение пороговых значений. </a:t>
            </a:r>
            <a:endParaRPr lang="ru-RU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6" y="2964959"/>
            <a:ext cx="2286000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408" y="2964959"/>
            <a:ext cx="2286000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88" y="2964959"/>
            <a:ext cx="22860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964959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22</a:t>
            </a:fld>
            <a:endParaRPr lang="ru-RU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9C07600C-D3C9-49F6-9727-EFB81828C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9093" y="4109759"/>
            <a:ext cx="10515675" cy="1095268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dirty="0" smtClean="0"/>
              <a:t>Пороговое </a:t>
            </a:r>
            <a:r>
              <a:rPr lang="ru-RU" dirty="0"/>
              <a:t>значение переменной </a:t>
            </a:r>
            <a:r>
              <a:rPr lang="en-US" dirty="0" smtClean="0"/>
              <a:t>—</a:t>
            </a:r>
            <a:r>
              <a:rPr lang="ru-RU" dirty="0" smtClean="0"/>
              <a:t> </a:t>
            </a:r>
            <a:r>
              <a:rPr lang="ru-RU" dirty="0"/>
              <a:t>значение показания датчика, при котором система должна «сработать</a:t>
            </a:r>
            <a:r>
              <a:rPr lang="ru-RU" dirty="0" smtClean="0"/>
              <a:t>».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E35E631F-6033-4511-AC7F-5C50951C15E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25757" y="1966859"/>
            <a:ext cx="2054880" cy="1162440"/>
          </a:xfrm>
          <a:prstGeom prst="rect">
            <a:avLst/>
          </a:prstGeom>
          <a:ln>
            <a:noFill/>
          </a:ln>
        </p:spPr>
      </p:pic>
      <p:pic>
        <p:nvPicPr>
          <p:cNvPr id="20" name="Рисунок 5">
            <a:extLst>
              <a:ext uri="{FF2B5EF4-FFF2-40B4-BE49-F238E27FC236}">
                <a16:creationId xmlns:a16="http://schemas.microsoft.com/office/drawing/2014/main" id="{F09EF09D-28FF-4A51-BEAC-2040D9FDEED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272810" y="1966859"/>
            <a:ext cx="1495440" cy="1500120"/>
          </a:xfrm>
          <a:prstGeom prst="rect">
            <a:avLst/>
          </a:prstGeom>
          <a:ln>
            <a:noFill/>
          </a:ln>
        </p:spPr>
      </p:pic>
      <p:sp>
        <p:nvSpPr>
          <p:cNvPr id="22" name="CustomShape 5">
            <a:extLst>
              <a:ext uri="{FF2B5EF4-FFF2-40B4-BE49-F238E27FC236}">
                <a16:creationId xmlns:a16="http://schemas.microsoft.com/office/drawing/2014/main" id="{47A3DCD9-338F-466D-9E6E-8E10A3D5968D}"/>
              </a:ext>
            </a:extLst>
          </p:cNvPr>
          <p:cNvSpPr/>
          <p:nvPr/>
        </p:nvSpPr>
        <p:spPr>
          <a:xfrm>
            <a:off x="838125" y="1322648"/>
            <a:ext cx="4401387" cy="85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B050"/>
                </a:solidFill>
                <a:latin typeface="Calibri"/>
                <a:ea typeface="Trebuchet MS"/>
              </a:rPr>
              <a:t>«Инициализация переменной»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23" name="CustomShape 6">
            <a:extLst>
              <a:ext uri="{FF2B5EF4-FFF2-40B4-BE49-F238E27FC236}">
                <a16:creationId xmlns:a16="http://schemas.microsoft.com/office/drawing/2014/main" id="{B0C24CA4-A4A6-4A36-9100-08F36CF54ABA}"/>
              </a:ext>
            </a:extLst>
          </p:cNvPr>
          <p:cNvSpPr/>
          <p:nvPr/>
        </p:nvSpPr>
        <p:spPr>
          <a:xfrm>
            <a:off x="7658437" y="1322648"/>
            <a:ext cx="2189520" cy="42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B050"/>
                </a:solidFill>
                <a:latin typeface="Calibri"/>
                <a:ea typeface="Trebuchet MS"/>
              </a:rPr>
              <a:t>«Выражение»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Переменная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489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23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38125" y="1194062"/>
            <a:ext cx="8830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Программа в </a:t>
            </a:r>
            <a:r>
              <a:rPr lang="en-US" sz="2400" dirty="0" smtClean="0"/>
              <a:t>TRIK Studio:</a:t>
            </a:r>
            <a:endParaRPr lang="ru-RU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Программирование</a:t>
            </a:r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727"/>
            <a:ext cx="12192000" cy="38921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0533" y="5767471"/>
            <a:ext cx="883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Значения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26949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24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91391" y="1375519"/>
            <a:ext cx="10462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Программа управления с пульта</a:t>
            </a:r>
            <a:r>
              <a:rPr lang="en-US" sz="2400" dirty="0" smtClean="0"/>
              <a:t> </a:t>
            </a:r>
            <a:r>
              <a:rPr lang="ru-RU" sz="2400" dirty="0" smtClean="0"/>
              <a:t>(</a:t>
            </a:r>
            <a:r>
              <a:rPr lang="ru-RU" sz="2400" dirty="0"/>
              <a:t>п</a:t>
            </a:r>
            <a:r>
              <a:rPr lang="ru-RU" sz="2400" dirty="0" smtClean="0"/>
              <a:t>рограмма </a:t>
            </a:r>
            <a:r>
              <a:rPr lang="ru-RU" sz="2400" dirty="0"/>
              <a:t>с выбором управляемого и автоматического режимов</a:t>
            </a:r>
            <a:r>
              <a:rPr lang="ru-RU" sz="2400" dirty="0" smtClean="0"/>
              <a:t>):</a:t>
            </a:r>
            <a:endParaRPr lang="ru-RU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Дистанционное управление</a:t>
            </a:r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46" y="2152140"/>
            <a:ext cx="8159697" cy="42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c8b6e555a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25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3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Работа системы автоматов</a:t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6E4DA0-944A-434E-9568-FF375E045AB1}"/>
              </a:ext>
            </a:extLst>
          </p:cNvPr>
          <p:cNvSpPr/>
          <p:nvPr/>
        </p:nvSpPr>
        <p:spPr>
          <a:xfrm>
            <a:off x="1228202" y="1699130"/>
            <a:ext cx="1740023" cy="79677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Программа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A9FB4F-D4F4-4081-87DC-68B6A4F966DF}"/>
              </a:ext>
            </a:extLst>
          </p:cNvPr>
          <p:cNvSpPr/>
          <p:nvPr/>
        </p:nvSpPr>
        <p:spPr>
          <a:xfrm>
            <a:off x="3484881" y="1699130"/>
            <a:ext cx="1740023" cy="79677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Блок управления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16D2DA3-62DD-49E3-B0A3-3698012DAC70}"/>
              </a:ext>
            </a:extLst>
          </p:cNvPr>
          <p:cNvSpPr/>
          <p:nvPr/>
        </p:nvSpPr>
        <p:spPr>
          <a:xfrm>
            <a:off x="5741560" y="1699130"/>
            <a:ext cx="1740023" cy="79677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Исполнительное устройство 1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AADF055-86BE-44A1-8961-C6D64A6A2562}"/>
              </a:ext>
            </a:extLst>
          </p:cNvPr>
          <p:cNvSpPr/>
          <p:nvPr/>
        </p:nvSpPr>
        <p:spPr>
          <a:xfrm>
            <a:off x="7998239" y="1699130"/>
            <a:ext cx="1740023" cy="79677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Управляемый объект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B940BCA-F204-4CB4-9759-EB970EE4D217}"/>
              </a:ext>
            </a:extLst>
          </p:cNvPr>
          <p:cNvSpPr/>
          <p:nvPr/>
        </p:nvSpPr>
        <p:spPr>
          <a:xfrm>
            <a:off x="4653900" y="3205937"/>
            <a:ext cx="1740023" cy="79677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Измерительное устройство 3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9C07600C-D3C9-49F6-9727-EFB81828C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25" y="4002711"/>
            <a:ext cx="10515675" cy="2353639"/>
          </a:xfrm>
        </p:spPr>
        <p:txBody>
          <a:bodyPr>
            <a:noAutofit/>
          </a:bodyPr>
          <a:lstStyle/>
          <a:p>
            <a:pPr marL="114300" indent="0">
              <a:buNone/>
            </a:pPr>
            <a:endParaRPr lang="ru-RU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Автоматические системы состоят из нескольких автоматических устройств.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7FAA3F6-3875-42A9-A60D-6A1407D451B6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2968225" y="2097516"/>
            <a:ext cx="51665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AF887EC-3CD0-4D71-8F1A-96BA9214F985}"/>
              </a:ext>
            </a:extLst>
          </p:cNvPr>
          <p:cNvCxnSpPr>
            <a:stCxn id="6" idx="3"/>
            <a:endCxn id="8" idx="1"/>
          </p:cNvCxnSpPr>
          <p:nvPr/>
        </p:nvCxnSpPr>
        <p:spPr>
          <a:xfrm>
            <a:off x="5224904" y="2097516"/>
            <a:ext cx="51665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66A77B70-81E2-43A1-A696-A946577C03FA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7481583" y="2097516"/>
            <a:ext cx="51665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: уступ 24">
            <a:extLst>
              <a:ext uri="{FF2B5EF4-FFF2-40B4-BE49-F238E27FC236}">
                <a16:creationId xmlns:a16="http://schemas.microsoft.com/office/drawing/2014/main" id="{FB1AC532-7AB5-4BC8-B52B-EA49F344DB80}"/>
              </a:ext>
            </a:extLst>
          </p:cNvPr>
          <p:cNvCxnSpPr>
            <a:stCxn id="10" idx="1"/>
            <a:endCxn id="6" idx="2"/>
          </p:cNvCxnSpPr>
          <p:nvPr/>
        </p:nvCxnSpPr>
        <p:spPr>
          <a:xfrm rot="10800000">
            <a:off x="4354894" y="2495901"/>
            <a:ext cx="299007" cy="1108422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7518BF4-6248-4940-8197-A3E863517D83}"/>
              </a:ext>
            </a:extLst>
          </p:cNvPr>
          <p:cNvSpPr/>
          <p:nvPr/>
        </p:nvSpPr>
        <p:spPr>
          <a:xfrm>
            <a:off x="6771702" y="3205936"/>
            <a:ext cx="1740023" cy="79677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Измерительное устройство 2</a:t>
            </a:r>
          </a:p>
        </p:txBody>
      </p:sp>
      <p:cxnSp>
        <p:nvCxnSpPr>
          <p:cNvPr id="22" name="Соединитель: уступ 21">
            <a:extLst>
              <a:ext uri="{FF2B5EF4-FFF2-40B4-BE49-F238E27FC236}">
                <a16:creationId xmlns:a16="http://schemas.microsoft.com/office/drawing/2014/main" id="{82CC50DC-0C6A-4141-9929-81EA749A4895}"/>
              </a:ext>
            </a:extLst>
          </p:cNvPr>
          <p:cNvCxnSpPr>
            <a:cxnSpLocks/>
            <a:endCxn id="14" idx="3"/>
          </p:cNvCxnSpPr>
          <p:nvPr/>
        </p:nvCxnSpPr>
        <p:spPr>
          <a:xfrm rot="5400000">
            <a:off x="8152964" y="2854663"/>
            <a:ext cx="1108421" cy="3908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F26D38F5-957F-4C00-8C32-5FE6A23BBBDE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6393923" y="3604321"/>
            <a:ext cx="377780" cy="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64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4</a:t>
            </a:fld>
            <a:endParaRPr lang="ru-RU" dirty="0"/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D0359559-85D2-42A4-9190-424ED415121C}"/>
              </a:ext>
            </a:extLst>
          </p:cNvPr>
          <p:cNvSpPr txBox="1">
            <a:spLocks/>
          </p:cNvSpPr>
          <p:nvPr/>
        </p:nvSpPr>
        <p:spPr>
          <a:xfrm>
            <a:off x="646101" y="1108509"/>
            <a:ext cx="10515675" cy="65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ru-RU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Необходимо оптимизировать работу освещения помещения для экономии энергии.</a:t>
            </a: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BF2E59E-574B-4089-B465-8B1EFBD7B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59" y="2408425"/>
            <a:ext cx="3338005" cy="333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 Освещение парадной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69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125" y="1198209"/>
            <a:ext cx="10515600" cy="229610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dirty="0" smtClean="0"/>
              <a:t>Требуется:</a:t>
            </a:r>
          </a:p>
          <a:p>
            <a:pPr marL="628650" indent="-514350">
              <a:buAutoNum type="arabicPeriod"/>
            </a:pPr>
            <a:r>
              <a:rPr lang="ru-RU" dirty="0" smtClean="0"/>
              <a:t>Заменить элементы освещения на энергосберегающие.</a:t>
            </a:r>
          </a:p>
          <a:p>
            <a:pPr marL="628650" indent="-514350">
              <a:buAutoNum type="arabicPeriod"/>
            </a:pPr>
            <a:r>
              <a:rPr lang="ru-RU" dirty="0" smtClean="0"/>
              <a:t>Отключить освещение при достаточном дневном свете.</a:t>
            </a:r>
          </a:p>
          <a:p>
            <a:pPr marL="628650" indent="-514350">
              <a:buAutoNum type="arabicPeriod"/>
            </a:pPr>
            <a:r>
              <a:rPr lang="ru-RU" dirty="0" smtClean="0"/>
              <a:t>Отключить освещение в отсутствии человека.</a:t>
            </a:r>
          </a:p>
          <a:p>
            <a:pPr marL="114300" indent="0">
              <a:buNone/>
            </a:pPr>
            <a:endParaRPr lang="ru-RU" dirty="0"/>
          </a:p>
          <a:p>
            <a:pPr marL="114300" indent="0">
              <a:buNone/>
            </a:pPr>
            <a:endParaRPr lang="ru-RU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Переформулируем задачу</a:t>
            </a:r>
            <a:endParaRPr lang="ru-RU" dirty="0"/>
          </a:p>
        </p:txBody>
      </p:sp>
      <p:pic>
        <p:nvPicPr>
          <p:cNvPr id="1026" name="Picture 2" descr="https://img2.freepng.ru/20180508/gte/kisspng-energy-conservation-light-emitting-diode-led-lamp-savings-bank-5af1306ee11313.9967284615257560149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133" y="425849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blackview.ru/upload/medialibrary/eb5/eb518fe619b905192464c4801f3f06f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016" y="4258492"/>
            <a:ext cx="107342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znaktb.by/image/cache/catalog/categories/znaki/ekologija/760b-1200x120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7" b="23356"/>
          <a:stretch/>
        </p:blipFill>
        <p:spPr bwMode="auto">
          <a:xfrm>
            <a:off x="7981405" y="4075611"/>
            <a:ext cx="2777922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7.hotpng.com/preview/483/373/316/computer-icons-symbol-clip-art-symbol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75" l="0" r="100000">
                        <a14:foregroundMark x1="49000" y1="41125" x2="49000" y2="41125"/>
                        <a14:foregroundMark x1="49500" y1="69625" x2="49500" y2="69625"/>
                        <a14:foregroundMark x1="58375" y1="78500" x2="58375" y2="78500"/>
                        <a14:backgroundMark x1="18750" y1="15500" x2="18750" y2="15500"/>
                        <a14:backgroundMark x1="53250" y1="26250" x2="53250" y2="26250"/>
                        <a14:backgroundMark x1="50000" y1="75625" x2="50000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055" y="4596051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94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6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78D273-0E5C-4B81-95FD-6D6DC932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400" dirty="0" smtClean="0"/>
              <a:t>Исполнительное устройство</a:t>
            </a:r>
            <a:endParaRPr lang="ru-RU" sz="34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48F6453-C856-4189-8597-CC0F6CFFB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2405" y="1290209"/>
            <a:ext cx="9181395" cy="1338469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b="1" dirty="0"/>
              <a:t>Светодиод </a:t>
            </a:r>
            <a:r>
              <a:rPr lang="ru-RU" b="1" dirty="0" smtClean="0"/>
              <a:t>(</a:t>
            </a:r>
            <a:r>
              <a:rPr lang="en-US" b="1" dirty="0" smtClean="0"/>
              <a:t>LED</a:t>
            </a:r>
            <a:r>
              <a:rPr lang="ru-RU" b="1" dirty="0" smtClean="0"/>
              <a:t>)</a:t>
            </a:r>
            <a:r>
              <a:rPr lang="ru-RU" dirty="0" smtClean="0"/>
              <a:t> </a:t>
            </a:r>
            <a:r>
              <a:rPr lang="en-US" dirty="0" smtClean="0"/>
              <a:t>—</a:t>
            </a:r>
            <a:r>
              <a:rPr lang="ru-RU" dirty="0" smtClean="0"/>
              <a:t> </a:t>
            </a:r>
            <a:r>
              <a:rPr lang="ru-RU" dirty="0"/>
              <a:t>это полупроводниковый элемент, в котором при прохождении электрического тока создается видимое глазу оптическое излучение.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A131C7E-00A2-459C-87E0-A2BA93D7C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" t="5536" r="6379" b="5950"/>
          <a:stretch/>
        </p:blipFill>
        <p:spPr bwMode="auto">
          <a:xfrm>
            <a:off x="838125" y="1424700"/>
            <a:ext cx="1334280" cy="10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948DE4-C28E-4632-97F1-76D14CDFB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102" y="2717410"/>
            <a:ext cx="5094725" cy="3549544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A34201BE-2433-41A5-BC9F-7990C3271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CB606B4-B04C-4290-B943-8C3806BB2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975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105361-3293-4CB6-8FED-8B4F2D732796}"/>
              </a:ext>
            </a:extLst>
          </p:cNvPr>
          <p:cNvSpPr txBox="1"/>
          <p:nvPr/>
        </p:nvSpPr>
        <p:spPr>
          <a:xfrm>
            <a:off x="838125" y="3153354"/>
            <a:ext cx="67459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В настоящее время такие устройства используются практически в любом приборе: телефоны, бытовая техника, автомобили, светильники и многие 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другие.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LED</a:t>
            </a: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-элементы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потребляют гораздо меньше энергии, что важно для энергосбережения.</a:t>
            </a:r>
          </a:p>
        </p:txBody>
      </p:sp>
    </p:spTree>
    <p:extLst>
      <p:ext uri="{BB962C8B-B14F-4D97-AF65-F5344CB8AC3E}">
        <p14:creationId xmlns:p14="http://schemas.microsoft.com/office/powerpoint/2010/main" val="54454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124" y="1337673"/>
            <a:ext cx="10515675" cy="712887"/>
          </a:xfrm>
        </p:spPr>
        <p:txBody>
          <a:bodyPr/>
          <a:lstStyle/>
          <a:p>
            <a:pPr marL="114300" indent="0">
              <a:buNone/>
            </a:pPr>
            <a:r>
              <a:rPr lang="ru-RU" dirty="0" smtClean="0"/>
              <a:t>Объект управления </a:t>
            </a:r>
            <a:r>
              <a:rPr lang="en-US" dirty="0" smtClean="0"/>
              <a:t>—</a:t>
            </a:r>
            <a:r>
              <a:rPr lang="ru-RU" dirty="0" smtClean="0"/>
              <a:t> электромагнитное реле.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</a:t>
            </a:r>
            <a:r>
              <a:rPr lang="ru-RU" dirty="0" smtClean="0"/>
              <a:t>сполнительное устройство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7959" r="7511" b="3768"/>
          <a:stretch/>
        </p:blipFill>
        <p:spPr bwMode="auto">
          <a:xfrm>
            <a:off x="1841863" y="3581535"/>
            <a:ext cx="1162594" cy="94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7963" r="7196" b="4770"/>
          <a:stretch/>
        </p:blipFill>
        <p:spPr bwMode="auto">
          <a:xfrm>
            <a:off x="4330338" y="2497186"/>
            <a:ext cx="3095897" cy="283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9" t="16545" r="7225" b="9484"/>
          <a:stretch/>
        </p:blipFill>
        <p:spPr bwMode="auto">
          <a:xfrm>
            <a:off x="8347166" y="2782389"/>
            <a:ext cx="3186096" cy="212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69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8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Электромагнитное реле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38125" y="1463038"/>
            <a:ext cx="10486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alibri" panose="020F0502020204030204" pitchFamily="34" charset="0"/>
              </a:rPr>
              <a:t>Электромагнитное реле</a:t>
            </a:r>
            <a:r>
              <a:rPr lang="ru-RU" sz="2400" dirty="0">
                <a:latin typeface="Calibri" panose="020F0502020204030204" pitchFamily="34" charset="0"/>
              </a:rPr>
              <a:t> — это устройство для переключения электрических цепей, принцип действия которого основан на свойствах электромагнитного </a:t>
            </a:r>
            <a:r>
              <a:rPr lang="ru-RU" sz="2400" dirty="0" smtClean="0">
                <a:latin typeface="Calibri" panose="020F0502020204030204" pitchFamily="34" charset="0"/>
              </a:rPr>
              <a:t>поля.</a:t>
            </a:r>
            <a:endParaRPr lang="ru-RU" sz="2400" dirty="0">
              <a:latin typeface="Calibri" panose="020F0502020204030204" pitchFamily="34" charset="0"/>
            </a:endParaRPr>
          </a:p>
        </p:txBody>
      </p:sp>
      <p:pic>
        <p:nvPicPr>
          <p:cNvPr id="6" name="image26.jpg" descr="https://www.syl.ru/misc/i/ai/375291/2306048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30927" y="2956198"/>
            <a:ext cx="2113054" cy="2340411"/>
          </a:xfrm>
          <a:prstGeom prst="rect">
            <a:avLst/>
          </a:prstGeom>
          <a:ln/>
        </p:spPr>
      </p:pic>
      <p:sp>
        <p:nvSpPr>
          <p:cNvPr id="8" name="TextBox 7"/>
          <p:cNvSpPr txBox="1"/>
          <p:nvPr/>
        </p:nvSpPr>
        <p:spPr>
          <a:xfrm>
            <a:off x="3329722" y="2787090"/>
            <a:ext cx="48175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 panose="020F0502020204030204" pitchFamily="34" charset="0"/>
              </a:rPr>
              <a:t>Если </a:t>
            </a:r>
            <a:r>
              <a:rPr lang="ru-RU" sz="2400" dirty="0">
                <a:latin typeface="Calibri" panose="020F0502020204030204" pitchFamily="34" charset="0"/>
              </a:rPr>
              <a:t>на металлический стержень намотать медную проволоку и подключить ее к источнику питания, то у стержня появятся магнитные свойства, которые исчезнут при отключении от источника питания.</a:t>
            </a:r>
          </a:p>
          <a:p>
            <a:pPr algn="just"/>
            <a:endParaRPr lang="ru-RU" sz="2400" dirty="0"/>
          </a:p>
        </p:txBody>
      </p:sp>
      <p:pic>
        <p:nvPicPr>
          <p:cNvPr id="2050" name="image31.png" descr="Чертеж1-Temp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994" y="4034078"/>
            <a:ext cx="238947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age28.png" descr="Чертеж1-Temp0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567" y="2504283"/>
            <a:ext cx="240352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35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CE2F87-E6D1-4690-9D3D-92328366BC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9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48F6453-C856-4189-8597-CC0F6CFFB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4109" y="1768156"/>
            <a:ext cx="9680637" cy="176142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400" dirty="0" smtClean="0"/>
              <a:t>Принцип </a:t>
            </a:r>
            <a:r>
              <a:rPr lang="ru-RU" sz="2400" dirty="0"/>
              <a:t>работы </a:t>
            </a:r>
            <a:r>
              <a:rPr lang="ru-RU" sz="2400" dirty="0" smtClean="0"/>
              <a:t>датчика </a:t>
            </a:r>
            <a:r>
              <a:rPr lang="ru-RU" sz="2400" dirty="0"/>
              <a:t>основан на свойствах фоторезистора. Фоторезистор </a:t>
            </a:r>
            <a:r>
              <a:rPr lang="ru-RU" sz="2400" dirty="0" smtClean="0"/>
              <a:t>— </a:t>
            </a:r>
            <a:r>
              <a:rPr lang="ru-RU" sz="2400" dirty="0"/>
              <a:t>полупроводниковый прибор с внутренним фотоэффектом. При облучении светом электропроводность фоторезистора меняется.</a:t>
            </a:r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299E25-50F7-4671-9524-B47110A26A1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4" b="22519"/>
          <a:stretch/>
        </p:blipFill>
        <p:spPr bwMode="auto">
          <a:xfrm rot="5400000">
            <a:off x="644679" y="2114363"/>
            <a:ext cx="1358332" cy="971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Текст 5">
            <a:extLst>
              <a:ext uri="{FF2B5EF4-FFF2-40B4-BE49-F238E27FC236}">
                <a16:creationId xmlns:a16="http://schemas.microsoft.com/office/drawing/2014/main" id="{D0359559-85D2-42A4-9190-424ED415121C}"/>
              </a:ext>
            </a:extLst>
          </p:cNvPr>
          <p:cNvSpPr txBox="1">
            <a:spLocks/>
          </p:cNvSpPr>
          <p:nvPr/>
        </p:nvSpPr>
        <p:spPr>
          <a:xfrm>
            <a:off x="719253" y="3471470"/>
            <a:ext cx="10634547" cy="95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ru-RU" sz="2400" dirty="0"/>
              <a:t>Пример использования датчика освещенности </a:t>
            </a:r>
            <a:r>
              <a:rPr lang="ru-RU" sz="2400" dirty="0" smtClean="0"/>
              <a:t>— </a:t>
            </a:r>
            <a:r>
              <a:rPr lang="ru-RU" sz="2400" dirty="0"/>
              <a:t>«умная» подсветка </a:t>
            </a:r>
            <a:r>
              <a:rPr lang="ru-RU" sz="2400" dirty="0" smtClean="0"/>
              <a:t>экрана.</a:t>
            </a:r>
            <a:endParaRPr lang="ru-RU" sz="2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3FE5FE-AC3C-44A5-8DC9-BF74AB3979C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24569" y="4792182"/>
            <a:ext cx="107950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F291165-DBE3-4ABD-9881-E6E59781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938" y="4146547"/>
            <a:ext cx="298132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Измерительное устройство</a:t>
            </a:r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D48F6453-C856-4189-8597-CC0F6CFFBF1E}"/>
              </a:ext>
            </a:extLst>
          </p:cNvPr>
          <p:cNvSpPr txBox="1">
            <a:spLocks/>
          </p:cNvSpPr>
          <p:nvPr/>
        </p:nvSpPr>
        <p:spPr>
          <a:xfrm>
            <a:off x="719253" y="1141853"/>
            <a:ext cx="3825240" cy="626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ru-RU" b="1" dirty="0" smtClean="0"/>
              <a:t>Датчик освещенности</a:t>
            </a:r>
            <a:endParaRPr lang="ru-RU" b="1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D0359559-85D2-42A4-9190-424ED415121C}"/>
              </a:ext>
            </a:extLst>
          </p:cNvPr>
          <p:cNvSpPr txBox="1">
            <a:spLocks/>
          </p:cNvSpPr>
          <p:nvPr/>
        </p:nvSpPr>
        <p:spPr>
          <a:xfrm>
            <a:off x="719253" y="3952761"/>
            <a:ext cx="6879411" cy="143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 ea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ru-RU" sz="2400" dirty="0" smtClean="0"/>
              <a:t>При ярком </a:t>
            </a:r>
            <a:r>
              <a:rPr lang="ru-RU" sz="2400" dirty="0"/>
              <a:t>освещении подсветка темнее. При изменении внешнего </a:t>
            </a:r>
            <a:r>
              <a:rPr lang="ru-RU" sz="2400" dirty="0" smtClean="0"/>
              <a:t>освещения </a:t>
            </a:r>
            <a:r>
              <a:rPr lang="ru-RU" sz="2400" dirty="0"/>
              <a:t>подсветка автоматически подстраивается.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0293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IKtheme2019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Ktheme2019" id="{3EE4B165-53EC-4A0A-9C55-72CB4EA76720}" vid="{6A35BB6B-5003-4483-AF5E-6DF0028E6E6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TRIKtheme2019 (1) — копия</Template>
  <TotalTime>26019</TotalTime>
  <Words>603</Words>
  <Application>Microsoft Office PowerPoint</Application>
  <PresentationFormat>Widescreen</PresentationFormat>
  <Paragraphs>116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Trebuchet MS</vt:lpstr>
      <vt:lpstr>Verdana</vt:lpstr>
      <vt:lpstr>TRIKtheme2019</vt:lpstr>
      <vt:lpstr>Автоматические системы</vt:lpstr>
      <vt:lpstr>Автоматические системы</vt:lpstr>
      <vt:lpstr>Работа системы автоматов                 </vt:lpstr>
      <vt:lpstr>Задача Освещение парадной</vt:lpstr>
      <vt:lpstr>Переформулируем задачу</vt:lpstr>
      <vt:lpstr>Исполнительное устройство</vt:lpstr>
      <vt:lpstr>Исполнительное устройство</vt:lpstr>
      <vt:lpstr>Электромагнитное реле</vt:lpstr>
      <vt:lpstr>Измерительное устройство</vt:lpstr>
      <vt:lpstr>Измерительное устройство</vt:lpstr>
      <vt:lpstr>Управляющее устройство</vt:lpstr>
      <vt:lpstr>Система устройств</vt:lpstr>
      <vt:lpstr>Аккумуляторы</vt:lpstr>
      <vt:lpstr>Принципиальная схема</vt:lpstr>
      <vt:lpstr>Способы подключения</vt:lpstr>
      <vt:lpstr>Принципиальная схема</vt:lpstr>
      <vt:lpstr>Монтаж системы</vt:lpstr>
      <vt:lpstr>Монтаж системы</vt:lpstr>
      <vt:lpstr>Монтаж системы</vt:lpstr>
      <vt:lpstr>Подключение элементов</vt:lpstr>
      <vt:lpstr>Тестирование </vt:lpstr>
      <vt:lpstr>Переменная</vt:lpstr>
      <vt:lpstr>Программирование</vt:lpstr>
      <vt:lpstr>Дистанционное управление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 с TRIK Studio</dc:title>
  <dc:creator>Анастасия Мерецкая</dc:creator>
  <cp:lastModifiedBy>A SHIROKOLOBOV</cp:lastModifiedBy>
  <cp:revision>146</cp:revision>
  <dcterms:created xsi:type="dcterms:W3CDTF">2019-08-13T14:16:56Z</dcterms:created>
  <dcterms:modified xsi:type="dcterms:W3CDTF">2020-09-16T14:51:10Z</dcterms:modified>
</cp:coreProperties>
</file>