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</p:sldMasterIdLst>
  <p:notesMasterIdLst>
    <p:notesMasterId r:id="rId29"/>
  </p:notesMasterIdLst>
  <p:sldIdLst>
    <p:sldId id="256" r:id="rId2"/>
    <p:sldId id="264" r:id="rId3"/>
    <p:sldId id="291" r:id="rId4"/>
    <p:sldId id="266" r:id="rId5"/>
    <p:sldId id="274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5" r:id="rId14"/>
    <p:sldId id="276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63" r:id="rId25"/>
    <p:sldId id="287" r:id="rId26"/>
    <p:sldId id="288" r:id="rId27"/>
    <p:sldId id="290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22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344b84b0fe_0_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1344b84b0f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344b84b0fe_0_4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g1344b84b0fe_0_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344b84b0fe_0_4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g1344b84b0fe_0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344b84b0fe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344b84b0fe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344b84b0fe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1344b84b0fe_0_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344b84b0fe_0_5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344b84b0fe_0_5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344b84b0fe_0_5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g1344b84b0fe_0_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1344b84b0fe_0_5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g1344b84b0fe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344b84b0fe_0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1344b84b0fe_0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344b84b0fe_0_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1344b84b0fe_0_5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1344b84b0fe_0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1344b84b0fe_0_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344b84b0fe_0_4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g1344b84b0fe_0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344b84b0fe_0_5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1344b84b0fe_0_5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344b84b0fe_0_5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344b84b0fe_0_5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1344b84b0fe_0_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1344b84b0fe_0_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1344b84b0fe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1344b84b0fe_0_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344b84b0fe_0_3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344b84b0fe_0_3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1344b84b0fe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1344b84b0fe_0_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1344b84b0fe_0_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1344b84b0fe_0_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344b84b0fe_0_6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4" name="Google Shape;444;g1344b84b0fe_0_6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45" name="Google Shape;445;g1344b84b0fe_0_6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"/>
              <a:t>27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344b84b0fe_0_4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1344b84b0fe_0_4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9760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344b84b0fe_0_4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1344b84b0fe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344b84b0fe_0_4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g1344b84b0fe_0_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344b84b0fe_0_4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1344b84b0fe_0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344b84b0fe_0_4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g1344b84b0fe_0_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344b84b0fe_0_4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g1344b84b0fe_0_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344b84b0fe_0_4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g1344b84b0fe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trikset.com/" TargetMode="External"/><Relationship Id="rId2" Type="http://schemas.openxmlformats.org/officeDocument/2006/relationships/hyperlink" Target="mailto:support@trikset.com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rikset.com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к">
  <p:cSld name="2_Титульный слайд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/>
          <p:nvPr/>
        </p:nvSpPr>
        <p:spPr>
          <a:xfrm>
            <a:off x="1478756" y="1234998"/>
            <a:ext cx="6199500" cy="1296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8"/>
          <p:cNvSpPr txBox="1">
            <a:spLocks noGrp="1"/>
          </p:cNvSpPr>
          <p:nvPr>
            <p:ph type="ctrTitle"/>
          </p:nvPr>
        </p:nvSpPr>
        <p:spPr>
          <a:xfrm>
            <a:off x="1472544" y="1154810"/>
            <a:ext cx="61995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5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88" name="Google Shape;88;p18"/>
          <p:cNvPicPr preferRelativeResize="0"/>
          <p:nvPr/>
        </p:nvPicPr>
        <p:blipFill rotWithShape="1">
          <a:blip r:embed="rId2">
            <a:alphaModFix/>
          </a:blip>
          <a:srcRect l="3014" t="11565" r="3071" b="11226"/>
          <a:stretch/>
        </p:blipFill>
        <p:spPr>
          <a:xfrm>
            <a:off x="628650" y="360671"/>
            <a:ext cx="2195579" cy="4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0425" y="2368586"/>
            <a:ext cx="2343149" cy="2343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92" name="Google Shape;92;p19"/>
          <p:cNvSpPr/>
          <p:nvPr/>
        </p:nvSpPr>
        <p:spPr>
          <a:xfrm>
            <a:off x="628649" y="270000"/>
            <a:ext cx="6602100" cy="459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1"/>
          </p:nvPr>
        </p:nvSpPr>
        <p:spPr>
          <a:xfrm>
            <a:off x="628649" y="1138687"/>
            <a:ext cx="7886700" cy="34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700"/>
              <a:buFont typeface="Verdana"/>
              <a:buNone/>
              <a:defRPr sz="27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олько заголовок">
  <p:cSld name="1_Только заголовок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/>
          <p:nvPr/>
        </p:nvSpPr>
        <p:spPr>
          <a:xfrm>
            <a:off x="628649" y="270000"/>
            <a:ext cx="6602100" cy="459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98" name="Google Shape;98;p20"/>
          <p:cNvSpPr txBox="1"/>
          <p:nvPr/>
        </p:nvSpPr>
        <p:spPr>
          <a:xfrm>
            <a:off x="3057525" y="1210692"/>
            <a:ext cx="56007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Поддержка ТРИК: </a:t>
            </a:r>
            <a:r>
              <a:rPr lang="ru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support@trikset.com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Справочный центр ТРИК: </a:t>
            </a:r>
            <a:r>
              <a:rPr lang="ru" sz="2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help.trikset.com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0"/>
          <p:cNvSpPr txBox="1"/>
          <p:nvPr/>
        </p:nvSpPr>
        <p:spPr>
          <a:xfrm flipH="1">
            <a:off x="628669" y="241984"/>
            <a:ext cx="66021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ru" sz="27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rPr>
              <a:t>Информация и контакты</a:t>
            </a:r>
            <a:endParaRPr sz="2700" b="1" i="0" u="none" strike="noStrike" cap="none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0" name="Google Shape;100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1480" y="1660938"/>
            <a:ext cx="2694590" cy="2694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86100" y="2143363"/>
            <a:ext cx="1935956" cy="300038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0"/>
          <p:cNvSpPr txBox="1"/>
          <p:nvPr/>
        </p:nvSpPr>
        <p:spPr>
          <a:xfrm>
            <a:off x="5089224" y="2122394"/>
            <a:ext cx="754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trikset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0"/>
          <p:cNvSpPr txBox="1"/>
          <p:nvPr/>
        </p:nvSpPr>
        <p:spPr>
          <a:xfrm>
            <a:off x="724260" y="1185728"/>
            <a:ext cx="1923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ru" sz="27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trikset.com</a:t>
            </a:r>
            <a:endParaRPr sz="27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49" y="1138687"/>
            <a:ext cx="7886700" cy="34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80" name="Google Shape;80;p17"/>
          <p:cNvPicPr preferRelativeResize="0"/>
          <p:nvPr/>
        </p:nvPicPr>
        <p:blipFill rotWithShape="1">
          <a:blip r:embed="rId5">
            <a:alphaModFix/>
          </a:blip>
          <a:srcRect l="6973" t="36957" r="7350" b="36952"/>
          <a:stretch/>
        </p:blipFill>
        <p:spPr>
          <a:xfrm>
            <a:off x="7458959" y="297000"/>
            <a:ext cx="1336500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 txBox="1"/>
          <p:nvPr/>
        </p:nvSpPr>
        <p:spPr>
          <a:xfrm>
            <a:off x="1185863" y="4735970"/>
            <a:ext cx="18216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" sz="900" b="0" i="0" u="sng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BY-NC-SA</a:t>
            </a:r>
            <a:endParaRPr sz="9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7"/>
          <p:cNvSpPr txBox="1"/>
          <p:nvPr/>
        </p:nvSpPr>
        <p:spPr>
          <a:xfrm>
            <a:off x="3121819" y="4735970"/>
            <a:ext cx="2936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«КиберТех»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9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202</a:t>
            </a:r>
            <a:r>
              <a:rPr lang="ru-MD" sz="9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9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1506" y="4825594"/>
            <a:ext cx="554713" cy="19408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hyperlink" Target="https://trikset.com/education/models/robofootbal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>
            <a:spLocks noGrp="1"/>
          </p:cNvSpPr>
          <p:nvPr>
            <p:ph type="ctrTitle"/>
          </p:nvPr>
        </p:nvSpPr>
        <p:spPr>
          <a:xfrm>
            <a:off x="1472234" y="1274660"/>
            <a:ext cx="61995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500"/>
              <a:buFont typeface="Verdana"/>
              <a:buNone/>
            </a:pPr>
            <a:r>
              <a:rPr lang="ru" sz="4500">
                <a:latin typeface="Verdana"/>
                <a:ea typeface="Verdana"/>
                <a:cs typeface="Verdana"/>
                <a:sym typeface="Verdana"/>
              </a:rPr>
              <a:t>Удаленное управление</a:t>
            </a:r>
            <a:endParaRPr/>
          </a:p>
        </p:txBody>
      </p:sp>
      <p:sp>
        <p:nvSpPr>
          <p:cNvPr id="137" name="Google Shape;137;p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10</a:t>
            </a:fld>
            <a:endParaRPr/>
          </a:p>
        </p:txBody>
      </p:sp>
      <p:sp>
        <p:nvSpPr>
          <p:cNvPr id="284" name="Google Shape;284;p41"/>
          <p:cNvSpPr txBox="1">
            <a:spLocks noGrp="1"/>
          </p:cNvSpPr>
          <p:nvPr>
            <p:ph type="title"/>
          </p:nvPr>
        </p:nvSpPr>
        <p:spPr>
          <a:xfrm>
            <a:off x="699925" y="322850"/>
            <a:ext cx="66894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700"/>
              <a:buFont typeface="Verdana"/>
              <a:buNone/>
            </a:pPr>
            <a:r>
              <a:rPr lang="ru" sz="2200"/>
              <a:t>Сенсорные переменные: кнопки</a:t>
            </a:r>
            <a:endParaRPr sz="2200"/>
          </a:p>
        </p:txBody>
      </p:sp>
      <p:sp>
        <p:nvSpPr>
          <p:cNvPr id="285" name="Google Shape;285;p41"/>
          <p:cNvSpPr txBox="1">
            <a:spLocks noGrp="1"/>
          </p:cNvSpPr>
          <p:nvPr>
            <p:ph type="body" idx="1"/>
          </p:nvPr>
        </p:nvSpPr>
        <p:spPr>
          <a:xfrm>
            <a:off x="631850" y="925850"/>
            <a:ext cx="7393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800" dirty="0">
                <a:solidFill>
                  <a:srgbClr val="000000"/>
                </a:solidFill>
              </a:rPr>
              <a:t>Проверить состояние кнопки  “1” пульта также можно двумя способами:</a:t>
            </a: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41"/>
          <p:cNvSpPr txBox="1"/>
          <p:nvPr/>
        </p:nvSpPr>
        <p:spPr>
          <a:xfrm>
            <a:off x="308000" y="1725291"/>
            <a:ext cx="55377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2880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latin typeface="Calibri"/>
                <a:ea typeface="Calibri"/>
                <a:cs typeface="Calibri"/>
                <a:sym typeface="Calibri"/>
              </a:rPr>
              <a:t>Способ 1:</a:t>
            </a:r>
            <a:br>
              <a:rPr lang="ru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Через сенсорную переменную </a:t>
            </a:r>
            <a:r>
              <a:rPr lang="ru" sz="1800" b="1" dirty="0">
                <a:latin typeface="Calibri"/>
                <a:ea typeface="Calibri"/>
                <a:cs typeface="Calibri"/>
                <a:sym typeface="Calibri"/>
              </a:rPr>
              <a:t>gamepadButton1</a:t>
            </a: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latin typeface="Calibri"/>
                <a:ea typeface="Calibri"/>
                <a:cs typeface="Calibri"/>
                <a:sym typeface="Calibri"/>
              </a:rPr>
              <a:t>gamepadButton1 == 1</a:t>
            </a: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 - кнопка 1 нажата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gamepadButton1 == 0</a:t>
            </a:r>
            <a:r>
              <a:rPr lang="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кнопка 1 не нажата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Ее проверку можно организовать через </a:t>
            </a:r>
            <a:r>
              <a:rPr lang="ru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условный оператор IF.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7" name="Google Shape;28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5700" y="1825675"/>
            <a:ext cx="2669650" cy="2090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11</a:t>
            </a:fld>
            <a:endParaRPr/>
          </a:p>
        </p:txBody>
      </p:sp>
      <p:sp>
        <p:nvSpPr>
          <p:cNvPr id="293" name="Google Shape;293;p42"/>
          <p:cNvSpPr txBox="1">
            <a:spLocks noGrp="1"/>
          </p:cNvSpPr>
          <p:nvPr>
            <p:ph type="title"/>
          </p:nvPr>
        </p:nvSpPr>
        <p:spPr>
          <a:xfrm>
            <a:off x="699925" y="322850"/>
            <a:ext cx="66894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700"/>
              <a:buFont typeface="Verdana"/>
              <a:buNone/>
            </a:pPr>
            <a:r>
              <a:rPr lang="ru" sz="2200"/>
              <a:t>Сенсорные переменные: кнопки</a:t>
            </a:r>
            <a:endParaRPr sz="2200"/>
          </a:p>
        </p:txBody>
      </p:sp>
      <p:sp>
        <p:nvSpPr>
          <p:cNvPr id="294" name="Google Shape;294;p42"/>
          <p:cNvSpPr txBox="1"/>
          <p:nvPr/>
        </p:nvSpPr>
        <p:spPr>
          <a:xfrm>
            <a:off x="352269" y="1371150"/>
            <a:ext cx="4636445" cy="267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2880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latin typeface="Calibri"/>
                <a:ea typeface="Calibri"/>
                <a:cs typeface="Calibri"/>
                <a:sym typeface="Calibri"/>
              </a:rPr>
              <a:t>Способ 2: </a:t>
            </a:r>
            <a:endParaRPr sz="1800" b="1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Использовать блоки </a:t>
            </a:r>
            <a:r>
              <a:rPr lang="ru" sz="1800" b="1" i="1" dirty="0">
                <a:latin typeface="Calibri"/>
                <a:ea typeface="Calibri"/>
                <a:cs typeface="Calibri"/>
                <a:sym typeface="Calibri"/>
              </a:rPr>
              <a:t>“Ждать кнопки на пульте”</a:t>
            </a: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В свойстве “</a:t>
            </a:r>
            <a:r>
              <a:rPr lang="ru" sz="1800" i="1" dirty="0">
                <a:latin typeface="Calibri"/>
                <a:ea typeface="Calibri"/>
                <a:cs typeface="Calibri"/>
                <a:sym typeface="Calibri"/>
              </a:rPr>
              <a:t>Кнопка</a:t>
            </a: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” этого блока нужно </a:t>
            </a:r>
            <a:r>
              <a:rPr lang="ru" sz="1800" b="1" dirty="0">
                <a:latin typeface="Calibri"/>
                <a:ea typeface="Calibri"/>
                <a:cs typeface="Calibri"/>
                <a:sym typeface="Calibri"/>
              </a:rPr>
              <a:t>указать номер кнопки</a:t>
            </a: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, нажатия которой мы ожидаем. </a:t>
            </a: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Это можно сделать в самом  блоке или в </a:t>
            </a:r>
            <a:r>
              <a:rPr lang="ru" sz="1800" i="1" dirty="0">
                <a:latin typeface="Calibri"/>
                <a:ea typeface="Calibri"/>
                <a:cs typeface="Calibri"/>
                <a:sym typeface="Calibri"/>
              </a:rPr>
              <a:t>Редакторе свойств</a:t>
            </a: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b="1" i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86000" y="1007263"/>
            <a:ext cx="2769550" cy="170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0450" y="3043238"/>
            <a:ext cx="2705100" cy="172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3"/>
          <p:cNvSpPr txBox="1">
            <a:spLocks noGrp="1"/>
          </p:cNvSpPr>
          <p:nvPr>
            <p:ph type="body" idx="1"/>
          </p:nvPr>
        </p:nvSpPr>
        <p:spPr>
          <a:xfrm>
            <a:off x="746016" y="1953629"/>
            <a:ext cx="4418095" cy="1593346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/>
              <a:t>Напишем программу:</a:t>
            </a:r>
            <a:r>
              <a:rPr lang="ru" sz="1800" dirty="0"/>
              <a:t> при нажатии кнопки 1 пульта на дисплей контроллера выводится веселый смайлик на 3 секунды. Если кнопка не нажата, на дисплей выводится грустный смайлик.</a:t>
            </a:r>
            <a:endParaRPr sz="1800" dirty="0"/>
          </a:p>
        </p:txBody>
      </p:sp>
      <p:sp>
        <p:nvSpPr>
          <p:cNvPr id="302" name="Google Shape;302;p43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Пример 1: Действие по кнопке</a:t>
            </a:r>
            <a:endParaRPr dirty="0"/>
          </a:p>
        </p:txBody>
      </p:sp>
      <p:pic>
        <p:nvPicPr>
          <p:cNvPr id="303" name="Google Shape;30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5350" y="894227"/>
            <a:ext cx="2499275" cy="371215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5"/>
          <p:cNvSpPr txBox="1">
            <a:spLocks noGrp="1"/>
          </p:cNvSpPr>
          <p:nvPr>
            <p:ph type="body" idx="1"/>
          </p:nvPr>
        </p:nvSpPr>
        <p:spPr>
          <a:xfrm>
            <a:off x="712497" y="1315810"/>
            <a:ext cx="2885142" cy="293615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2500"/>
          </a:bodyPr>
          <a:lstStyle/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/>
              <a:t>Способ 1:</a:t>
            </a:r>
            <a:r>
              <a:rPr lang="ru" sz="1800" dirty="0"/>
              <a:t> </a:t>
            </a:r>
            <a:endParaRPr lang="en-US" sz="1800" dirty="0"/>
          </a:p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MD" sz="1800" dirty="0"/>
              <a:t>Ц</a:t>
            </a:r>
            <a:r>
              <a:rPr lang="ru" sz="1800" dirty="0"/>
              <a:t>иклически проверяем сенсорную переменную </a:t>
            </a:r>
            <a:r>
              <a:rPr lang="ru" sz="1800" b="1" dirty="0"/>
              <a:t>gamepadButton1</a:t>
            </a:r>
            <a:r>
              <a:rPr lang="ru" sz="1800" dirty="0"/>
              <a:t>, связанную с кнопкой 1, с помощью блока </a:t>
            </a:r>
            <a:r>
              <a:rPr lang="ru" sz="1800" b="1" dirty="0"/>
              <a:t>«Условие». </a:t>
            </a:r>
            <a:endParaRPr lang="en-US" sz="1800" b="1" dirty="0"/>
          </a:p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/>
              <a:t>Если кнопка нажата, выводим веселый смайлик на дисплей. </a:t>
            </a:r>
            <a:endParaRPr lang="en-US" sz="1800" dirty="0"/>
          </a:p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/>
              <a:t>Если кнопка не нажата, выводим грустный смайлик.</a:t>
            </a:r>
            <a:endParaRPr sz="1800" dirty="0"/>
          </a:p>
        </p:txBody>
      </p:sp>
      <p:sp>
        <p:nvSpPr>
          <p:cNvPr id="320" name="Google Shape;320;p45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 1: решение</a:t>
            </a:r>
            <a:endParaRPr/>
          </a:p>
        </p:txBody>
      </p:sp>
      <p:sp>
        <p:nvSpPr>
          <p:cNvPr id="321" name="Google Shape;321;p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13</a:t>
            </a:fld>
            <a:endParaRPr/>
          </a:p>
        </p:txBody>
      </p:sp>
      <p:pic>
        <p:nvPicPr>
          <p:cNvPr id="322" name="Google Shape;32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9644" y="1257122"/>
            <a:ext cx="4779176" cy="293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6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 1: решение </a:t>
            </a:r>
            <a:endParaRPr/>
          </a:p>
        </p:txBody>
      </p:sp>
      <p:sp>
        <p:nvSpPr>
          <p:cNvPr id="328" name="Google Shape;328;p46"/>
          <p:cNvSpPr txBox="1">
            <a:spLocks noGrp="1"/>
          </p:cNvSpPr>
          <p:nvPr>
            <p:ph type="body" idx="1"/>
          </p:nvPr>
        </p:nvSpPr>
        <p:spPr>
          <a:xfrm>
            <a:off x="485726" y="1249890"/>
            <a:ext cx="3082500" cy="3009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/>
              <a:t>Способ 2:</a:t>
            </a:r>
            <a:r>
              <a:rPr lang="ru" sz="1800" dirty="0"/>
              <a:t> </a:t>
            </a:r>
          </a:p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/>
              <a:t>В начале программы выводим грустный смайлик и ждем нажатия на кнопку 1. </a:t>
            </a:r>
          </a:p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/>
              <a:t>Когда кнопка будет нажата, на дисплей будет выведен веселый смайлик на три секунды.</a:t>
            </a:r>
          </a:p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/>
              <a:t>Затем выводится грустный смайлик и снова запускается ожидание нажатия кнопки 1.</a:t>
            </a:r>
            <a:endParaRPr sz="1800" dirty="0"/>
          </a:p>
        </p:txBody>
      </p:sp>
      <p:sp>
        <p:nvSpPr>
          <p:cNvPr id="329" name="Google Shape;329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14</a:t>
            </a:fld>
            <a:endParaRPr/>
          </a:p>
        </p:txBody>
      </p:sp>
      <p:pic>
        <p:nvPicPr>
          <p:cNvPr id="330" name="Google Shape;33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8148" y="1952506"/>
            <a:ext cx="5188083" cy="1604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67;p40">
            <a:extLst>
              <a:ext uri="{FF2B5EF4-FFF2-40B4-BE49-F238E27FC236}">
                <a16:creationId xmlns:a16="http://schemas.microsoft.com/office/drawing/2014/main" id="{786C0746-E2C2-EF85-5A2D-7151A6A3935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8700" y="1848543"/>
            <a:ext cx="3802684" cy="1852027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15</a:t>
            </a:fld>
            <a:endParaRPr/>
          </a:p>
        </p:txBody>
      </p:sp>
      <p:sp>
        <p:nvSpPr>
          <p:cNvPr id="347" name="Google Shape;347;p48"/>
          <p:cNvSpPr txBox="1">
            <a:spLocks noGrp="1"/>
          </p:cNvSpPr>
          <p:nvPr>
            <p:ph type="title"/>
          </p:nvPr>
        </p:nvSpPr>
        <p:spPr>
          <a:xfrm>
            <a:off x="699925" y="322850"/>
            <a:ext cx="66894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ru" sz="2200" dirty="0"/>
              <a:t>Сенсорные переменные: </a:t>
            </a:r>
            <a:r>
              <a:rPr lang="ru" sz="2400" dirty="0"/>
              <a:t>gamepadPad</a:t>
            </a:r>
            <a:endParaRPr sz="2200" dirty="0"/>
          </a:p>
        </p:txBody>
      </p:sp>
      <p:sp>
        <p:nvSpPr>
          <p:cNvPr id="348" name="Google Shape;348;p48"/>
          <p:cNvSpPr txBox="1">
            <a:spLocks noGrp="1"/>
          </p:cNvSpPr>
          <p:nvPr>
            <p:ph type="body" idx="1"/>
          </p:nvPr>
        </p:nvSpPr>
        <p:spPr>
          <a:xfrm>
            <a:off x="503600" y="1337225"/>
            <a:ext cx="4715100" cy="32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800" dirty="0">
                <a:solidFill>
                  <a:srgbClr val="000000"/>
                </a:solidFill>
              </a:rPr>
              <a:t>На пульте имеется два геймпада, при помощи которых можно управлять движениями робота. </a:t>
            </a:r>
            <a:endParaRPr sz="18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800" b="1" dirty="0"/>
              <a:t>gamepadPad1Pressed</a:t>
            </a:r>
            <a:r>
              <a:rPr lang="ru" sz="1800" dirty="0"/>
              <a:t> — сенсорная переменная, для проверки наличия касания к геймпаду. Содержит 1, если есть касания </a:t>
            </a:r>
            <a:r>
              <a:rPr lang="ru" sz="1800" b="1" dirty="0"/>
              <a:t>Pad1</a:t>
            </a:r>
            <a:r>
              <a:rPr lang="ru" sz="1800" dirty="0"/>
              <a:t>, и 0, если нет. </a:t>
            </a:r>
            <a:endParaRPr sz="1800" b="1" dirty="0"/>
          </a:p>
        </p:txBody>
      </p:sp>
      <p:sp>
        <p:nvSpPr>
          <p:cNvPr id="350" name="Google Shape;350;p48"/>
          <p:cNvSpPr txBox="1"/>
          <p:nvPr/>
        </p:nvSpPr>
        <p:spPr>
          <a:xfrm>
            <a:off x="5218700" y="1337213"/>
            <a:ext cx="1698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Pad1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48"/>
          <p:cNvSpPr txBox="1"/>
          <p:nvPr/>
        </p:nvSpPr>
        <p:spPr>
          <a:xfrm>
            <a:off x="7322784" y="1337213"/>
            <a:ext cx="1698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Pad2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2" name="Google Shape;352;p48"/>
          <p:cNvCxnSpPr>
            <a:cxnSpLocks/>
          </p:cNvCxnSpPr>
          <p:nvPr/>
        </p:nvCxnSpPr>
        <p:spPr>
          <a:xfrm>
            <a:off x="5915806" y="1739450"/>
            <a:ext cx="57600" cy="873600"/>
          </a:xfrm>
          <a:prstGeom prst="straightConnector1">
            <a:avLst/>
          </a:prstGeom>
          <a:noFill/>
          <a:ln w="19050" cap="flat" cmpd="sng">
            <a:solidFill>
              <a:srgbClr val="99CC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53" name="Google Shape;353;p48"/>
          <p:cNvCxnSpPr/>
          <p:nvPr/>
        </p:nvCxnSpPr>
        <p:spPr>
          <a:xfrm>
            <a:off x="8024325" y="1739450"/>
            <a:ext cx="57600" cy="873600"/>
          </a:xfrm>
          <a:prstGeom prst="straightConnector1">
            <a:avLst/>
          </a:prstGeom>
          <a:noFill/>
          <a:ln w="19050" cap="flat" cmpd="sng">
            <a:solidFill>
              <a:srgbClr val="99CC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16</a:t>
            </a:fld>
            <a:endParaRPr/>
          </a:p>
        </p:txBody>
      </p:sp>
      <p:sp>
        <p:nvSpPr>
          <p:cNvPr id="359" name="Google Shape;359;p49"/>
          <p:cNvSpPr txBox="1">
            <a:spLocks noGrp="1"/>
          </p:cNvSpPr>
          <p:nvPr>
            <p:ph type="title"/>
          </p:nvPr>
        </p:nvSpPr>
        <p:spPr>
          <a:xfrm>
            <a:off x="699925" y="322850"/>
            <a:ext cx="66894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700"/>
              <a:buFont typeface="Verdana"/>
              <a:buNone/>
            </a:pPr>
            <a:r>
              <a:rPr lang="ru" sz="2200"/>
              <a:t>Сенсорные переменные: геймпад</a:t>
            </a:r>
            <a:endParaRPr sz="2200"/>
          </a:p>
        </p:txBody>
      </p:sp>
      <p:sp>
        <p:nvSpPr>
          <p:cNvPr id="360" name="Google Shape;360;p49"/>
          <p:cNvSpPr txBox="1">
            <a:spLocks noGrp="1"/>
          </p:cNvSpPr>
          <p:nvPr>
            <p:ph type="body" idx="1"/>
          </p:nvPr>
        </p:nvSpPr>
        <p:spPr>
          <a:xfrm>
            <a:off x="403249" y="925850"/>
            <a:ext cx="4380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1800" b="1"/>
              <a:t>gamepadPad1[0]</a:t>
            </a:r>
            <a:r>
              <a:rPr lang="ru" sz="1800"/>
              <a:t> — возвращают </a:t>
            </a:r>
            <a:r>
              <a:rPr lang="ru" sz="1800" b="1"/>
              <a:t>координату x</a:t>
            </a:r>
            <a:r>
              <a:rPr lang="ru" sz="1800"/>
              <a:t> нажатия активных областей на геймпаде. 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/>
              <a:t>gamepadPad1[1]</a:t>
            </a:r>
            <a:r>
              <a:rPr lang="ru" sz="1800"/>
              <a:t> — возвращают </a:t>
            </a:r>
            <a:r>
              <a:rPr lang="ru" sz="1800" b="1"/>
              <a:t>координату y</a:t>
            </a:r>
            <a:r>
              <a:rPr lang="ru" sz="1800"/>
              <a:t> нажатия активных областей на геймпаде. 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/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800"/>
              <a:t>Аналогично можно получить координаты нажатия области</a:t>
            </a:r>
            <a:r>
              <a:rPr lang="ru" sz="1800" b="1"/>
              <a:t> Pad2 </a:t>
            </a:r>
            <a:r>
              <a:rPr lang="ru" sz="1800"/>
              <a:t>геймпада</a:t>
            </a:r>
            <a:r>
              <a:rPr lang="ru" sz="1800" b="1"/>
              <a:t>.</a:t>
            </a:r>
            <a:endParaRPr sz="1800" b="1"/>
          </a:p>
        </p:txBody>
      </p:sp>
      <p:pic>
        <p:nvPicPr>
          <p:cNvPr id="361" name="Google Shape;361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0622" y="1193000"/>
            <a:ext cx="3200175" cy="302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0"/>
          <p:cNvSpPr txBox="1">
            <a:spLocks noGrp="1"/>
          </p:cNvSpPr>
          <p:nvPr>
            <p:ph type="body" idx="1"/>
          </p:nvPr>
        </p:nvSpPr>
        <p:spPr>
          <a:xfrm>
            <a:off x="439075" y="1750750"/>
            <a:ext cx="3263100" cy="1405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2500"/>
          </a:bodyPr>
          <a:lstStyle/>
          <a:p>
            <a:pPr marL="0" lvl="0" indent="0" algn="just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" b="1" dirty="0"/>
              <a:t>Напишем программу</a:t>
            </a:r>
            <a:r>
              <a:rPr lang="ru" dirty="0"/>
              <a:t> для управления перемещением робота при помощи области Pad1 геймпада. </a:t>
            </a:r>
            <a:endParaRPr dirty="0"/>
          </a:p>
        </p:txBody>
      </p:sp>
      <p:sp>
        <p:nvSpPr>
          <p:cNvPr id="367" name="Google Shape;367;p50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Пример 2: Управление роботом</a:t>
            </a:r>
            <a:endParaRPr dirty="0"/>
          </a:p>
        </p:txBody>
      </p:sp>
      <p:pic>
        <p:nvPicPr>
          <p:cNvPr id="368" name="Google Shape;368;p50" descr="C:\Users\colion\Downloads\DSC0212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1751" y="1240162"/>
            <a:ext cx="4750425" cy="316232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5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1"/>
          <p:cNvSpPr txBox="1">
            <a:spLocks noGrp="1"/>
          </p:cNvSpPr>
          <p:nvPr>
            <p:ph type="body" idx="1"/>
          </p:nvPr>
        </p:nvSpPr>
        <p:spPr>
          <a:xfrm>
            <a:off x="450225" y="1103975"/>
            <a:ext cx="7868700" cy="769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" sz="1800" b="1"/>
              <a:t>Шаг 1: </a:t>
            </a:r>
            <a:r>
              <a:rPr lang="ru" sz="1800"/>
              <a:t> </a:t>
            </a:r>
            <a:r>
              <a:rPr lang="ru" sz="1800">
                <a:solidFill>
                  <a:srgbClr val="000000"/>
                </a:solidFill>
              </a:rPr>
              <a:t>В блоке “Выражение” инициализируйте переменные «x» и «y», запишите в них значение 0. Добавьте блок «Ждать подключения пульта».</a:t>
            </a:r>
            <a:endParaRPr sz="1800"/>
          </a:p>
        </p:txBody>
      </p:sp>
      <p:sp>
        <p:nvSpPr>
          <p:cNvPr id="375" name="Google Shape;375;p51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 2: решение</a:t>
            </a:r>
            <a:endParaRPr/>
          </a:p>
        </p:txBody>
      </p:sp>
      <p:sp>
        <p:nvSpPr>
          <p:cNvPr id="377" name="Google Shape;377;p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18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83DFFE-72CC-6772-D581-C76B3D85F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058" y="1950230"/>
            <a:ext cx="5415883" cy="224701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2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 2: решение</a:t>
            </a:r>
            <a:endParaRPr/>
          </a:p>
        </p:txBody>
      </p:sp>
      <p:sp>
        <p:nvSpPr>
          <p:cNvPr id="383" name="Google Shape;383;p52"/>
          <p:cNvSpPr txBox="1"/>
          <p:nvPr/>
        </p:nvSpPr>
        <p:spPr>
          <a:xfrm>
            <a:off x="443550" y="1035900"/>
            <a:ext cx="8152200" cy="9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>
                <a:latin typeface="Calibri"/>
                <a:ea typeface="Calibri"/>
                <a:cs typeface="Calibri"/>
                <a:sym typeface="Calibri"/>
              </a:rPr>
              <a:t>Шаг 2: </a:t>
            </a:r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в блоке «Условие» проверьте, есть ли нажатие на область Pad1: «gamepadPad1Pressed == 1». Если выражение истинно, нажатие есть, если ложно - нажатия нет: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5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19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87603C-6E86-6474-0A3A-D2BAC8C17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211" y="2127390"/>
            <a:ext cx="4241578" cy="20026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2</a:t>
            </a:fld>
            <a:endParaRPr/>
          </a:p>
        </p:txBody>
      </p:sp>
      <p:sp>
        <p:nvSpPr>
          <p:cNvPr id="209" name="Google Shape;209;p34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700"/>
              <a:buFont typeface="Verdana"/>
              <a:buNone/>
            </a:pPr>
            <a:r>
              <a:rPr lang="ru"/>
              <a:t>TRIK Gamepad</a:t>
            </a:r>
            <a:endParaRPr/>
          </a:p>
        </p:txBody>
      </p:sp>
      <p:sp>
        <p:nvSpPr>
          <p:cNvPr id="210" name="Google Shape;210;p34"/>
          <p:cNvSpPr txBox="1">
            <a:spLocks noGrp="1"/>
          </p:cNvSpPr>
          <p:nvPr>
            <p:ph type="body" idx="1"/>
          </p:nvPr>
        </p:nvSpPr>
        <p:spPr>
          <a:xfrm>
            <a:off x="596225" y="1194019"/>
            <a:ext cx="3488275" cy="1219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800" b="1" dirty="0">
                <a:solidFill>
                  <a:srgbClr val="000000"/>
                </a:solidFill>
              </a:rPr>
              <a:t>Роботом ТРИК</a:t>
            </a:r>
            <a:r>
              <a:rPr lang="ru" sz="1800" dirty="0">
                <a:solidFill>
                  <a:srgbClr val="000000"/>
                </a:solidFill>
              </a:rPr>
              <a:t> можно управляться со смартфона из специального </a:t>
            </a:r>
            <a:r>
              <a:rPr lang="ru" sz="1800" b="1" dirty="0">
                <a:solidFill>
                  <a:srgbClr val="000000"/>
                </a:solidFill>
              </a:rPr>
              <a:t>приложения </a:t>
            </a:r>
            <a:br>
              <a:rPr lang="en-US" sz="1800" b="1" dirty="0">
                <a:solidFill>
                  <a:srgbClr val="000000"/>
                </a:solidFill>
              </a:rPr>
            </a:br>
            <a:r>
              <a:rPr lang="ru" sz="1800" b="1" dirty="0">
                <a:solidFill>
                  <a:srgbClr val="000000"/>
                </a:solidFill>
              </a:rPr>
              <a:t>TRIK Gamepad. </a:t>
            </a:r>
            <a:endParaRPr sz="1800" b="1" dirty="0"/>
          </a:p>
        </p:txBody>
      </p:sp>
      <p:pic>
        <p:nvPicPr>
          <p:cNvPr id="211" name="Google Shape;21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1172" y="826276"/>
            <a:ext cx="4425159" cy="1955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0050" y="2866100"/>
            <a:ext cx="3847402" cy="1779321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4"/>
          <p:cNvSpPr txBox="1">
            <a:spLocks noGrp="1"/>
          </p:cNvSpPr>
          <p:nvPr>
            <p:ph type="body" idx="1"/>
          </p:nvPr>
        </p:nvSpPr>
        <p:spPr>
          <a:xfrm>
            <a:off x="416663" y="3237361"/>
            <a:ext cx="3847398" cy="1036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800" dirty="0">
                <a:solidFill>
                  <a:srgbClr val="000000"/>
                </a:solidFill>
              </a:rPr>
              <a:t>В приложении имеется </a:t>
            </a:r>
            <a:r>
              <a:rPr lang="ru" sz="1800" b="1" dirty="0">
                <a:solidFill>
                  <a:srgbClr val="000000"/>
                </a:solidFill>
              </a:rPr>
              <a:t>5 кнопок и два геймпада</a:t>
            </a:r>
            <a:r>
              <a:rPr lang="ru" sz="1800" dirty="0">
                <a:solidFill>
                  <a:srgbClr val="000000"/>
                </a:solidFill>
              </a:rPr>
              <a:t>, при помощи которого можно удаленно управлять роботом.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3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 2: решение</a:t>
            </a:r>
            <a:endParaRPr/>
          </a:p>
        </p:txBody>
      </p:sp>
      <p:sp>
        <p:nvSpPr>
          <p:cNvPr id="391" name="Google Shape;391;p53"/>
          <p:cNvSpPr txBox="1"/>
          <p:nvPr/>
        </p:nvSpPr>
        <p:spPr>
          <a:xfrm>
            <a:off x="443550" y="1264500"/>
            <a:ext cx="8152200" cy="9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latin typeface="Calibri"/>
                <a:ea typeface="Calibri"/>
                <a:cs typeface="Calibri"/>
                <a:sym typeface="Calibri"/>
              </a:rPr>
              <a:t>Шаг 3:</a:t>
            </a: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 В случае, если касания нет, нужно остановить моторы. По ветке “ложь” блока «Условие» добавьте остановку моторов: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2" name="Google Shape;39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4724" y="2319600"/>
            <a:ext cx="3140925" cy="226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4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 2: решение</a:t>
            </a:r>
            <a:endParaRPr/>
          </a:p>
        </p:txBody>
      </p:sp>
      <p:sp>
        <p:nvSpPr>
          <p:cNvPr id="399" name="Google Shape;399;p54"/>
          <p:cNvSpPr txBox="1"/>
          <p:nvPr/>
        </p:nvSpPr>
        <p:spPr>
          <a:xfrm>
            <a:off x="443550" y="1188300"/>
            <a:ext cx="8152200" cy="9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>
                <a:latin typeface="Calibri"/>
                <a:ea typeface="Calibri"/>
                <a:cs typeface="Calibri"/>
                <a:sym typeface="Calibri"/>
              </a:rPr>
              <a:t>Шаг 4:</a:t>
            </a:r>
            <a:r>
              <a:rPr lang="ru" sz="1800">
                <a:latin typeface="Calibri"/>
                <a:ea typeface="Calibri"/>
                <a:cs typeface="Calibri"/>
                <a:sym typeface="Calibri"/>
              </a:rPr>
              <a:t> В случае, если касание есть, нужно считать координаты касания. По ветке “истина” блока «Условие» добавьте блок “Выражение”, в котором в переменные x и y будут сохраняться координаты касания области </a:t>
            </a:r>
            <a:r>
              <a:rPr lang="ru" sz="1800" b="1">
                <a:latin typeface="Calibri"/>
                <a:ea typeface="Calibri"/>
                <a:cs typeface="Calibri"/>
                <a:sym typeface="Calibri"/>
              </a:rPr>
              <a:t>Pad1.</a:t>
            </a:r>
            <a:endParaRPr sz="18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0" name="Google Shape;400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3800" y="2343150"/>
            <a:ext cx="3723320" cy="218425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5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55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 2: решение</a:t>
            </a:r>
            <a:endParaRPr/>
          </a:p>
        </p:txBody>
      </p:sp>
      <p:sp>
        <p:nvSpPr>
          <p:cNvPr id="407" name="Google Shape;407;p55"/>
          <p:cNvSpPr txBox="1"/>
          <p:nvPr/>
        </p:nvSpPr>
        <p:spPr>
          <a:xfrm>
            <a:off x="443550" y="1188300"/>
            <a:ext cx="8152200" cy="9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latin typeface="Calibri"/>
                <a:ea typeface="Calibri"/>
                <a:cs typeface="Calibri"/>
                <a:sym typeface="Calibri"/>
              </a:rPr>
              <a:t>Шаг 5: </a:t>
            </a: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Сформируем скорости моторов в соответствии с координатами касания. </a:t>
            </a:r>
            <a:r>
              <a:rPr lang="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Смещение по координате Y отвечает за скорость робота, а по X за поворот.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5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22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EE33E6-00C9-570A-3F80-35C18A2E3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185" y="2167200"/>
            <a:ext cx="3379630" cy="178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6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 2: решение</a:t>
            </a:r>
            <a:endParaRPr/>
          </a:p>
        </p:txBody>
      </p:sp>
      <p:sp>
        <p:nvSpPr>
          <p:cNvPr id="415" name="Google Shape;415;p56"/>
          <p:cNvSpPr txBox="1"/>
          <p:nvPr/>
        </p:nvSpPr>
        <p:spPr>
          <a:xfrm>
            <a:off x="443550" y="959700"/>
            <a:ext cx="8152200" cy="9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latin typeface="Calibri"/>
                <a:ea typeface="Calibri"/>
                <a:cs typeface="Calibri"/>
                <a:sym typeface="Calibri"/>
              </a:rPr>
              <a:t>Шаг 6: </a:t>
            </a: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Добавляем задержку в 30 мс и замыкаем на ней ветки условия, затем зацикливаем программу на блоке “Условие”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5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23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D401BA-513B-43DF-FE35-1A5F911E5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83" y="1780412"/>
            <a:ext cx="8484433" cy="269129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A400ACD-B3B6-5110-4AA6-21BED778A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5336" y="2519157"/>
            <a:ext cx="2252263" cy="2252263"/>
          </a:xfrm>
          <a:prstGeom prst="rect">
            <a:avLst/>
          </a:prstGeom>
        </p:spPr>
      </p:pic>
      <p:sp>
        <p:nvSpPr>
          <p:cNvPr id="200" name="Google Shape;200;p33"/>
          <p:cNvSpPr txBox="1">
            <a:spLocks noGrp="1"/>
          </p:cNvSpPr>
          <p:nvPr>
            <p:ph type="body" idx="1"/>
          </p:nvPr>
        </p:nvSpPr>
        <p:spPr>
          <a:xfrm>
            <a:off x="628594" y="891969"/>
            <a:ext cx="3659100" cy="1837593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/>
              <a:t>Из </a:t>
            </a:r>
            <a:r>
              <a:rPr lang="ru" sz="1800" b="1" dirty="0"/>
              <a:t>наборов ТРИК </a:t>
            </a:r>
            <a:r>
              <a:rPr lang="ru" sz="1800" dirty="0"/>
              <a:t>тоже можно собрать </a:t>
            </a:r>
            <a:r>
              <a:rPr lang="ru" sz="1800" b="1" dirty="0"/>
              <a:t>робота-футболиста</a:t>
            </a:r>
            <a:r>
              <a:rPr lang="ru" sz="1800" dirty="0"/>
              <a:t>!</a:t>
            </a:r>
            <a:endParaRPr sz="1800" dirty="0"/>
          </a:p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/>
              <a:t>Он будет перемещаться по полю на колесах под управлением оператора и забивать голы. </a:t>
            </a:r>
            <a:endParaRPr sz="1800" dirty="0"/>
          </a:p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/>
              <a:t>Инструкцию можно найти </a:t>
            </a:r>
            <a:r>
              <a:rPr lang="ru" sz="1800" u="sng" dirty="0">
                <a:solidFill>
                  <a:schemeClr val="hlink"/>
                </a:solidFill>
                <a:hlinkClick r:id="rId4"/>
              </a:rPr>
              <a:t>здесь</a:t>
            </a:r>
            <a:r>
              <a:rPr lang="ru" sz="1800" dirty="0"/>
              <a:t>.</a:t>
            </a:r>
            <a:endParaRPr sz="1800" dirty="0"/>
          </a:p>
        </p:txBody>
      </p:sp>
      <p:sp>
        <p:nvSpPr>
          <p:cNvPr id="201" name="Google Shape;201;p33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Робот-футболист ТРИК</a:t>
            </a:r>
            <a:endParaRPr/>
          </a:p>
        </p:txBody>
      </p:sp>
      <p:pic>
        <p:nvPicPr>
          <p:cNvPr id="202" name="Google Shape;202;p33"/>
          <p:cNvPicPr preferRelativeResize="0"/>
          <p:nvPr/>
        </p:nvPicPr>
        <p:blipFill rotWithShape="1">
          <a:blip r:embed="rId5">
            <a:alphaModFix/>
          </a:blip>
          <a:srcRect l="20284" r="28596"/>
          <a:stretch/>
        </p:blipFill>
        <p:spPr>
          <a:xfrm>
            <a:off x="5122400" y="891969"/>
            <a:ext cx="3119298" cy="3810099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3"/>
          <p:cNvSpPr txBox="1"/>
          <p:nvPr/>
        </p:nvSpPr>
        <p:spPr>
          <a:xfrm>
            <a:off x="5888191" y="4342368"/>
            <a:ext cx="2429700" cy="3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i="1" dirty="0">
                <a:latin typeface="Calibri"/>
                <a:ea typeface="Calibri"/>
                <a:cs typeface="Calibri"/>
                <a:sym typeface="Calibri"/>
              </a:rPr>
              <a:t>Робот-футболист ТРИК</a:t>
            </a:r>
            <a:endParaRPr sz="1200" i="1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i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57"/>
          <p:cNvSpPr txBox="1">
            <a:spLocks noGrp="1"/>
          </p:cNvSpPr>
          <p:nvPr>
            <p:ph type="body" idx="1"/>
          </p:nvPr>
        </p:nvSpPr>
        <p:spPr>
          <a:xfrm>
            <a:off x="628600" y="1026725"/>
            <a:ext cx="4183243" cy="3388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/>
              <a:t>Программу для робота-футболиста необходимо дополнить работой </a:t>
            </a:r>
            <a:r>
              <a:rPr lang="ru" sz="2000" i="1" dirty="0"/>
              <a:t>«пиналки»: </a:t>
            </a:r>
          </a:p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 dirty="0"/>
              <a:t>при нажатии на кнопку 1 мотор, на котором закреплен кулачок</a:t>
            </a:r>
            <a:r>
              <a:rPr lang="ru" sz="2000" dirty="0"/>
              <a:t> (например, М1), должен сделать полный оборот - пинок. </a:t>
            </a:r>
            <a:endParaRPr sz="2000" dirty="0"/>
          </a:p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 dirty="0"/>
              <a:t>Кнопка 2</a:t>
            </a:r>
            <a:r>
              <a:rPr lang="ru" sz="2000" dirty="0"/>
              <a:t> используется для более точной калибровки положения кулачка. По нажатию на кнопку мотор немного поворачивается. </a:t>
            </a:r>
            <a:endParaRPr sz="2000" b="1" dirty="0"/>
          </a:p>
        </p:txBody>
      </p:sp>
      <p:sp>
        <p:nvSpPr>
          <p:cNvPr id="423" name="Google Shape;423;p57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Программа для робота-футболиста</a:t>
            </a:r>
            <a:endParaRPr sz="2400"/>
          </a:p>
        </p:txBody>
      </p:sp>
      <p:sp>
        <p:nvSpPr>
          <p:cNvPr id="425" name="Google Shape;425;p5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25</a:t>
            </a:fld>
            <a:endParaRPr/>
          </a:p>
        </p:txBody>
      </p:sp>
      <p:pic>
        <p:nvPicPr>
          <p:cNvPr id="2" name="Google Shape;202;p33">
            <a:extLst>
              <a:ext uri="{FF2B5EF4-FFF2-40B4-BE49-F238E27FC236}">
                <a16:creationId xmlns:a16="http://schemas.microsoft.com/office/drawing/2014/main" id="{1C666862-D3E0-650A-3569-06B76FE215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0284" r="28596"/>
          <a:stretch/>
        </p:blipFill>
        <p:spPr>
          <a:xfrm>
            <a:off x="5122400" y="891969"/>
            <a:ext cx="3119298" cy="381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8"/>
          <p:cNvSpPr txBox="1">
            <a:spLocks noGrp="1"/>
          </p:cNvSpPr>
          <p:nvPr>
            <p:ph type="body" idx="1"/>
          </p:nvPr>
        </p:nvSpPr>
        <p:spPr>
          <a:xfrm>
            <a:off x="628650" y="740750"/>
            <a:ext cx="7886700" cy="971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marL="0" lvl="0" indent="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18"/>
              <a:buNone/>
            </a:pPr>
            <a:r>
              <a:rPr lang="ru" sz="1842" dirty="0"/>
              <a:t>Проверку состояния кнопок 1 и 2 можно разместить перед проверкой нажатия на область Pad1, а весь алгоритм зациклить на первом условии. </a:t>
            </a:r>
            <a:endParaRPr sz="1842" dirty="0"/>
          </a:p>
          <a:p>
            <a:pPr marL="0" lvl="0" indent="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18"/>
              <a:buNone/>
            </a:pPr>
            <a:r>
              <a:rPr lang="ru" sz="1842" b="1" dirty="0"/>
              <a:t>Программа для робота футболиста готова!</a:t>
            </a:r>
            <a:endParaRPr sz="1842" b="1" dirty="0"/>
          </a:p>
        </p:txBody>
      </p:sp>
      <p:sp>
        <p:nvSpPr>
          <p:cNvPr id="431" name="Google Shape;431;p58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Программа для робота-футболиста</a:t>
            </a:r>
            <a:endParaRPr sz="2400"/>
          </a:p>
        </p:txBody>
      </p:sp>
      <p:sp>
        <p:nvSpPr>
          <p:cNvPr id="432" name="Google Shape;432;p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26</a:t>
            </a:fld>
            <a:endParaRPr/>
          </a:p>
        </p:txBody>
      </p:sp>
      <p:pic>
        <p:nvPicPr>
          <p:cNvPr id="433" name="Google Shape;433;p58"/>
          <p:cNvPicPr preferRelativeResize="0"/>
          <p:nvPr/>
        </p:nvPicPr>
        <p:blipFill rotWithShape="1">
          <a:blip r:embed="rId3">
            <a:alphaModFix/>
          </a:blip>
          <a:srcRect t="2426" b="3869"/>
          <a:stretch/>
        </p:blipFill>
        <p:spPr>
          <a:xfrm>
            <a:off x="552400" y="1663014"/>
            <a:ext cx="8093474" cy="3040985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58"/>
          <p:cNvSpPr txBox="1"/>
          <p:nvPr/>
        </p:nvSpPr>
        <p:spPr>
          <a:xfrm>
            <a:off x="5711254" y="3904665"/>
            <a:ext cx="2720714" cy="830966"/>
          </a:xfrm>
          <a:prstGeom prst="rect">
            <a:avLst/>
          </a:prstGeom>
          <a:solidFill>
            <a:srgbClr val="99CC00"/>
          </a:solidFill>
          <a:ln w="19050" cap="flat" cmpd="sng">
            <a:solidFill>
              <a:srgbClr val="001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latin typeface="Calibri"/>
                <a:ea typeface="Calibri"/>
                <a:cs typeface="Calibri"/>
                <a:sym typeface="Calibri"/>
              </a:rPr>
              <a:t>Внимание! </a:t>
            </a:r>
            <a:br>
              <a:rPr lang="ru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ru" dirty="0">
                <a:latin typeface="Calibri"/>
                <a:ea typeface="Calibri"/>
                <a:cs typeface="Calibri"/>
                <a:sym typeface="Calibri"/>
              </a:rPr>
              <a:t>Может понадобиться коррекция предела оборотов для мотора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ru"/>
              <a:t>27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5"/>
          <p:cNvSpPr txBox="1">
            <a:spLocks noGrp="1"/>
          </p:cNvSpPr>
          <p:nvPr>
            <p:ph type="sldNum" idx="12"/>
          </p:nvPr>
        </p:nvSpPr>
        <p:spPr>
          <a:xfrm>
            <a:off x="7345773" y="47946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ru"/>
              <a:t>3</a:t>
            </a:fld>
            <a:endParaRPr dirty="0"/>
          </a:p>
        </p:txBody>
      </p:sp>
      <p:sp>
        <p:nvSpPr>
          <p:cNvPr id="219" name="Google Shape;219;p35"/>
          <p:cNvSpPr txBox="1">
            <a:spLocks noGrp="1"/>
          </p:cNvSpPr>
          <p:nvPr>
            <p:ph type="title"/>
          </p:nvPr>
        </p:nvSpPr>
        <p:spPr>
          <a:xfrm>
            <a:off x="628601" y="279400"/>
            <a:ext cx="6537300" cy="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700"/>
              <a:buFont typeface="Verdana"/>
              <a:buNone/>
            </a:pPr>
            <a:r>
              <a:rPr lang="ru"/>
              <a:t>TRIK Gamepad</a:t>
            </a:r>
            <a:endParaRPr/>
          </a:p>
        </p:txBody>
      </p:sp>
      <p:pic>
        <p:nvPicPr>
          <p:cNvPr id="220" name="Google Shape;220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594" y="1108995"/>
            <a:ext cx="618538" cy="618538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5"/>
          <p:cNvSpPr txBox="1">
            <a:spLocks noGrp="1"/>
          </p:cNvSpPr>
          <p:nvPr>
            <p:ph type="body" idx="1"/>
          </p:nvPr>
        </p:nvSpPr>
        <p:spPr>
          <a:xfrm>
            <a:off x="1487508" y="1041394"/>
            <a:ext cx="78867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889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ru" sz="2100" dirty="0">
                <a:latin typeface="Calibri"/>
                <a:ea typeface="Calibri"/>
                <a:cs typeface="Calibri"/>
                <a:sym typeface="Calibri"/>
              </a:rPr>
              <a:t>Вы можете бесплатно скачать и установить мобильное приложение </a:t>
            </a:r>
            <a:r>
              <a:rPr lang="ru" sz="2100" b="1" dirty="0"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ru" sz="2100" b="1" i="1" dirty="0">
                <a:latin typeface="Calibri"/>
                <a:ea typeface="Calibri"/>
                <a:cs typeface="Calibri"/>
                <a:sym typeface="Calibri"/>
              </a:rPr>
              <a:t>TRIK Gamepad</a:t>
            </a:r>
            <a:r>
              <a:rPr lang="ru" sz="2100" b="1" dirty="0">
                <a:latin typeface="Calibri"/>
                <a:ea typeface="Calibri"/>
                <a:cs typeface="Calibri"/>
                <a:sym typeface="Calibri"/>
              </a:rPr>
              <a:t>»:</a:t>
            </a:r>
            <a:r>
              <a:rPr lang="ru" b="1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b="1" dirty="0"/>
          </a:p>
          <a:p>
            <a:pPr marL="889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ru" sz="2100" b="1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ru" b="1" dirty="0">
                <a:latin typeface="Calibri"/>
                <a:ea typeface="Calibri"/>
                <a:cs typeface="Calibri"/>
                <a:sym typeface="Calibri"/>
              </a:rPr>
              <a:t>					</a:t>
            </a:r>
            <a:endParaRPr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694E1D-872B-4310-A1FB-54C3A315D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2077" y="1762232"/>
            <a:ext cx="3019846" cy="285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14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4</a:t>
            </a:fld>
            <a:endParaRPr/>
          </a:p>
        </p:txBody>
      </p:sp>
      <p:sp>
        <p:nvSpPr>
          <p:cNvPr id="231" name="Google Shape;231;p36"/>
          <p:cNvSpPr txBox="1">
            <a:spLocks noGrp="1"/>
          </p:cNvSpPr>
          <p:nvPr>
            <p:ph type="title"/>
          </p:nvPr>
        </p:nvSpPr>
        <p:spPr>
          <a:xfrm>
            <a:off x="628594" y="282819"/>
            <a:ext cx="66021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700"/>
              <a:buFont typeface="Verdana"/>
              <a:buNone/>
            </a:pPr>
            <a:r>
              <a:rPr lang="ru"/>
              <a:t>Утилита TRIK Gamepad</a:t>
            </a:r>
            <a:endParaRPr/>
          </a:p>
        </p:txBody>
      </p:sp>
      <p:sp>
        <p:nvSpPr>
          <p:cNvPr id="232" name="Google Shape;232;p36"/>
          <p:cNvSpPr txBox="1">
            <a:spLocks noGrp="1"/>
          </p:cNvSpPr>
          <p:nvPr>
            <p:ph type="body" idx="1"/>
          </p:nvPr>
        </p:nvSpPr>
        <p:spPr>
          <a:xfrm>
            <a:off x="740275" y="926962"/>
            <a:ext cx="7775100" cy="13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800" dirty="0">
                <a:solidFill>
                  <a:srgbClr val="000000"/>
                </a:solidFill>
              </a:rPr>
              <a:t>Кроме приложения для удаленного управления можно использовать</a:t>
            </a:r>
            <a:r>
              <a:rPr lang="ru" sz="1800" b="1" dirty="0">
                <a:solidFill>
                  <a:srgbClr val="000000"/>
                </a:solidFill>
              </a:rPr>
              <a:t> утилиту TRIK Gamepad для компьютера</a:t>
            </a:r>
            <a:r>
              <a:rPr lang="ru" sz="1800" dirty="0">
                <a:solidFill>
                  <a:srgbClr val="000000"/>
                </a:solidFill>
              </a:rPr>
              <a:t>. Найти ее можно через TRIK Studio:  </a:t>
            </a:r>
            <a:r>
              <a:rPr lang="ru" sz="1800" i="1" dirty="0">
                <a:solidFill>
                  <a:srgbClr val="000000"/>
                </a:solidFill>
              </a:rPr>
              <a:t>Меню -&gt; Инструменты -&gt; Сторонние утилиты -&gt; TRIK Gamepad</a:t>
            </a:r>
            <a:endParaRPr sz="1800" i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6073" y="2039761"/>
            <a:ext cx="2957652" cy="2542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DC3829-CA0B-6756-57A9-9D4736766B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656" t="13114" r="39997" b="35019"/>
          <a:stretch>
            <a:fillRect/>
          </a:stretch>
        </p:blipFill>
        <p:spPr>
          <a:xfrm>
            <a:off x="753190" y="1956692"/>
            <a:ext cx="4581233" cy="27084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4"/>
          <p:cNvSpPr txBox="1">
            <a:spLocks noGrp="1"/>
          </p:cNvSpPr>
          <p:nvPr>
            <p:ph type="sldNum" idx="12"/>
          </p:nvPr>
        </p:nvSpPr>
        <p:spPr>
          <a:xfrm>
            <a:off x="648310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5</a:t>
            </a:fld>
            <a:endParaRPr/>
          </a:p>
        </p:txBody>
      </p:sp>
      <p:sp>
        <p:nvSpPr>
          <p:cNvPr id="310" name="Google Shape;310;p44"/>
          <p:cNvSpPr txBox="1">
            <a:spLocks noGrp="1"/>
          </p:cNvSpPr>
          <p:nvPr>
            <p:ph type="title"/>
          </p:nvPr>
        </p:nvSpPr>
        <p:spPr>
          <a:xfrm>
            <a:off x="663775" y="313825"/>
            <a:ext cx="66894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700"/>
              <a:buFont typeface="Verdana"/>
              <a:buNone/>
            </a:pPr>
            <a:r>
              <a:rPr lang="ru" sz="2200"/>
              <a:t>Запуск удаленного управления</a:t>
            </a:r>
            <a:endParaRPr sz="2200"/>
          </a:p>
        </p:txBody>
      </p:sp>
      <p:sp>
        <p:nvSpPr>
          <p:cNvPr id="311" name="Google Shape;311;p44"/>
          <p:cNvSpPr txBox="1">
            <a:spLocks noGrp="1"/>
          </p:cNvSpPr>
          <p:nvPr>
            <p:ph type="body" idx="1"/>
          </p:nvPr>
        </p:nvSpPr>
        <p:spPr>
          <a:xfrm>
            <a:off x="422475" y="839700"/>
            <a:ext cx="4361400" cy="38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800" dirty="0">
                <a:solidFill>
                  <a:srgbClr val="000000"/>
                </a:solidFill>
              </a:rPr>
              <a:t>Чтобы запустить удаленное управление:</a:t>
            </a:r>
            <a:endParaRPr sz="1800" dirty="0">
              <a:solidFill>
                <a:srgbClr val="000000"/>
              </a:solidFill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lang="ru" sz="1800" b="1" dirty="0">
                <a:solidFill>
                  <a:srgbClr val="000000"/>
                </a:solidFill>
              </a:rPr>
              <a:t>Напишите программу</a:t>
            </a:r>
            <a:r>
              <a:rPr lang="ru" sz="1800" dirty="0">
                <a:solidFill>
                  <a:srgbClr val="000000"/>
                </a:solidFill>
              </a:rPr>
              <a:t> для удаленного управления и </a:t>
            </a:r>
            <a:r>
              <a:rPr lang="ru" sz="1800" b="1" dirty="0">
                <a:solidFill>
                  <a:srgbClr val="000000"/>
                </a:solidFill>
              </a:rPr>
              <a:t>загрузите</a:t>
            </a:r>
            <a:r>
              <a:rPr lang="ru" sz="1800" dirty="0">
                <a:solidFill>
                  <a:srgbClr val="000000"/>
                </a:solidFill>
              </a:rPr>
              <a:t> ее на контроллер.</a:t>
            </a:r>
            <a:endParaRPr sz="1800" dirty="0">
              <a:solidFill>
                <a:srgbClr val="000000"/>
              </a:solidFill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AutoNum type="arabicPeriod"/>
            </a:pPr>
            <a:r>
              <a:rPr lang="ru" sz="1800" b="1" dirty="0"/>
              <a:t>Запустите программу</a:t>
            </a:r>
            <a:r>
              <a:rPr lang="ru" sz="1800" dirty="0"/>
              <a:t> на контроллере.</a:t>
            </a:r>
            <a:endParaRPr sz="1800" dirty="0">
              <a:solidFill>
                <a:srgbClr val="000000"/>
              </a:solidFill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lang="ru" sz="1800" b="1" dirty="0">
                <a:solidFill>
                  <a:srgbClr val="000000"/>
                </a:solidFill>
              </a:rPr>
              <a:t>Подключитесь к роботу</a:t>
            </a:r>
            <a:r>
              <a:rPr lang="ru" sz="1800" dirty="0">
                <a:solidFill>
                  <a:srgbClr val="000000"/>
                </a:solidFill>
              </a:rPr>
              <a:t> как к точке доступа Wi-Fi </a:t>
            </a:r>
            <a:r>
              <a:rPr lang="ru" sz="1800" b="1" dirty="0">
                <a:solidFill>
                  <a:srgbClr val="000000"/>
                </a:solidFill>
              </a:rPr>
              <a:t>со смартфона</a:t>
            </a:r>
            <a:r>
              <a:rPr lang="ru" sz="1800" dirty="0">
                <a:solidFill>
                  <a:srgbClr val="000000"/>
                </a:solidFill>
              </a:rPr>
              <a:t> и </a:t>
            </a:r>
            <a:r>
              <a:rPr lang="ru" sz="1800" b="1" dirty="0">
                <a:solidFill>
                  <a:srgbClr val="000000"/>
                </a:solidFill>
              </a:rPr>
              <a:t>запустите TRIK Gamepad</a:t>
            </a:r>
            <a:r>
              <a:rPr lang="ru" sz="1800" dirty="0">
                <a:solidFill>
                  <a:srgbClr val="000000"/>
                </a:solidFill>
              </a:rPr>
              <a:t>.</a:t>
            </a:r>
            <a:endParaRPr sz="1800" dirty="0">
              <a:solidFill>
                <a:srgbClr val="000000"/>
              </a:solidFill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lang="ru" sz="1800" b="1" dirty="0">
                <a:solidFill>
                  <a:srgbClr val="000000"/>
                </a:solidFill>
              </a:rPr>
              <a:t>Управляйте</a:t>
            </a:r>
            <a:r>
              <a:rPr lang="ru" sz="1800" dirty="0">
                <a:solidFill>
                  <a:srgbClr val="000000"/>
                </a:solidFill>
              </a:rPr>
              <a:t> роботом с помощью пульта!</a:t>
            </a:r>
            <a:endParaRPr sz="18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958831-54E9-7AA2-6214-BB5073A54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052" y="2180294"/>
            <a:ext cx="1800000" cy="240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915411-2856-A249-0954-7978C1771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173" y="959794"/>
            <a:ext cx="1800000" cy="24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6</a:t>
            </a:fld>
            <a:endParaRPr/>
          </a:p>
        </p:txBody>
      </p:sp>
      <p:sp>
        <p:nvSpPr>
          <p:cNvPr id="240" name="Google Shape;240;p37"/>
          <p:cNvSpPr txBox="1">
            <a:spLocks noGrp="1"/>
          </p:cNvSpPr>
          <p:nvPr>
            <p:ph type="title"/>
          </p:nvPr>
        </p:nvSpPr>
        <p:spPr>
          <a:xfrm>
            <a:off x="663775" y="359025"/>
            <a:ext cx="66894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700"/>
              <a:buFont typeface="Verdana"/>
              <a:buNone/>
            </a:pPr>
            <a:r>
              <a:rPr lang="ru" sz="2200"/>
              <a:t>Программа для удаленного управления</a:t>
            </a:r>
            <a:endParaRPr sz="2200"/>
          </a:p>
        </p:txBody>
      </p:sp>
      <p:sp>
        <p:nvSpPr>
          <p:cNvPr id="241" name="Google Shape;241;p37"/>
          <p:cNvSpPr txBox="1">
            <a:spLocks noGrp="1"/>
          </p:cNvSpPr>
          <p:nvPr>
            <p:ph type="body" idx="1"/>
          </p:nvPr>
        </p:nvSpPr>
        <p:spPr>
          <a:xfrm>
            <a:off x="5194757" y="1251686"/>
            <a:ext cx="3646920" cy="311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800" dirty="0">
                <a:solidFill>
                  <a:srgbClr val="000000"/>
                </a:solidFill>
              </a:rPr>
              <a:t>Сам по себе </a:t>
            </a:r>
            <a:r>
              <a:rPr lang="ru" sz="1800" b="1" dirty="0">
                <a:solidFill>
                  <a:srgbClr val="000000"/>
                </a:solidFill>
              </a:rPr>
              <a:t>пульт в TRIK Gamepad не может управлять роботом</a:t>
            </a:r>
            <a:r>
              <a:rPr lang="ru" sz="1800" dirty="0">
                <a:solidFill>
                  <a:srgbClr val="000000"/>
                </a:solidFill>
              </a:rPr>
              <a:t>, а только </a:t>
            </a:r>
            <a:r>
              <a:rPr lang="ru" sz="1800" b="1" dirty="0">
                <a:solidFill>
                  <a:srgbClr val="000000"/>
                </a:solidFill>
              </a:rPr>
              <a:t>передает на него информацию о нажатых кнопках пульта при помощи сенсорных переменных.</a:t>
            </a:r>
            <a:endParaRPr sz="1800" b="1" dirty="0">
              <a:solidFill>
                <a:srgbClr val="000000"/>
              </a:solidFill>
            </a:endParaRPr>
          </a:p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 dirty="0">
              <a:solidFill>
                <a:srgbClr val="000000"/>
              </a:solidFill>
            </a:endParaRPr>
          </a:p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800" b="1" dirty="0">
                <a:solidFill>
                  <a:srgbClr val="000000"/>
                </a:solidFill>
              </a:rPr>
              <a:t>Научимся их использовать:</a:t>
            </a:r>
            <a:r>
              <a:rPr lang="ru" sz="1800" dirty="0">
                <a:solidFill>
                  <a:srgbClr val="000000"/>
                </a:solidFill>
              </a:rPr>
              <a:t> напишем программу для удаленного управления роботом. </a:t>
            </a:r>
            <a:endParaRPr sz="1800" dirty="0">
              <a:solidFill>
                <a:srgbClr val="000000"/>
              </a:solidFill>
            </a:endParaRPr>
          </a:p>
        </p:txBody>
      </p:sp>
      <p:pic>
        <p:nvPicPr>
          <p:cNvPr id="242" name="Google Shape;242;p37" descr="C:\Users\colion\Downloads\DSC0206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170" y="1251686"/>
            <a:ext cx="4555616" cy="3111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7</a:t>
            </a:fld>
            <a:endParaRPr/>
          </a:p>
        </p:txBody>
      </p:sp>
      <p:sp>
        <p:nvSpPr>
          <p:cNvPr id="248" name="Google Shape;248;p38"/>
          <p:cNvSpPr txBox="1">
            <a:spLocks noGrp="1"/>
          </p:cNvSpPr>
          <p:nvPr>
            <p:ph type="title"/>
          </p:nvPr>
        </p:nvSpPr>
        <p:spPr>
          <a:xfrm>
            <a:off x="663775" y="282825"/>
            <a:ext cx="66894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700"/>
              <a:buFont typeface="Verdana"/>
              <a:buNone/>
            </a:pPr>
            <a:r>
              <a:rPr lang="ru" sz="2200"/>
              <a:t>Сенсорные переменные: подключение</a:t>
            </a:r>
            <a:endParaRPr sz="2200"/>
          </a:p>
        </p:txBody>
      </p:sp>
      <p:sp>
        <p:nvSpPr>
          <p:cNvPr id="249" name="Google Shape;249;p38"/>
          <p:cNvSpPr txBox="1">
            <a:spLocks noGrp="1"/>
          </p:cNvSpPr>
          <p:nvPr>
            <p:ph type="body" idx="1"/>
          </p:nvPr>
        </p:nvSpPr>
        <p:spPr>
          <a:xfrm>
            <a:off x="605675" y="849600"/>
            <a:ext cx="8046900" cy="9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288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800" dirty="0">
                <a:solidFill>
                  <a:srgbClr val="000000"/>
                </a:solidFill>
              </a:rPr>
              <a:t>В программе с удаленным управлением прежде всего необходимо </a:t>
            </a:r>
            <a:r>
              <a:rPr lang="ru" sz="1800" b="1" dirty="0">
                <a:solidFill>
                  <a:srgbClr val="000000"/>
                </a:solidFill>
              </a:rPr>
              <a:t>дождаться подключения пульта.</a:t>
            </a:r>
            <a:r>
              <a:rPr lang="ru" sz="1800" dirty="0">
                <a:solidFill>
                  <a:srgbClr val="000000"/>
                </a:solidFill>
              </a:rPr>
              <a:t> Сделать это можно двумя способами:</a:t>
            </a:r>
            <a:endParaRPr sz="1800" dirty="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38"/>
          <p:cNvSpPr txBox="1"/>
          <p:nvPr/>
        </p:nvSpPr>
        <p:spPr>
          <a:xfrm>
            <a:off x="272878" y="1771500"/>
            <a:ext cx="5834305" cy="240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2880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latin typeface="Calibri"/>
                <a:ea typeface="Calibri"/>
                <a:cs typeface="Calibri"/>
                <a:sym typeface="Calibri"/>
              </a:rPr>
              <a:t>Способ 1: </a:t>
            </a:r>
            <a:endParaRPr sz="1800" b="1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Через сенсорную переменную </a:t>
            </a:r>
            <a:r>
              <a:rPr lang="ru" sz="1800" b="1" dirty="0">
                <a:latin typeface="Calibri"/>
                <a:ea typeface="Calibri"/>
                <a:cs typeface="Calibri"/>
                <a:sym typeface="Calibri"/>
              </a:rPr>
              <a:t>gamepadConnected. </a:t>
            </a:r>
            <a:br>
              <a:rPr lang="ru" sz="1800" dirty="0">
                <a:latin typeface="Calibri"/>
                <a:ea typeface="Calibri"/>
                <a:cs typeface="Calibri"/>
                <a:sym typeface="Calibri"/>
              </a:rPr>
            </a:b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latin typeface="Calibri"/>
                <a:ea typeface="Calibri"/>
                <a:cs typeface="Calibri"/>
                <a:sym typeface="Calibri"/>
              </a:rPr>
              <a:t>gamepadConnected == 1</a:t>
            </a: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 - пульт подключен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gamepadConnected == 0</a:t>
            </a:r>
            <a:r>
              <a:rPr lang="ru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пульт отключен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2880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Ее проверку можно организовать через </a:t>
            </a: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ru" sz="1800" b="1" dirty="0">
                <a:latin typeface="Calibri"/>
                <a:ea typeface="Calibri"/>
                <a:cs typeface="Calibri"/>
                <a:sym typeface="Calibri"/>
              </a:rPr>
              <a:t>условный оператор IF.</a:t>
            </a:r>
            <a:endParaRPr sz="1800" b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Google Shape;25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0630" y="1952802"/>
            <a:ext cx="2895600" cy="221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8</a:t>
            </a:fld>
            <a:endParaRPr/>
          </a:p>
        </p:txBody>
      </p:sp>
      <p:sp>
        <p:nvSpPr>
          <p:cNvPr id="257" name="Google Shape;257;p39"/>
          <p:cNvSpPr txBox="1">
            <a:spLocks noGrp="1"/>
          </p:cNvSpPr>
          <p:nvPr>
            <p:ph type="title"/>
          </p:nvPr>
        </p:nvSpPr>
        <p:spPr>
          <a:xfrm>
            <a:off x="663775" y="282825"/>
            <a:ext cx="66894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700"/>
              <a:buFont typeface="Verdana"/>
              <a:buNone/>
            </a:pPr>
            <a:r>
              <a:rPr lang="ru" sz="2200"/>
              <a:t>Сенсорные переменные: подключение</a:t>
            </a:r>
            <a:endParaRPr sz="2200"/>
          </a:p>
        </p:txBody>
      </p:sp>
      <p:sp>
        <p:nvSpPr>
          <p:cNvPr id="258" name="Google Shape;258;p39"/>
          <p:cNvSpPr txBox="1"/>
          <p:nvPr/>
        </p:nvSpPr>
        <p:spPr>
          <a:xfrm>
            <a:off x="742014" y="831570"/>
            <a:ext cx="8521909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latin typeface="Calibri"/>
                <a:ea typeface="Calibri"/>
                <a:cs typeface="Calibri"/>
                <a:sym typeface="Calibri"/>
              </a:rPr>
              <a:t>Способ 2: </a:t>
            </a:r>
            <a:endParaRPr sz="1800" b="1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Использовать блоки: </a:t>
            </a:r>
            <a:br>
              <a:rPr lang="ru" sz="1800" dirty="0">
                <a:latin typeface="Calibri"/>
                <a:ea typeface="Calibri"/>
                <a:cs typeface="Calibri"/>
                <a:sym typeface="Calibri"/>
              </a:rPr>
            </a:br>
            <a:br>
              <a:rPr lang="en-US" sz="1800" dirty="0">
                <a:latin typeface="Calibri"/>
                <a:ea typeface="Calibri"/>
                <a:cs typeface="Calibri"/>
                <a:sym typeface="Calibri"/>
              </a:rPr>
            </a:br>
            <a:r>
              <a:rPr lang="ru" sz="1800" b="1" i="1" dirty="0">
                <a:latin typeface="Calibri"/>
                <a:ea typeface="Calibri"/>
                <a:cs typeface="Calibri"/>
                <a:sym typeface="Calibri"/>
              </a:rPr>
              <a:t>“Ждать подключения пульта”</a:t>
            </a: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ru" sz="1800" dirty="0">
                <a:latin typeface="Calibri"/>
                <a:ea typeface="Calibri"/>
                <a:cs typeface="Calibri"/>
                <a:sym typeface="Calibri"/>
              </a:rPr>
              <a:t>и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ru" sz="1800" b="1" i="1" dirty="0">
                <a:latin typeface="Calibri"/>
                <a:ea typeface="Calibri"/>
                <a:cs typeface="Calibri"/>
                <a:sym typeface="Calibri"/>
              </a:rPr>
              <a:t>“Ждать отключения пульта”</a:t>
            </a:r>
            <a:endParaRPr sz="1800" b="1" i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8485F8-1BA3-132F-C49D-795C69C3C8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71" t="4846" r="49842" b="10051"/>
          <a:stretch>
            <a:fillRect/>
          </a:stretch>
        </p:blipFill>
        <p:spPr>
          <a:xfrm>
            <a:off x="742014" y="2213947"/>
            <a:ext cx="3384030" cy="167889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B45E70-F454-1EFB-624B-014EFA93B4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159" t="4846" r="5271" b="10051"/>
          <a:stretch>
            <a:fillRect/>
          </a:stretch>
        </p:blipFill>
        <p:spPr>
          <a:xfrm>
            <a:off x="5239061" y="2213947"/>
            <a:ext cx="3162925" cy="167889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ru"/>
              <a:t>9</a:t>
            </a:fld>
            <a:endParaRPr/>
          </a:p>
        </p:txBody>
      </p:sp>
      <p:sp>
        <p:nvSpPr>
          <p:cNvPr id="265" name="Google Shape;265;p40"/>
          <p:cNvSpPr txBox="1">
            <a:spLocks noGrp="1"/>
          </p:cNvSpPr>
          <p:nvPr>
            <p:ph type="title"/>
          </p:nvPr>
        </p:nvSpPr>
        <p:spPr>
          <a:xfrm>
            <a:off x="699925" y="322850"/>
            <a:ext cx="66894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ru" sz="2200" dirty="0"/>
              <a:t>Сенсорные переменные: </a:t>
            </a:r>
            <a:r>
              <a:rPr lang="ru" sz="2400" i="1" dirty="0"/>
              <a:t>Button</a:t>
            </a:r>
            <a:endParaRPr sz="2200" dirty="0"/>
          </a:p>
        </p:txBody>
      </p:sp>
      <p:sp>
        <p:nvSpPr>
          <p:cNvPr id="266" name="Google Shape;266;p40"/>
          <p:cNvSpPr txBox="1">
            <a:spLocks noGrp="1"/>
          </p:cNvSpPr>
          <p:nvPr>
            <p:ph type="body" idx="1"/>
          </p:nvPr>
        </p:nvSpPr>
        <p:spPr>
          <a:xfrm>
            <a:off x="631850" y="734275"/>
            <a:ext cx="7607400" cy="6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ru" sz="1800" dirty="0">
                <a:solidFill>
                  <a:srgbClr val="000000"/>
                </a:solidFill>
              </a:rPr>
              <a:t>Состояние каждой из пяти расположенных в нижней части пульта кнопок передается </a:t>
            </a:r>
            <a:r>
              <a:rPr lang="ru" sz="1800" b="1" dirty="0">
                <a:solidFill>
                  <a:srgbClr val="000000"/>
                </a:solidFill>
              </a:rPr>
              <a:t>в сенсорную переменную: </a:t>
            </a:r>
            <a:r>
              <a:rPr lang="ru" sz="1800" i="1" dirty="0"/>
              <a:t>gamepadButton</a:t>
            </a:r>
            <a:endParaRPr sz="1800" b="1" i="1" dirty="0"/>
          </a:p>
        </p:txBody>
      </p:sp>
      <p:pic>
        <p:nvPicPr>
          <p:cNvPr id="267" name="Google Shape;26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5550" y="1602644"/>
            <a:ext cx="5432899" cy="2512574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40"/>
          <p:cNvSpPr txBox="1"/>
          <p:nvPr/>
        </p:nvSpPr>
        <p:spPr>
          <a:xfrm>
            <a:off x="557625" y="4327025"/>
            <a:ext cx="553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40"/>
          <p:cNvSpPr txBox="1"/>
          <p:nvPr/>
        </p:nvSpPr>
        <p:spPr>
          <a:xfrm>
            <a:off x="613974" y="4146256"/>
            <a:ext cx="1606876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gamepadButton1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40"/>
          <p:cNvSpPr txBox="1"/>
          <p:nvPr/>
        </p:nvSpPr>
        <p:spPr>
          <a:xfrm>
            <a:off x="2359743" y="4146256"/>
            <a:ext cx="1472251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gamepadButton2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40"/>
          <p:cNvSpPr txBox="1"/>
          <p:nvPr/>
        </p:nvSpPr>
        <p:spPr>
          <a:xfrm>
            <a:off x="3970887" y="4146256"/>
            <a:ext cx="1482801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gamepadButton3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40"/>
          <p:cNvSpPr txBox="1"/>
          <p:nvPr/>
        </p:nvSpPr>
        <p:spPr>
          <a:xfrm>
            <a:off x="5592581" y="4146256"/>
            <a:ext cx="1515475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gamepadButton4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40"/>
          <p:cNvSpPr txBox="1"/>
          <p:nvPr/>
        </p:nvSpPr>
        <p:spPr>
          <a:xfrm>
            <a:off x="7246950" y="4146256"/>
            <a:ext cx="1515475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gamepadButton5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4" name="Google Shape;274;p40"/>
          <p:cNvCxnSpPr>
            <a:cxnSpLocks/>
          </p:cNvCxnSpPr>
          <p:nvPr/>
        </p:nvCxnSpPr>
        <p:spPr>
          <a:xfrm flipV="1">
            <a:off x="1767840" y="4003528"/>
            <a:ext cx="1629674" cy="276322"/>
          </a:xfrm>
          <a:prstGeom prst="straightConnector1">
            <a:avLst/>
          </a:prstGeom>
          <a:noFill/>
          <a:ln w="38100" cap="flat" cmpd="sng">
            <a:solidFill>
              <a:srgbClr val="99CC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5" name="Google Shape;275;p40"/>
          <p:cNvCxnSpPr>
            <a:cxnSpLocks/>
          </p:cNvCxnSpPr>
          <p:nvPr/>
        </p:nvCxnSpPr>
        <p:spPr>
          <a:xfrm flipV="1">
            <a:off x="3485117" y="4064196"/>
            <a:ext cx="555634" cy="215654"/>
          </a:xfrm>
          <a:prstGeom prst="straightConnector1">
            <a:avLst/>
          </a:prstGeom>
          <a:noFill/>
          <a:ln w="38100" cap="flat" cmpd="sng">
            <a:solidFill>
              <a:srgbClr val="99CC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6" name="Google Shape;276;p40"/>
          <p:cNvCxnSpPr>
            <a:cxnSpLocks/>
          </p:cNvCxnSpPr>
          <p:nvPr/>
        </p:nvCxnSpPr>
        <p:spPr>
          <a:xfrm flipV="1">
            <a:off x="4636742" y="4044427"/>
            <a:ext cx="0" cy="252435"/>
          </a:xfrm>
          <a:prstGeom prst="straightConnector1">
            <a:avLst/>
          </a:prstGeom>
          <a:noFill/>
          <a:ln w="38100" cap="flat" cmpd="sng">
            <a:solidFill>
              <a:srgbClr val="99CC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7" name="Google Shape;277;p40"/>
          <p:cNvCxnSpPr>
            <a:cxnSpLocks/>
          </p:cNvCxnSpPr>
          <p:nvPr/>
        </p:nvCxnSpPr>
        <p:spPr>
          <a:xfrm flipH="1" flipV="1">
            <a:off x="5306209" y="4033691"/>
            <a:ext cx="610258" cy="249302"/>
          </a:xfrm>
          <a:prstGeom prst="straightConnector1">
            <a:avLst/>
          </a:prstGeom>
          <a:noFill/>
          <a:ln w="38100" cap="flat" cmpd="sng">
            <a:solidFill>
              <a:srgbClr val="99CC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8" name="Google Shape;278;p40"/>
          <p:cNvCxnSpPr>
            <a:cxnSpLocks/>
          </p:cNvCxnSpPr>
          <p:nvPr/>
        </p:nvCxnSpPr>
        <p:spPr>
          <a:xfrm flipH="1" flipV="1">
            <a:off x="5916467" y="4013737"/>
            <a:ext cx="1736597" cy="235639"/>
          </a:xfrm>
          <a:prstGeom prst="straightConnector1">
            <a:avLst/>
          </a:prstGeom>
          <a:noFill/>
          <a:ln w="38100" cap="flat" cmpd="sng">
            <a:solidFill>
              <a:srgbClr val="99CC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TRIKtheme2019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3186</TotalTime>
  <Words>956</Words>
  <Application>Microsoft Office PowerPoint</Application>
  <PresentationFormat>Экран (16:9)</PresentationFormat>
  <Paragraphs>128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Verdana</vt:lpstr>
      <vt:lpstr>TRIKtheme2019</vt:lpstr>
      <vt:lpstr>Удаленное управление</vt:lpstr>
      <vt:lpstr>TRIK Gamepad</vt:lpstr>
      <vt:lpstr>TRIK Gamepad</vt:lpstr>
      <vt:lpstr>Утилита TRIK Gamepad</vt:lpstr>
      <vt:lpstr>Запуск удаленного управления</vt:lpstr>
      <vt:lpstr>Программа для удаленного управления</vt:lpstr>
      <vt:lpstr>Сенсорные переменные: подключение</vt:lpstr>
      <vt:lpstr>Сенсорные переменные: подключение</vt:lpstr>
      <vt:lpstr>Сенсорные переменные: Button</vt:lpstr>
      <vt:lpstr>Сенсорные переменные: кнопки</vt:lpstr>
      <vt:lpstr>Сенсорные переменные: кнопки</vt:lpstr>
      <vt:lpstr>Пример 1: Действие по кнопке</vt:lpstr>
      <vt:lpstr>Пример 1: решение</vt:lpstr>
      <vt:lpstr>Пример 1: решение </vt:lpstr>
      <vt:lpstr>Сенсорные переменные: gamepadPad</vt:lpstr>
      <vt:lpstr>Сенсорные переменные: геймпад</vt:lpstr>
      <vt:lpstr>Пример 2: Управление роботом</vt:lpstr>
      <vt:lpstr>Пример 2: решение</vt:lpstr>
      <vt:lpstr>Пример 2: решение</vt:lpstr>
      <vt:lpstr>Пример 2: решение</vt:lpstr>
      <vt:lpstr>Пример 2: решение</vt:lpstr>
      <vt:lpstr>Пример 2: решение</vt:lpstr>
      <vt:lpstr>Пример 2: решение</vt:lpstr>
      <vt:lpstr>Робот-футболист ТРИК</vt:lpstr>
      <vt:lpstr>Программа для робота-футболиста</vt:lpstr>
      <vt:lpstr>Программа для робота-футболиста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Удаленное управление</dc:title>
  <dc:creator>Пользователь</dc:creator>
  <cp:lastModifiedBy>Алла Грищенкова</cp:lastModifiedBy>
  <cp:revision>15</cp:revision>
  <dcterms:modified xsi:type="dcterms:W3CDTF">2026-07-26T20:50:18Z</dcterms:modified>
</cp:coreProperties>
</file>