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17"/>
  </p:notesMasterIdLst>
  <p:sldIdLst>
    <p:sldId id="256" r:id="rId2"/>
    <p:sldId id="258" r:id="rId3"/>
    <p:sldId id="320" r:id="rId4"/>
    <p:sldId id="30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29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 snapToGrid="0">
      <p:cViewPr>
        <p:scale>
          <a:sx n="100" d="100"/>
          <a:sy n="100" d="100"/>
        </p:scale>
        <p:origin x="970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344b84b0fe_0_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1344b84b0fe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344b84b0fe_0_6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g1344b84b0fe_0_6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45" name="Google Shape;445;g1344b84b0fe_0_6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"/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trikset.com/" TargetMode="External"/><Relationship Id="rId2" Type="http://schemas.openxmlformats.org/officeDocument/2006/relationships/hyperlink" Target="mailto:support@trikset.com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hyperlink" Target="https://trikset.com/" TargetMode="Externa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ик">
  <p:cSld name="2_Титульный слайд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/>
          <p:nvPr/>
        </p:nvSpPr>
        <p:spPr>
          <a:xfrm>
            <a:off x="1478756" y="1234998"/>
            <a:ext cx="6199500" cy="1296000"/>
          </a:xfrm>
          <a:prstGeom prst="roundRect">
            <a:avLst>
              <a:gd name="adj" fmla="val 16667"/>
            </a:avLst>
          </a:prstGeom>
          <a:solidFill>
            <a:srgbClr val="00124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ctrTitle"/>
          </p:nvPr>
        </p:nvSpPr>
        <p:spPr>
          <a:xfrm>
            <a:off x="1472544" y="1154810"/>
            <a:ext cx="6199500" cy="12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4500"/>
              <a:buFont typeface="Verdana"/>
              <a:buNone/>
              <a:defRPr sz="3600" b="1" i="0" u="none" strike="noStrike" cap="none">
                <a:solidFill>
                  <a:srgbClr val="99CC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8" name="Google Shape;88;p18"/>
          <p:cNvPicPr preferRelativeResize="0"/>
          <p:nvPr/>
        </p:nvPicPr>
        <p:blipFill rotWithShape="1">
          <a:blip r:embed="rId2">
            <a:alphaModFix/>
          </a:blip>
          <a:srcRect l="3014" t="11565" r="3071" b="11226"/>
          <a:stretch/>
        </p:blipFill>
        <p:spPr>
          <a:xfrm>
            <a:off x="628650" y="360671"/>
            <a:ext cx="2195579" cy="42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0C7E13-00B0-BC7F-ABF9-EE76F9EF0D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51599" y="2467998"/>
            <a:ext cx="2240802" cy="22408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92" name="Google Shape;92;p19"/>
          <p:cNvSpPr/>
          <p:nvPr/>
        </p:nvSpPr>
        <p:spPr>
          <a:xfrm>
            <a:off x="628649" y="270000"/>
            <a:ext cx="6602100" cy="459000"/>
          </a:xfrm>
          <a:prstGeom prst="roundRect">
            <a:avLst>
              <a:gd name="adj" fmla="val 16667"/>
            </a:avLst>
          </a:prstGeom>
          <a:solidFill>
            <a:srgbClr val="00124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9"/>
          <p:cNvSpPr txBox="1">
            <a:spLocks noGrp="1"/>
          </p:cNvSpPr>
          <p:nvPr>
            <p:ph type="body" idx="1"/>
          </p:nvPr>
        </p:nvSpPr>
        <p:spPr>
          <a:xfrm>
            <a:off x="628649" y="1138687"/>
            <a:ext cx="7886700" cy="3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2700"/>
              <a:buFont typeface="Verdana"/>
              <a:buNone/>
              <a:defRPr sz="2700" b="1" i="0" u="none" strike="noStrike" cap="none">
                <a:solidFill>
                  <a:srgbClr val="99CC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олько заголовок">
  <p:cSld name="1_Только заголовок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/>
          <p:nvPr/>
        </p:nvSpPr>
        <p:spPr>
          <a:xfrm>
            <a:off x="628649" y="270000"/>
            <a:ext cx="6602100" cy="459000"/>
          </a:xfrm>
          <a:prstGeom prst="roundRect">
            <a:avLst>
              <a:gd name="adj" fmla="val 16667"/>
            </a:avLst>
          </a:prstGeom>
          <a:solidFill>
            <a:srgbClr val="00124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98" name="Google Shape;98;p20"/>
          <p:cNvSpPr txBox="1"/>
          <p:nvPr/>
        </p:nvSpPr>
        <p:spPr>
          <a:xfrm>
            <a:off x="3057525" y="1210692"/>
            <a:ext cx="5600700" cy="8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Поддержка ТРИК: </a:t>
            </a:r>
            <a:r>
              <a:rPr lang="ru" sz="24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support@trikset.com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Справочный центр ТРИК: </a:t>
            </a:r>
            <a:r>
              <a:rPr lang="ru" sz="24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help.trikset.com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0"/>
          <p:cNvSpPr txBox="1"/>
          <p:nvPr/>
        </p:nvSpPr>
        <p:spPr>
          <a:xfrm flipH="1">
            <a:off x="628669" y="241984"/>
            <a:ext cx="6602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2700" b="1" i="0" u="none" strike="noStrike" cap="none">
                <a:solidFill>
                  <a:srgbClr val="99CC00"/>
                </a:solidFill>
                <a:latin typeface="Verdana"/>
                <a:ea typeface="Verdana"/>
                <a:cs typeface="Verdana"/>
                <a:sym typeface="Verdana"/>
              </a:rPr>
              <a:t>Информация и контакты</a:t>
            </a:r>
            <a:endParaRPr sz="2700" b="1" i="0" u="none" strike="noStrike" cap="none">
              <a:solidFill>
                <a:srgbClr val="99CC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0" name="Google Shape;10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1480" y="1660938"/>
            <a:ext cx="2694590" cy="269459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/>
          <p:nvPr/>
        </p:nvSpPr>
        <p:spPr>
          <a:xfrm>
            <a:off x="4026819" y="2124153"/>
            <a:ext cx="1419576" cy="37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trikset</a:t>
            </a:r>
            <a:endParaRPr sz="2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0"/>
          <p:cNvSpPr txBox="1"/>
          <p:nvPr/>
        </p:nvSpPr>
        <p:spPr>
          <a:xfrm>
            <a:off x="724260" y="1185728"/>
            <a:ext cx="19230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27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trikset.com</a:t>
            </a:r>
            <a:endParaRPr sz="27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0525D6-BF2B-F0A9-F86A-42A75EEB0B4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141345" y="2084944"/>
            <a:ext cx="809626" cy="45541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nc-sa/3.0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49" y="1138687"/>
            <a:ext cx="7886700" cy="3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17"/>
          <p:cNvPicPr preferRelativeResize="0"/>
          <p:nvPr/>
        </p:nvPicPr>
        <p:blipFill rotWithShape="1">
          <a:blip r:embed="rId5">
            <a:alphaModFix/>
          </a:blip>
          <a:srcRect l="6973" t="36957" r="7350" b="36952"/>
          <a:stretch/>
        </p:blipFill>
        <p:spPr>
          <a:xfrm>
            <a:off x="7458959" y="297000"/>
            <a:ext cx="1336500" cy="4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 txBox="1"/>
          <p:nvPr/>
        </p:nvSpPr>
        <p:spPr>
          <a:xfrm>
            <a:off x="1185863" y="4735970"/>
            <a:ext cx="18216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Распространяется по лицензии </a:t>
            </a:r>
            <a:r>
              <a:rPr lang="ru" sz="900" b="0" i="0" u="sng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BY-NC-SA</a:t>
            </a:r>
            <a:endParaRPr sz="9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3121819" y="4735970"/>
            <a:ext cx="29361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ООО «КиберТех»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Санкт-Петербург, 202</a:t>
            </a:r>
            <a:r>
              <a:rPr lang="ru-MD" sz="9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900" b="0" i="0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1506" y="4825594"/>
            <a:ext cx="554713" cy="19408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ru/illustrations/%D0%B3%D0%B0%D0%BB%D0%BE%D1%87%D0%BA%D0%B0-%D1%85%D0%BE%D1%80%D0%BE%D1%88%D0%BE-%D0%B7%D0%BD%D0%B0%D1%87%D0%BE%D0%BA-%D0%B8%D0%BD%D1%82%D0%B5%D1%80%D0%BD%D0%B5%D1%82-2180770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://192.168.77.1:8080/?action=strea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>
            <a:spLocks noGrp="1"/>
          </p:cNvSpPr>
          <p:nvPr>
            <p:ph type="ctrTitle"/>
          </p:nvPr>
        </p:nvSpPr>
        <p:spPr>
          <a:xfrm>
            <a:off x="1472234" y="1274660"/>
            <a:ext cx="6199500" cy="12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4500"/>
              <a:buFont typeface="Verdana"/>
              <a:buNone/>
            </a:pPr>
            <a:r>
              <a:rPr lang="ru-MD" sz="3200" dirty="0">
                <a:latin typeface="Verdana"/>
                <a:ea typeface="Verdana"/>
                <a:cs typeface="Verdana"/>
                <a:sym typeface="Verdana"/>
              </a:rPr>
              <a:t>Работа с </a:t>
            </a:r>
            <a:r>
              <a:rPr lang="ru-MD" sz="3200" dirty="0" err="1">
                <a:latin typeface="Verdana"/>
                <a:ea typeface="Verdana"/>
                <a:cs typeface="Verdana"/>
                <a:sym typeface="Verdana"/>
              </a:rPr>
              <a:t>видеомодулем</a:t>
            </a:r>
            <a:endParaRPr sz="2000" dirty="0"/>
          </a:p>
        </p:txBody>
      </p:sp>
      <p:sp>
        <p:nvSpPr>
          <p:cNvPr id="137" name="Google Shape;137;p2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E09F9E0-AEA1-47A7-9DC1-686A67224A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4E6C177-D721-4854-B51B-D415C74D0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Подключение</a:t>
            </a:r>
          </a:p>
        </p:txBody>
      </p:sp>
      <p:sp>
        <p:nvSpPr>
          <p:cNvPr id="7" name="CustomShape 6">
            <a:extLst>
              <a:ext uri="{FF2B5EF4-FFF2-40B4-BE49-F238E27FC236}">
                <a16:creationId xmlns:a16="http://schemas.microsoft.com/office/drawing/2014/main" id="{C543AB7B-92F2-43CD-896E-24045A32B9D6}"/>
              </a:ext>
            </a:extLst>
          </p:cNvPr>
          <p:cNvSpPr/>
          <p:nvPr/>
        </p:nvSpPr>
        <p:spPr>
          <a:xfrm>
            <a:off x="1856509" y="982333"/>
            <a:ext cx="5430981" cy="2101832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pPr algn="ctr">
              <a:lnSpc>
                <a:spcPct val="100000"/>
              </a:lnSpc>
            </a:pP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К контроллеру ТРИК есть возможность подключать как </a:t>
            </a:r>
            <a:r>
              <a:rPr lang="ru-RU" sz="1800" b="1" dirty="0" err="1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видеомодули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, так </a:t>
            </a:r>
            <a: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USB веб-камеры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.</a:t>
            </a:r>
            <a:endParaRPr lang="ru-MD" sz="1800" dirty="0">
              <a:solidFill>
                <a:schemeClr val="tx1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ru-MD" sz="825" dirty="0">
              <a:solidFill>
                <a:schemeClr val="tx1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algn="ctr"/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USB </a:t>
            </a:r>
            <a: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веб-камеры 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подключаются к порту 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USB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.</a:t>
            </a:r>
            <a:endParaRPr lang="ru-RU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825" dirty="0">
              <a:solidFill>
                <a:schemeClr val="tx1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algn="ctr"/>
            <a:r>
              <a:rPr lang="ru-RU" sz="1800" b="1" dirty="0" err="1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Видеомодули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подключаются </a:t>
            </a:r>
            <a:b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к порту</a:t>
            </a:r>
            <a: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video1 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и </a:t>
            </a:r>
            <a: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video2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таким образом, </a:t>
            </a:r>
            <a:b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чтобы ножка у красного штекера была справа.</a:t>
            </a:r>
          </a:p>
          <a:p>
            <a:pPr algn="ctr">
              <a:lnSpc>
                <a:spcPct val="100000"/>
              </a:lnSpc>
            </a:pPr>
            <a:endParaRPr lang="ru-RU" sz="1800" dirty="0">
              <a:latin typeface="Montserrat" pitchFamily="2" charset="-52"/>
            </a:endParaRPr>
          </a:p>
          <a:p>
            <a:pPr algn="ctr">
              <a:lnSpc>
                <a:spcPct val="100000"/>
              </a:lnSpc>
            </a:pPr>
            <a:endParaRPr sz="1050" dirty="0">
              <a:latin typeface="Montserrat" pitchFamily="2" charset="-52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2FDA9EAA-BE8B-4659-84DB-6A4FF3710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132" y="982334"/>
            <a:ext cx="1487876" cy="1988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14;p11">
            <a:extLst>
              <a:ext uri="{FF2B5EF4-FFF2-40B4-BE49-F238E27FC236}">
                <a16:creationId xmlns:a16="http://schemas.microsoft.com/office/drawing/2014/main" id="{9EAEE328-FC14-E084-D55E-01AC292E4337}"/>
              </a:ext>
            </a:extLst>
          </p:cNvPr>
          <p:cNvSpPr txBox="1"/>
          <p:nvPr/>
        </p:nvSpPr>
        <p:spPr>
          <a:xfrm>
            <a:off x="502727" y="3088760"/>
            <a:ext cx="1583160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-MD" sz="1200" i="1" dirty="0" err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Видеомодуль</a:t>
            </a:r>
            <a:r>
              <a:rPr lang="ru-MD" sz="1200" i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ТРИК</a:t>
            </a:r>
            <a:endParaRPr sz="1200" i="1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4;p11">
            <a:extLst>
              <a:ext uri="{FF2B5EF4-FFF2-40B4-BE49-F238E27FC236}">
                <a16:creationId xmlns:a16="http://schemas.microsoft.com/office/drawing/2014/main" id="{B99370C6-9249-51C8-9051-2EB3789B84B0}"/>
              </a:ext>
            </a:extLst>
          </p:cNvPr>
          <p:cNvSpPr txBox="1"/>
          <p:nvPr/>
        </p:nvSpPr>
        <p:spPr>
          <a:xfrm>
            <a:off x="7041827" y="3088760"/>
            <a:ext cx="1583160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200" i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USB </a:t>
            </a:r>
            <a:r>
              <a:rPr lang="ru-MD" sz="1200" i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веб-камера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560655-7A7C-2699-F4FA-62CD0E21C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639" y="3084165"/>
            <a:ext cx="2448721" cy="156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3C4E3B-AA25-083D-8910-7E4B4C54A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1346" l="8135" r="91369">
                        <a14:foregroundMark x1="9127" y1="49904" x2="8333" y2="65288"/>
                        <a14:foregroundMark x1="50992" y1="90962" x2="52183" y2="91442"/>
                        <a14:foregroundMark x1="90476" y1="24808" x2="91369" y2="288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8231" y="1192122"/>
            <a:ext cx="1672152" cy="172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14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5E6FF74-DF4D-43DA-BEB7-35A6E2BC31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7185FD-28B4-4A1A-9049-EDFA77653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Блоки работы с </a:t>
            </a:r>
            <a:r>
              <a:rPr lang="ru-RU" sz="2400" dirty="0" err="1"/>
              <a:t>видеомодулем</a:t>
            </a:r>
            <a:endParaRPr lang="ru-RU" sz="2400" dirty="0"/>
          </a:p>
        </p:txBody>
      </p:sp>
      <p:sp>
        <p:nvSpPr>
          <p:cNvPr id="17" name="CustomShape 2">
            <a:extLst>
              <a:ext uri="{FF2B5EF4-FFF2-40B4-BE49-F238E27FC236}">
                <a16:creationId xmlns:a16="http://schemas.microsoft.com/office/drawing/2014/main" id="{2434DEA7-81A5-2085-4425-BE04DE9CE67C}"/>
              </a:ext>
            </a:extLst>
          </p:cNvPr>
          <p:cNvSpPr/>
          <p:nvPr/>
        </p:nvSpPr>
        <p:spPr>
          <a:xfrm>
            <a:off x="628593" y="812110"/>
            <a:ext cx="8059871" cy="1344341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pPr>
              <a:lnSpc>
                <a:spcPct val="100000"/>
              </a:lnSpc>
            </a:pPr>
            <a:r>
              <a:rPr lang="ru-RU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Для работы с </a:t>
            </a:r>
            <a:r>
              <a:rPr lang="ru-RU" sz="1650" dirty="0" err="1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видеомолудями</a:t>
            </a:r>
            <a:r>
              <a:rPr lang="ru-RU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в 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TRIK Studio </a:t>
            </a:r>
            <a:r>
              <a:rPr lang="ru-MD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есть следующие блоки:</a:t>
            </a:r>
          </a:p>
          <a:p>
            <a:pPr marL="675000" indent="324000">
              <a:buClr>
                <a:schemeClr val="accent6"/>
              </a:buClr>
              <a:buSzPct val="115000"/>
              <a:buFont typeface="Wingdings" panose="05000000000000000000" pitchFamily="2" charset="2"/>
              <a:buChar char="ü"/>
            </a:pPr>
            <a:r>
              <a:rPr lang="ru-MD" sz="16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Запустить/Отключить видеотрансляцию.</a:t>
            </a:r>
            <a:endParaRPr lang="ru-MD" sz="1650" dirty="0">
              <a:solidFill>
                <a:schemeClr val="tx1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marL="675000" indent="324000">
              <a:buClr>
                <a:schemeClr val="accent6"/>
              </a:buClr>
              <a:buSzPct val="115000"/>
              <a:buFont typeface="Wingdings" panose="05000000000000000000" pitchFamily="2" charset="2"/>
              <a:buChar char="ü"/>
            </a:pPr>
            <a:r>
              <a:rPr lang="ru-MD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Включить/Выключить видеокамеру.</a:t>
            </a:r>
          </a:p>
          <a:p>
            <a:pPr marL="675000" indent="324000">
              <a:buClr>
                <a:schemeClr val="accent6"/>
              </a:buClr>
              <a:buSzPct val="115000"/>
              <a:buFont typeface="Wingdings" panose="05000000000000000000" pitchFamily="2" charset="2"/>
              <a:buChar char="ü"/>
            </a:pPr>
            <a:r>
              <a:rPr lang="ru-MD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Детектировать по камере.</a:t>
            </a:r>
          </a:p>
          <a:p>
            <a:pPr marL="675000" indent="324000">
              <a:buClr>
                <a:schemeClr val="accent6"/>
              </a:buClr>
              <a:buSzPct val="115000"/>
              <a:buFont typeface="Wingdings" panose="05000000000000000000" pitchFamily="2" charset="2"/>
              <a:buChar char="ü"/>
            </a:pPr>
            <a:r>
              <a:rPr lang="ru-MD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Датчик линии в переменную.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CF609B5-ED81-560C-AFEB-536C5BD29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598" y="2156452"/>
            <a:ext cx="6478805" cy="243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795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5E6FF74-DF4D-43DA-BEB7-35A6E2BC31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7185FD-28B4-4A1A-9049-EDFA776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94" y="273762"/>
            <a:ext cx="6602100" cy="459000"/>
          </a:xfrm>
        </p:spPr>
        <p:txBody>
          <a:bodyPr anchor="ctr"/>
          <a:lstStyle/>
          <a:p>
            <a:r>
              <a:rPr lang="ru-MD" sz="2400" dirty="0"/>
              <a:t>В</a:t>
            </a:r>
            <a:r>
              <a:rPr lang="ru-RU" sz="2400" dirty="0" err="1"/>
              <a:t>идеотрансляция</a:t>
            </a:r>
            <a:endParaRPr lang="ru-RU" sz="2400" dirty="0"/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B99AA529-199C-4301-9613-8A42CE6E5F88}"/>
              </a:ext>
            </a:extLst>
          </p:cNvPr>
          <p:cNvSpPr/>
          <p:nvPr/>
        </p:nvSpPr>
        <p:spPr>
          <a:xfrm>
            <a:off x="920404" y="828168"/>
            <a:ext cx="7303134" cy="853777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pPr algn="ctr"/>
            <a:r>
              <a:rPr lang="ru-RU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Подключим </a:t>
            </a:r>
            <a:r>
              <a:rPr lang="ru-RU" sz="1650" b="1" dirty="0" err="1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видеомодуль</a:t>
            </a:r>
            <a:r>
              <a:rPr lang="ru-RU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к порту </a:t>
            </a:r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video1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ru-MD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и напишем</a:t>
            </a:r>
            <a:r>
              <a:rPr lang="ru-RU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программу </a:t>
            </a:r>
            <a:br>
              <a:rPr lang="ru-RU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</a:br>
            <a:r>
              <a:rPr lang="ru-RU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для отображения видеотрансляции с </a:t>
            </a:r>
            <a:r>
              <a:rPr lang="ru-MD" sz="1650" dirty="0" err="1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видеомодуля</a:t>
            </a:r>
            <a:r>
              <a:rPr lang="ru-MD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br>
              <a:rPr lang="ru-MD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</a:br>
            <a:r>
              <a:rPr lang="ru-MD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и выключим ее после нажатия на кнопку «Отмена».</a:t>
            </a:r>
            <a:endParaRPr lang="ru-RU" sz="16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4052E16E-3E6D-415D-956E-74DC9F715025}"/>
              </a:ext>
            </a:extLst>
          </p:cNvPr>
          <p:cNvSpPr/>
          <p:nvPr/>
        </p:nvSpPr>
        <p:spPr>
          <a:xfrm>
            <a:off x="628594" y="1134409"/>
            <a:ext cx="7886756" cy="642942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pPr>
              <a:lnSpc>
                <a:spcPct val="100000"/>
              </a:lnSpc>
            </a:pPr>
            <a:endParaRPr sz="16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ustomShape 4">
            <a:extLst>
              <a:ext uri="{FF2B5EF4-FFF2-40B4-BE49-F238E27FC236}">
                <a16:creationId xmlns:a16="http://schemas.microsoft.com/office/drawing/2014/main" id="{D6E36B1A-45D1-48D3-8171-A9627442B445}"/>
              </a:ext>
            </a:extLst>
          </p:cNvPr>
          <p:cNvSpPr/>
          <p:nvPr/>
        </p:nvSpPr>
        <p:spPr>
          <a:xfrm>
            <a:off x="1532524" y="3754302"/>
            <a:ext cx="5884781" cy="855854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r>
              <a:rPr lang="ru-MD" sz="15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Где:</a:t>
            </a:r>
            <a:endParaRPr lang="ru-RU" altLang="ru-RU" sz="15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hlinkClick r:id="" action="ppaction://noaction"/>
            </a:endParaRPr>
          </a:p>
          <a:p>
            <a:pPr marL="257175" indent="-257175">
              <a:buBlip>
                <a:blip r:embed="rId2"/>
              </a:buBlip>
            </a:pPr>
            <a:r>
              <a:rPr lang="ru-RU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" action="ppaction://noaction"/>
              </a:rPr>
              <a:t>192.168.77.1</a:t>
            </a:r>
            <a:r>
              <a:rPr lang="ru-RU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– </a:t>
            </a:r>
            <a:r>
              <a:rPr lang="en-US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IP-</a:t>
            </a:r>
            <a:r>
              <a:rPr lang="ru-RU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адрес подключенного робота.</a:t>
            </a:r>
            <a:endParaRPr lang="ru-RU" sz="15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7175" indent="-257175">
              <a:buBlip>
                <a:blip r:embed="rId2">
                  <a:extLs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</a:buBlip>
            </a:pPr>
            <a:r>
              <a:rPr lang="ru-RU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:8080</a:t>
            </a:r>
            <a:r>
              <a:rPr lang="ru-RU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– если </a:t>
            </a:r>
            <a:r>
              <a:rPr lang="ru-RU" altLang="ru-RU" sz="15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видеомолуль</a:t>
            </a:r>
            <a:r>
              <a:rPr lang="ru-RU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подключен к </a:t>
            </a:r>
            <a:r>
              <a:rPr lang="ru-RU" sz="15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порту </a:t>
            </a:r>
            <a:r>
              <a:rPr lang="en-US" sz="15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video</a:t>
            </a:r>
            <a:r>
              <a:rPr lang="ru-MD" sz="15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1.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2058E9-DE30-21D4-2385-619B45CF6859}"/>
              </a:ext>
            </a:extLst>
          </p:cNvPr>
          <p:cNvSpPr txBox="1"/>
          <p:nvPr/>
        </p:nvSpPr>
        <p:spPr>
          <a:xfrm>
            <a:off x="628594" y="3186789"/>
            <a:ext cx="735716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Видео может быть просмотрено на пульте </a:t>
            </a:r>
            <a:r>
              <a:rPr lang="en-US" sz="1500" b="1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TRIK Gamepad </a:t>
            </a:r>
            <a:r>
              <a:rPr lang="ru-RU" sz="1500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 в </a:t>
            </a:r>
            <a:r>
              <a:rPr lang="ru-RU" sz="1500" b="1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браузере</a:t>
            </a:r>
            <a:r>
              <a:rPr lang="ru-RU" sz="1500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адресу вида: </a:t>
            </a:r>
            <a:r>
              <a:rPr lang="ru-RU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http://192.168.77.1:8080/?action=stream</a:t>
            </a:r>
            <a:endParaRPr lang="ru-RU" altLang="ru-RU" sz="15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D8F2C21-9EA5-9BCA-D7B8-0E653666C0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1211" y="1741132"/>
            <a:ext cx="5621521" cy="148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31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5E6FF74-DF4D-43DA-BEB7-35A6E2BC31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7185FD-28B4-4A1A-9049-EDFA776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94" y="273762"/>
            <a:ext cx="6602100" cy="459000"/>
          </a:xfrm>
        </p:spPr>
        <p:txBody>
          <a:bodyPr anchor="ctr"/>
          <a:lstStyle/>
          <a:p>
            <a:r>
              <a:rPr lang="ru-MD" sz="2400" dirty="0"/>
              <a:t>Режимы работы модуля</a:t>
            </a:r>
            <a:endParaRPr lang="ru-RU" sz="2400" dirty="0"/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B99AA529-199C-4301-9613-8A42CE6E5F88}"/>
              </a:ext>
            </a:extLst>
          </p:cNvPr>
          <p:cNvSpPr/>
          <p:nvPr/>
        </p:nvSpPr>
        <p:spPr>
          <a:xfrm>
            <a:off x="1002470" y="873398"/>
            <a:ext cx="7460342" cy="699867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txBody>
          <a:bodyPr lIns="67500" tIns="33750" rIns="67500" bIns="33750"/>
          <a:lstStyle/>
          <a:p>
            <a:pPr algn="ctr"/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Для работы </a:t>
            </a:r>
            <a:r>
              <a:rPr lang="ru-RU" sz="1800" dirty="0" err="1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видеомудуля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в </a:t>
            </a:r>
            <a: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режиме сенсора 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необходимо подключить </a:t>
            </a:r>
            <a:r>
              <a:rPr lang="ru-RU" sz="1800" b="1" dirty="0" err="1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видеомодуль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в порт 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video</a:t>
            </a:r>
            <a:r>
              <a:rPr lang="ru-MD" sz="18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2 </a:t>
            </a:r>
            <a:r>
              <a:rPr lang="ru-MD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предварительно выключив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контроллер ТРИК</a:t>
            </a:r>
            <a:endParaRPr lang="ru-MD" sz="1800" dirty="0">
              <a:solidFill>
                <a:schemeClr val="tx1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4052E16E-3E6D-415D-956E-74DC9F715025}"/>
              </a:ext>
            </a:extLst>
          </p:cNvPr>
          <p:cNvSpPr/>
          <p:nvPr/>
        </p:nvSpPr>
        <p:spPr>
          <a:xfrm>
            <a:off x="628594" y="1134409"/>
            <a:ext cx="7886756" cy="642942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pPr>
              <a:lnSpc>
                <a:spcPct val="100000"/>
              </a:lnSpc>
            </a:pPr>
            <a:endParaRPr sz="16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2058E9-DE30-21D4-2385-619B45CF6859}"/>
              </a:ext>
            </a:extLst>
          </p:cNvPr>
          <p:cNvSpPr txBox="1"/>
          <p:nvPr/>
        </p:nvSpPr>
        <p:spPr>
          <a:xfrm>
            <a:off x="1452658" y="3835830"/>
            <a:ext cx="65599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MD" sz="1600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Выбрав блок </a:t>
            </a:r>
            <a:r>
              <a:rPr lang="ru-MD" sz="1600" b="1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«Включить видеокамеру» </a:t>
            </a:r>
            <a:r>
              <a:rPr lang="ru-MD" sz="1600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MD" sz="1600" b="1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«Редакторе свойств» </a:t>
            </a:r>
            <a:r>
              <a:rPr lang="ru-MD" sz="1600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 настроить режим работы. Научимся с работать с данными режимами. </a:t>
            </a:r>
            <a:endParaRPr lang="ru-RU" altLang="ru-RU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35D941-C410-0112-CDB9-99D8ACBB1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82" y="2185678"/>
            <a:ext cx="6258798" cy="144800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C88AE7A-D68A-BE1C-553F-69DEF938B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1762" y="2226815"/>
            <a:ext cx="2111515" cy="135946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FF54A14-C860-13C3-74F9-DFC3ED89AFB5}"/>
              </a:ext>
            </a:extLst>
          </p:cNvPr>
          <p:cNvSpPr txBox="1"/>
          <p:nvPr/>
        </p:nvSpPr>
        <p:spPr>
          <a:xfrm>
            <a:off x="817507" y="1634221"/>
            <a:ext cx="75089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MD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Видеомодуль</a:t>
            </a:r>
            <a:r>
              <a:rPr lang="ru-MD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может выступать в трёх разных режимах работы:</a:t>
            </a:r>
            <a:endParaRPr lang="ru-RU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475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5E6FF74-DF4D-43DA-BEB7-35A6E2BC31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7185FD-28B4-4A1A-9049-EDFA776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94" y="273762"/>
            <a:ext cx="6602100" cy="459000"/>
          </a:xfrm>
        </p:spPr>
        <p:txBody>
          <a:bodyPr anchor="ctr"/>
          <a:lstStyle/>
          <a:p>
            <a:r>
              <a:rPr lang="ru-MD" sz="2400" dirty="0"/>
              <a:t>Переключение режимов</a:t>
            </a:r>
            <a:endParaRPr lang="ru-RU" sz="2400" dirty="0"/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B99AA529-199C-4301-9613-8A42CE6E5F88}"/>
              </a:ext>
            </a:extLst>
          </p:cNvPr>
          <p:cNvSpPr/>
          <p:nvPr/>
        </p:nvSpPr>
        <p:spPr>
          <a:xfrm>
            <a:off x="789263" y="848544"/>
            <a:ext cx="7886756" cy="1336717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pPr indent="432000" algn="just"/>
            <a:r>
              <a:rPr lang="ru-MD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Напишем программу для 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реализации переключения режимов работы </a:t>
            </a:r>
            <a:r>
              <a:rPr lang="ru-RU" sz="1800" dirty="0" err="1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видеомодуля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используя кнопки контроллера ТРИК. </a:t>
            </a:r>
          </a:p>
          <a:p>
            <a:pPr indent="432000" algn="just"/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Где при нажатии на кнопку:</a:t>
            </a:r>
          </a:p>
          <a:p>
            <a:pPr marL="43200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«Вверх»  включим режим «Сенсор цвета»</a:t>
            </a:r>
          </a:p>
          <a:p>
            <a:pPr marL="43200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«Влево»  включим режим «Сенсор объекта»</a:t>
            </a:r>
          </a:p>
          <a:p>
            <a:pPr marL="432000" indent="-285750" algn="just">
              <a:buFont typeface="Wingdings" panose="05000000000000000000" pitchFamily="2" charset="2"/>
              <a:buChar char="ü"/>
            </a:pP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«Влево»  включим режим «Сенсор цвета»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endParaRPr lang="ru-RU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4052E16E-3E6D-415D-956E-74DC9F715025}"/>
              </a:ext>
            </a:extLst>
          </p:cNvPr>
          <p:cNvSpPr/>
          <p:nvPr/>
        </p:nvSpPr>
        <p:spPr>
          <a:xfrm>
            <a:off x="628594" y="1134409"/>
            <a:ext cx="7886756" cy="642942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pPr>
              <a:lnSpc>
                <a:spcPct val="100000"/>
              </a:lnSpc>
            </a:pPr>
            <a:endParaRPr sz="16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C61C6D-A5B8-7F44-83B4-9AF22E642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495" y="2670553"/>
            <a:ext cx="3600953" cy="14575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DAF986-6E6E-4606-4589-40ECE3A1CCD3}"/>
              </a:ext>
            </a:extLst>
          </p:cNvPr>
          <p:cNvSpPr txBox="1"/>
          <p:nvPr/>
        </p:nvSpPr>
        <p:spPr>
          <a:xfrm>
            <a:off x="628594" y="4205464"/>
            <a:ext cx="78867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0" dirty="0">
                <a:solidFill>
                  <a:srgbClr val="1C1E1C"/>
                </a:solidFill>
                <a:effectLst/>
                <a:latin typeface="Roboto" panose="02000000000000000000" pitchFamily="2" charset="0"/>
              </a:rPr>
              <a:t>Используем блок </a:t>
            </a:r>
            <a:r>
              <a:rPr lang="ru-RU" b="1" i="0" dirty="0">
                <a:solidFill>
                  <a:srgbClr val="1C1E1C"/>
                </a:solidFill>
                <a:effectLst/>
                <a:latin typeface="Roboto" panose="02000000000000000000" pitchFamily="2" charset="0"/>
              </a:rPr>
              <a:t>«Получить код кнопки» </a:t>
            </a:r>
            <a:r>
              <a:rPr lang="ru-RU" i="0" dirty="0">
                <a:solidFill>
                  <a:srgbClr val="1C1E1C"/>
                </a:solidFill>
                <a:effectLst/>
                <a:latin typeface="Roboto" panose="02000000000000000000" pitchFamily="2" charset="0"/>
              </a:rPr>
              <a:t>для записи в переменную </a:t>
            </a:r>
            <a:r>
              <a:rPr lang="en-US" i="1" dirty="0" err="1">
                <a:solidFill>
                  <a:srgbClr val="1C1E1C"/>
                </a:solidFill>
                <a:effectLst/>
                <a:latin typeface="Roboto" panose="02000000000000000000" pitchFamily="2" charset="0"/>
              </a:rPr>
              <a:t>button_cod</a:t>
            </a:r>
            <a:r>
              <a:rPr lang="ru-MD" i="1" dirty="0">
                <a:solidFill>
                  <a:srgbClr val="1C1E1C"/>
                </a:solidFill>
                <a:effectLst/>
                <a:latin typeface="Roboto" panose="02000000000000000000" pitchFamily="2" charset="0"/>
              </a:rPr>
              <a:t> код </a:t>
            </a:r>
            <a:r>
              <a:rPr lang="ru-MD" dirty="0">
                <a:solidFill>
                  <a:srgbClr val="1C1E1C"/>
                </a:solidFill>
                <a:effectLst/>
                <a:latin typeface="Roboto" panose="02000000000000000000" pitchFamily="2" charset="0"/>
              </a:rPr>
              <a:t>кнопки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8616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5E6FF74-DF4D-43DA-BEB7-35A6E2BC31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7185FD-28B4-4A1A-9049-EDFA776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94" y="273762"/>
            <a:ext cx="6602100" cy="459000"/>
          </a:xfrm>
        </p:spPr>
        <p:txBody>
          <a:bodyPr anchor="ctr"/>
          <a:lstStyle/>
          <a:p>
            <a:r>
              <a:rPr lang="ru-MD" sz="2400" dirty="0"/>
              <a:t>Переключение режимов</a:t>
            </a:r>
            <a:endParaRPr lang="ru-RU" sz="2400" dirty="0"/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B99AA529-199C-4301-9613-8A42CE6E5F88}"/>
              </a:ext>
            </a:extLst>
          </p:cNvPr>
          <p:cNvSpPr/>
          <p:nvPr/>
        </p:nvSpPr>
        <p:spPr>
          <a:xfrm>
            <a:off x="221376" y="892783"/>
            <a:ext cx="4249885" cy="2079017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pPr algn="l"/>
            <a:r>
              <a:rPr lang="ru-RU" sz="1600" b="0" i="0" dirty="0">
                <a:solidFill>
                  <a:srgbClr val="1D1D1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Каждая кнопка контроллера имеет свой код:</a:t>
            </a:r>
          </a:p>
          <a:p>
            <a:pPr marL="540000" indent="-285750" algn="l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rgbClr val="1D1D1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«Вверх»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— код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103</a:t>
            </a:r>
            <a:endParaRPr kumimoji="0" lang="ru-RU" altLang="ru-RU" sz="1600" u="none" strike="noStrike" cap="none" normalizeH="0" baseline="0" dirty="0">
              <a:ln>
                <a:noFill/>
              </a:ln>
              <a:solidFill>
                <a:srgbClr val="1D1D1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0000" indent="-285750" algn="l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rgbClr val="1D1D1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«Вниз»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— код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108</a:t>
            </a:r>
            <a:endParaRPr lang="ru-RU" sz="1600" b="0" i="0" dirty="0">
              <a:solidFill>
                <a:srgbClr val="1D1D1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0000" indent="-285750" algn="l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rgbClr val="1D1D1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«Вправо»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— код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106</a:t>
            </a:r>
            <a:endParaRPr lang="ru-RU" sz="1600" b="0" i="0" dirty="0">
              <a:solidFill>
                <a:srgbClr val="1D1D1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0000" indent="-285750" algn="l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rgbClr val="1D1D1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«Влево»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— код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105</a:t>
            </a:r>
            <a:endParaRPr lang="ru-RU" sz="1600" b="0" i="0" dirty="0">
              <a:solidFill>
                <a:srgbClr val="1D1D1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0000" indent="-285750" algn="l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rgbClr val="1D1D1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«Ввод» (галочка)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— код </a:t>
            </a:r>
            <a:r>
              <a:rPr lang="ru-RU" alt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  <a:endParaRPr lang="ru-RU" sz="1600" b="0" i="0" dirty="0">
              <a:solidFill>
                <a:srgbClr val="1D1D1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0000" indent="-285750" algn="l">
              <a:buFont typeface="Wingdings" panose="05000000000000000000" pitchFamily="2" charset="2"/>
              <a:buChar char="ü"/>
            </a:pPr>
            <a:r>
              <a:rPr lang="ru-RU" sz="1600" b="0" i="0" dirty="0">
                <a:solidFill>
                  <a:srgbClr val="1D1D1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«Выход» (крестик)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— код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ru-RU" sz="1600" b="0" i="0" dirty="0">
              <a:solidFill>
                <a:srgbClr val="1D1D1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0000" indent="-285750" algn="l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1D1D1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«Питание» (кружок)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— код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116</a:t>
            </a:r>
            <a:endParaRPr lang="ru-RU" sz="1600" b="0" i="0" dirty="0">
              <a:solidFill>
                <a:srgbClr val="1D1D1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4052E16E-3E6D-415D-956E-74DC9F715025}"/>
              </a:ext>
            </a:extLst>
          </p:cNvPr>
          <p:cNvSpPr/>
          <p:nvPr/>
        </p:nvSpPr>
        <p:spPr>
          <a:xfrm>
            <a:off x="628594" y="1134409"/>
            <a:ext cx="7886756" cy="642942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pPr>
              <a:lnSpc>
                <a:spcPct val="100000"/>
              </a:lnSpc>
            </a:pPr>
            <a:endParaRPr sz="16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DAF986-6E6E-4606-4589-40ECE3A1CCD3}"/>
              </a:ext>
            </a:extLst>
          </p:cNvPr>
          <p:cNvSpPr txBox="1"/>
          <p:nvPr/>
        </p:nvSpPr>
        <p:spPr>
          <a:xfrm>
            <a:off x="385141" y="3373447"/>
            <a:ext cx="39223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1C1E1C"/>
                </a:solidFill>
                <a:latin typeface="Roboto" panose="02000000000000000000" pitchFamily="2" charset="0"/>
              </a:rPr>
              <a:t>Н</a:t>
            </a:r>
            <a:r>
              <a:rPr lang="ru-RU" b="0" i="0" dirty="0">
                <a:solidFill>
                  <a:srgbClr val="1C1E1C"/>
                </a:solidFill>
                <a:effectLst/>
                <a:latin typeface="Roboto" panose="02000000000000000000" pitchFamily="2" charset="0"/>
              </a:rPr>
              <a:t>а основе записанного значения в переменной </a:t>
            </a:r>
            <a:r>
              <a:rPr lang="en-US" b="0" i="1" dirty="0" err="1">
                <a:solidFill>
                  <a:srgbClr val="1C1E1C"/>
                </a:solidFill>
                <a:effectLst/>
                <a:latin typeface="Roboto" panose="02000000000000000000" pitchFamily="2" charset="0"/>
              </a:rPr>
              <a:t>button_cod</a:t>
            </a:r>
            <a:r>
              <a:rPr lang="ru-RU" b="0" i="1" dirty="0">
                <a:solidFill>
                  <a:srgbClr val="1C1E1C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ru-RU" b="0" i="0" dirty="0">
                <a:solidFill>
                  <a:srgbClr val="1C1E1C"/>
                </a:solidFill>
                <a:effectLst/>
                <a:latin typeface="Roboto" panose="02000000000000000000" pitchFamily="2" charset="0"/>
              </a:rPr>
              <a:t>будет осуществлен выбор дальнейшего пути выполнения диаграммы</a:t>
            </a:r>
            <a:r>
              <a:rPr lang="en-US" dirty="0">
                <a:solidFill>
                  <a:srgbClr val="1C1E1C"/>
                </a:solidFill>
                <a:latin typeface="Roboto" panose="02000000000000000000" pitchFamily="2" charset="0"/>
              </a:rPr>
              <a:t> </a:t>
            </a:r>
            <a:r>
              <a:rPr lang="ru-MD" dirty="0">
                <a:solidFill>
                  <a:srgbClr val="1C1E1C"/>
                </a:solidFill>
                <a:latin typeface="Roboto" panose="02000000000000000000" pitchFamily="2" charset="0"/>
              </a:rPr>
              <a:t>используя блок </a:t>
            </a:r>
            <a:r>
              <a:rPr lang="ru-MD" b="1" dirty="0">
                <a:solidFill>
                  <a:srgbClr val="1C1E1C"/>
                </a:solidFill>
                <a:latin typeface="Roboto" panose="02000000000000000000" pitchFamily="2" charset="0"/>
              </a:rPr>
              <a:t>«Выбор»</a:t>
            </a:r>
            <a:endParaRPr lang="ru-RU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018C64-0FC5-365F-7667-DC64117EE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1" y="986662"/>
            <a:ext cx="4153420" cy="367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3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5E6FF74-DF4D-43DA-BEB7-35A6E2BC31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7185FD-28B4-4A1A-9049-EDFA776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94" y="273762"/>
            <a:ext cx="6602100" cy="459000"/>
          </a:xfrm>
        </p:spPr>
        <p:txBody>
          <a:bodyPr anchor="ctr"/>
          <a:lstStyle/>
          <a:p>
            <a:r>
              <a:rPr lang="ru-MD" sz="2400" dirty="0"/>
              <a:t>Переключение режимов – решение</a:t>
            </a:r>
            <a:endParaRPr lang="ru-RU" sz="24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55688DD-A23B-74F9-2D98-116622B40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313" y="1110859"/>
            <a:ext cx="5430193" cy="34143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971494-EB05-3736-14E1-E97554E7FA54}"/>
              </a:ext>
            </a:extLst>
          </p:cNvPr>
          <p:cNvSpPr txBox="1"/>
          <p:nvPr/>
        </p:nvSpPr>
        <p:spPr>
          <a:xfrm>
            <a:off x="287631" y="1048316"/>
            <a:ext cx="324598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96000" algn="just"/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Программа работает как простой переключатель режимов камеры по командам с пульта.</a:t>
            </a:r>
          </a:p>
          <a:p>
            <a:pPr indent="396000"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Н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ажимаешь кнопку — камера переключается в соответствующий режим работы и </a:t>
            </a:r>
            <a:r>
              <a:rPr lang="ru-RU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на экране контроллера 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будем видеть результат переключения.</a:t>
            </a:r>
          </a:p>
          <a:p>
            <a:pPr marL="72000" indent="285750" algn="just">
              <a:buFont typeface="Wingdings" panose="05000000000000000000" pitchFamily="2" charset="2"/>
              <a:buChar char="ü"/>
            </a:pPr>
            <a:r>
              <a:rPr lang="ru-RU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103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(«Вверх») → включается режим «Сенсор цвета»</a:t>
            </a:r>
          </a:p>
          <a:p>
            <a:pPr marL="72000" indent="285750" algn="just">
              <a:buFont typeface="Wingdings" panose="05000000000000000000" pitchFamily="2" charset="2"/>
              <a:buChar char="ü"/>
            </a:pPr>
            <a:r>
              <a:rPr lang="ru-RU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108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(«Вниз») → включается камера в режиме «Сенсор линии»</a:t>
            </a:r>
          </a:p>
          <a:p>
            <a:pPr marL="72000" indent="285750" algn="just">
              <a:buFont typeface="Wingdings" panose="05000000000000000000" pitchFamily="2" charset="2"/>
              <a:buChar char="ü"/>
            </a:pPr>
            <a:r>
              <a:rPr lang="ru-RU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105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(«Влево») → включается режим «Сенсор объекта»</a:t>
            </a:r>
          </a:p>
          <a:p>
            <a:pPr marL="72000" indent="285750" algn="just">
              <a:buFont typeface="Wingdings" panose="05000000000000000000" pitchFamily="2" charset="2"/>
              <a:buChar char="ü"/>
            </a:pPr>
            <a:r>
              <a:rPr lang="ru-RU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(«Выход/Отмена») → камера выключается</a:t>
            </a:r>
          </a:p>
        </p:txBody>
      </p:sp>
    </p:spTree>
    <p:extLst>
      <p:ext uri="{BB962C8B-B14F-4D97-AF65-F5344CB8AC3E}">
        <p14:creationId xmlns:p14="http://schemas.microsoft.com/office/powerpoint/2010/main" val="4223218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50ABEC-8589-478C-8E1F-69FF2437E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241" y="2564404"/>
            <a:ext cx="5719517" cy="2137186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5E6FF74-DF4D-43DA-BEB7-35A6E2BC31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7185FD-28B4-4A1A-9049-EDFA776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94" y="273762"/>
            <a:ext cx="6602100" cy="459000"/>
          </a:xfrm>
        </p:spPr>
        <p:txBody>
          <a:bodyPr anchor="ctr"/>
          <a:lstStyle/>
          <a:p>
            <a:r>
              <a:rPr lang="ru-MD" sz="2000" dirty="0"/>
              <a:t>Движение робота с распознаванием </a:t>
            </a:r>
            <a:endParaRPr lang="ru-RU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971494-EB05-3736-14E1-E97554E7FA54}"/>
              </a:ext>
            </a:extLst>
          </p:cNvPr>
          <p:cNvSpPr txBox="1"/>
          <p:nvPr/>
        </p:nvSpPr>
        <p:spPr>
          <a:xfrm>
            <a:off x="458112" y="803571"/>
            <a:ext cx="839142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2000"/>
            <a:r>
              <a:rPr lang="ru-RU" b="1" dirty="0">
                <a:effectLst/>
              </a:rPr>
              <a:t>Задание: </a:t>
            </a:r>
            <a:r>
              <a:rPr lang="ru-RU" dirty="0">
                <a:effectLst/>
              </a:rPr>
              <a:t>Движение робота с распознаванием цветовых меток </a:t>
            </a:r>
          </a:p>
          <a:p>
            <a:pPr indent="432000"/>
            <a:r>
              <a:rPr lang="ru-RU" b="1" dirty="0">
                <a:effectLst/>
              </a:rPr>
              <a:t>Описание: </a:t>
            </a:r>
            <a:r>
              <a:rPr lang="ru-RU" dirty="0">
                <a:effectLst/>
              </a:rPr>
              <a:t>Робот должен передвигаться вдоль черной линии, считывая цветовые метки на своем пути и изменяя режим движения в зависимости от их цвета. </a:t>
            </a:r>
          </a:p>
          <a:p>
            <a:pPr indent="432000"/>
            <a:r>
              <a:rPr lang="ru-RU" b="1" dirty="0">
                <a:effectLst/>
              </a:rPr>
              <a:t>Условия задачи: </a:t>
            </a:r>
          </a:p>
          <a:p>
            <a:pPr marL="468000" indent="285750">
              <a:buFont typeface="Arial" panose="020B0604020202020204" pitchFamily="34" charset="0"/>
              <a:buChar char="•"/>
            </a:pPr>
            <a:r>
              <a:rPr lang="ru-RU" i="1" dirty="0">
                <a:effectLst/>
              </a:rPr>
              <a:t>Зеленая метка: </a:t>
            </a:r>
            <a:r>
              <a:rPr lang="ru-RU" dirty="0">
                <a:effectLst/>
              </a:rPr>
              <a:t>участок безопасный — установить скорость движения 80% (увеличить скорость). </a:t>
            </a:r>
          </a:p>
          <a:p>
            <a:pPr marL="468000" indent="285750">
              <a:buFont typeface="Arial" panose="020B0604020202020204" pitchFamily="34" charset="0"/>
              <a:buChar char="•"/>
            </a:pPr>
            <a:r>
              <a:rPr lang="ru-RU" i="1" dirty="0">
                <a:effectLst/>
              </a:rPr>
              <a:t>Желтая метка: </a:t>
            </a:r>
            <a:r>
              <a:rPr lang="ru-RU" dirty="0">
                <a:effectLst/>
              </a:rPr>
              <a:t>опасный участок — снизить скорость движения до 30%. </a:t>
            </a:r>
          </a:p>
          <a:p>
            <a:pPr marL="468000" indent="285750">
              <a:buFont typeface="Arial" panose="020B0604020202020204" pitchFamily="34" charset="0"/>
              <a:buChar char="•"/>
            </a:pPr>
            <a:r>
              <a:rPr lang="ru-RU" i="1" dirty="0">
                <a:effectLst/>
              </a:rPr>
              <a:t>Красная метка: </a:t>
            </a:r>
            <a:r>
              <a:rPr lang="ru-RU" dirty="0">
                <a:effectLst/>
              </a:rPr>
              <a:t>конечный пункт — полностью остановить движение робота и вывести на экран надпись «СТОП».</a:t>
            </a:r>
            <a:endParaRPr lang="ru-RU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105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5E6FF74-DF4D-43DA-BEB7-35A6E2BC31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7185FD-28B4-4A1A-9049-EDFA776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94" y="273762"/>
            <a:ext cx="6602100" cy="459000"/>
          </a:xfrm>
        </p:spPr>
        <p:txBody>
          <a:bodyPr anchor="ctr"/>
          <a:lstStyle/>
          <a:p>
            <a:r>
              <a:rPr lang="ru-MD" sz="2000" dirty="0"/>
              <a:t>Движение робота с распознаванием </a:t>
            </a:r>
            <a:endParaRPr lang="ru-RU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971494-EB05-3736-14E1-E97554E7FA54}"/>
              </a:ext>
            </a:extLst>
          </p:cNvPr>
          <p:cNvSpPr txBox="1"/>
          <p:nvPr/>
        </p:nvSpPr>
        <p:spPr>
          <a:xfrm>
            <a:off x="975360" y="985376"/>
            <a:ext cx="74828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2000" algn="l" fontAlgn="base">
              <a:buFont typeface="+mj-lt"/>
              <a:buAutoNum type="arabicPeriod"/>
            </a:pPr>
            <a:r>
              <a:rPr lang="ru-RU" sz="18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Подготовка</a:t>
            </a:r>
            <a:r>
              <a:rPr lang="ru-RU" sz="1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— объявим начальные переменные.</a:t>
            </a:r>
          </a:p>
          <a:p>
            <a:pPr indent="432000" algn="l" fontAlgn="base">
              <a:buFont typeface="+mj-lt"/>
              <a:buAutoNum type="arabicPeriod"/>
            </a:pPr>
            <a:r>
              <a:rPr lang="ru-RU" sz="18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Запуск камеры </a:t>
            </a:r>
            <a:r>
              <a:rPr lang="ru-RU" sz="1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— включим видеокамеру в режиме «Сенсор цвета». </a:t>
            </a:r>
          </a:p>
          <a:p>
            <a:pPr indent="432000" algn="l" fontAlgn="base">
              <a:buFont typeface="+mj-lt"/>
              <a:buAutoNum type="arabicPeriod"/>
            </a:pPr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Ждём</a:t>
            </a:r>
            <a:r>
              <a:rPr lang="ru-RU" sz="1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1 секунду для стабилизации работы камеры..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5162A38-EF73-CE38-46DD-C46277D1D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061" y="1928874"/>
            <a:ext cx="4802033" cy="236731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7D845EC-7143-7A43-DC60-61A346DBBC6A}"/>
              </a:ext>
            </a:extLst>
          </p:cNvPr>
          <p:cNvSpPr/>
          <p:nvPr/>
        </p:nvSpPr>
        <p:spPr>
          <a:xfrm>
            <a:off x="5127356" y="3112533"/>
            <a:ext cx="854344" cy="10455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975CCDD3-846F-A535-4736-9B841B349338}"/>
              </a:ext>
            </a:extLst>
          </p:cNvPr>
          <p:cNvCxnSpPr>
            <a:cxnSpLocks/>
            <a:stCxn id="13" idx="3"/>
            <a:endCxn id="7" idx="1"/>
          </p:cNvCxnSpPr>
          <p:nvPr/>
        </p:nvCxnSpPr>
        <p:spPr>
          <a:xfrm>
            <a:off x="3550204" y="3099344"/>
            <a:ext cx="1577152" cy="53598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149167-6ABD-1986-BD40-F1BE04A839B1}"/>
              </a:ext>
            </a:extLst>
          </p:cNvPr>
          <p:cNvSpPr txBox="1"/>
          <p:nvPr/>
        </p:nvSpPr>
        <p:spPr>
          <a:xfrm>
            <a:off x="440906" y="2452358"/>
            <a:ext cx="3109298" cy="1293971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baseSpd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MD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базовая скорость 50 </a:t>
            </a:r>
          </a:p>
          <a:p>
            <a:r>
              <a:rPr lang="en-US" b="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kp</a:t>
            </a:r>
            <a:r>
              <a:rPr lang="en-US" b="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=1.25</a:t>
            </a:r>
            <a:r>
              <a:rPr lang="ru-MD" b="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MD" b="0" i="1" dirty="0"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en-US" b="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kd</a:t>
            </a:r>
            <a:r>
              <a:rPr lang="en-US" b="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=0</a:t>
            </a:r>
            <a:r>
              <a:rPr lang="ru-MD" b="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MD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коэффициенты для ПД-регулятора</a:t>
            </a:r>
          </a:p>
          <a:p>
            <a:r>
              <a:rPr lang="ru-RU" b="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errOld</a:t>
            </a:r>
            <a:r>
              <a:rPr lang="ru-RU" b="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=0 </a:t>
            </a:r>
            <a:r>
              <a:rPr lang="ru-MD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переменная для ошибки</a:t>
            </a:r>
          </a:p>
          <a:p>
            <a:r>
              <a:rPr lang="ru-RU" b="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line</a:t>
            </a:r>
            <a:r>
              <a:rPr lang="ru-RU" b="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=1 </a:t>
            </a:r>
            <a:r>
              <a:rPr lang="ru-MD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флаг(движение активно).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879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A7B15BD-E182-9952-5C84-21D8D940D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613" y="1716967"/>
            <a:ext cx="5028830" cy="2655367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5E6FF74-DF4D-43DA-BEB7-35A6E2BC31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7185FD-28B4-4A1A-9049-EDFA776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94" y="273762"/>
            <a:ext cx="6602100" cy="459000"/>
          </a:xfrm>
        </p:spPr>
        <p:txBody>
          <a:bodyPr anchor="ctr"/>
          <a:lstStyle/>
          <a:p>
            <a:r>
              <a:rPr lang="ru-MD" sz="2000" dirty="0"/>
              <a:t>Движение робота с распознаванием </a:t>
            </a:r>
            <a:endParaRPr lang="ru-RU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971494-EB05-3736-14E1-E97554E7FA54}"/>
              </a:ext>
            </a:extLst>
          </p:cNvPr>
          <p:cNvSpPr txBox="1"/>
          <p:nvPr/>
        </p:nvSpPr>
        <p:spPr>
          <a:xfrm>
            <a:off x="628594" y="867307"/>
            <a:ext cx="80120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При помощи блока </a:t>
            </a:r>
            <a:r>
              <a:rPr lang="ru-RU" sz="1800" b="1" dirty="0">
                <a:latin typeface="Calibri" panose="020F0502020204030204" pitchFamily="34" charset="0"/>
                <a:cs typeface="Calibri" panose="020F0502020204030204" pitchFamily="34" charset="0"/>
              </a:rPr>
              <a:t>«Параллельные задачи» </a:t>
            </a:r>
            <a:r>
              <a:rPr lang="ru-RU" sz="1800" dirty="0">
                <a:latin typeface="Calibri" panose="020F0502020204030204" pitchFamily="34" charset="0"/>
                <a:cs typeface="Calibri" panose="020F0502020204030204" pitchFamily="34" charset="0"/>
              </a:rPr>
              <a:t>будем одновременно двигаться по линии и распознавать цветные метки.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149167-6ABD-1986-BD40-F1BE04A839B1}"/>
              </a:ext>
            </a:extLst>
          </p:cNvPr>
          <p:cNvSpPr txBox="1"/>
          <p:nvPr/>
        </p:nvSpPr>
        <p:spPr>
          <a:xfrm>
            <a:off x="264557" y="1563393"/>
            <a:ext cx="3281573" cy="2962513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l" fontAlgn="base"/>
            <a:r>
              <a:rPr lang="ru-RU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Главный цикл (пока </a:t>
            </a:r>
            <a:r>
              <a:rPr lang="ru-RU" b="1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line</a:t>
            </a:r>
            <a:r>
              <a:rPr lang="ru-RU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&gt; 0)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— робот едет по линии:</a:t>
            </a:r>
          </a:p>
          <a:p>
            <a:pPr marL="180000" lvl="1" indent="252000" algn="l" fontAlgn="base">
              <a:buFont typeface="Wingdings" panose="05000000000000000000" pitchFamily="2" charset="2"/>
              <a:buChar char="Ø"/>
            </a:pP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Считывается цвет через камеру (распознавание RGB).</a:t>
            </a:r>
          </a:p>
          <a:p>
            <a:pPr marL="180000" lvl="1" indent="252000" algn="l" fontAlgn="base">
              <a:buFont typeface="Wingdings" panose="05000000000000000000" pitchFamily="2" charset="2"/>
              <a:buChar char="Ø"/>
            </a:pP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Если цвет метки «Зеленый» или «Желтый» — корректируем скорость движения, цикл продолжается.</a:t>
            </a:r>
          </a:p>
          <a:p>
            <a:pPr marL="180000" lvl="1" indent="252000" algn="l" fontAlgn="base">
              <a:buFont typeface="Wingdings" panose="05000000000000000000" pitchFamily="2" charset="2"/>
              <a:buChar char="Ø"/>
            </a:pP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Если цвет метки «Красный» (</a:t>
            </a:r>
            <a:r>
              <a:rPr lang="ru-RU" b="0" i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line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становится 0) — цикл прерывается и прерываем задачу </a:t>
            </a:r>
            <a:r>
              <a:rPr lang="en-US" b="0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line </a:t>
            </a:r>
            <a:r>
              <a:rPr lang="ru-MD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«Движения по линии».</a:t>
            </a:r>
            <a:endParaRPr lang="ru-RU" b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676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4D467A-34B4-384C-B0C0-A9026AF51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55" y="2306595"/>
            <a:ext cx="5423590" cy="2157631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5E6FF74-DF4D-43DA-BEB7-35A6E2BC31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7185FD-28B4-4A1A-9049-EDFA776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94" y="273762"/>
            <a:ext cx="6602100" cy="459000"/>
          </a:xfrm>
        </p:spPr>
        <p:txBody>
          <a:bodyPr anchor="ctr"/>
          <a:lstStyle/>
          <a:p>
            <a:r>
              <a:rPr lang="ru-MD" sz="2000" dirty="0"/>
              <a:t>Движение робота с распознаванием </a:t>
            </a:r>
            <a:endParaRPr lang="ru-RU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971494-EB05-3736-14E1-E97554E7FA54}"/>
              </a:ext>
            </a:extLst>
          </p:cNvPr>
          <p:cNvSpPr txBox="1"/>
          <p:nvPr/>
        </p:nvSpPr>
        <p:spPr>
          <a:xfrm>
            <a:off x="1840709" y="934902"/>
            <a:ext cx="376967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ПД-регулятор</a:t>
            </a:r>
            <a:r>
              <a:rPr lang="ru-RU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для движения робота по линии робот — постоянно проверяет, где находится линия, и подруливает — ускоряя один мотор и замедляя другой, чтобы ехать ровно по чёрной полосе.</a:t>
            </a:r>
            <a:endParaRPr lang="ru-RU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149167-6ABD-1986-BD40-F1BE04A839B1}"/>
              </a:ext>
            </a:extLst>
          </p:cNvPr>
          <p:cNvSpPr txBox="1"/>
          <p:nvPr/>
        </p:nvSpPr>
        <p:spPr>
          <a:xfrm>
            <a:off x="5704338" y="934902"/>
            <a:ext cx="3208507" cy="3780592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Как работает по шагам:</a:t>
            </a:r>
            <a:endParaRPr kumimoji="0" lang="ru-RU" altLang="ru-RU" sz="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Вычисление ошибки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— из показания датчика (sensorA5) вычитается опорное значение (sensorA6), получаем </a:t>
            </a:r>
            <a:r>
              <a:rPr kumimoji="0" lang="ru-RU" altLang="ru-RU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err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— насколько робот съехал от линии.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ru-RU" alt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Пропорциональная часть (P)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— ошибка умножается на коэффициент </a:t>
            </a:r>
            <a:r>
              <a:rPr kumimoji="0" lang="ru-RU" altLang="ru-RU" sz="1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kp</a:t>
            </a:r>
            <a:r>
              <a:rPr kumimoji="0" lang="ru-RU" altLang="ru-RU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P = </a:t>
            </a:r>
            <a:r>
              <a:rPr kumimoji="0" lang="ru-RU" altLang="ru-RU" sz="1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kp</a:t>
            </a:r>
            <a:r>
              <a:rPr kumimoji="0" lang="ru-RU" altLang="ru-RU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* </a:t>
            </a:r>
            <a:r>
              <a:rPr kumimoji="0" lang="ru-RU" altLang="ru-RU" sz="1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err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Чем дальше от линии, тем сильнее коррекция.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ru-RU" alt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Дифференциальная часть (D)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— изменение ошибки за время: </a:t>
            </a:r>
            <a:r>
              <a:rPr kumimoji="0" lang="ru-RU" altLang="ru-RU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 = </a:t>
            </a:r>
            <a:r>
              <a:rPr kumimoji="0" lang="ru-RU" altLang="ru-RU" sz="1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kd</a:t>
            </a:r>
            <a:r>
              <a:rPr kumimoji="0" lang="ru-RU" altLang="ru-RU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* (</a:t>
            </a:r>
            <a:r>
              <a:rPr kumimoji="0" lang="ru-RU" altLang="ru-RU" sz="1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err</a:t>
            </a:r>
            <a:r>
              <a:rPr kumimoji="0" lang="ru-RU" altLang="ru-RU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kumimoji="0" lang="ru-RU" altLang="ru-RU" sz="1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errOld</a:t>
            </a:r>
            <a:r>
              <a:rPr kumimoji="0" lang="ru-RU" altLang="ru-RU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Помогает сгладить движение и не раскачиваться.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ru-RU" alt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Управляющее воздействие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— сумма </a:t>
            </a:r>
            <a:r>
              <a:rPr kumimoji="0" lang="ru-RU" altLang="ru-RU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 + D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ru-RU" alt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Расчёт скоростей моторов:</a:t>
            </a:r>
            <a:endParaRPr kumimoji="0" lang="ru-RU" alt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Левый мотор (М4): </a:t>
            </a:r>
            <a:r>
              <a:rPr kumimoji="0" lang="ru-RU" altLang="ru-RU" sz="1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spdL</a:t>
            </a:r>
            <a:r>
              <a:rPr kumimoji="0" lang="ru-RU" altLang="ru-RU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kumimoji="0" lang="ru-RU" altLang="ru-RU" sz="1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baseSpd</a:t>
            </a:r>
            <a:r>
              <a:rPr kumimoji="0" lang="ru-RU" altLang="ru-RU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+ U</a:t>
            </a: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Правый мотор (М3): </a:t>
            </a:r>
            <a:r>
              <a:rPr kumimoji="0" lang="ru-RU" altLang="ru-RU" sz="1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spdR</a:t>
            </a:r>
            <a:r>
              <a:rPr kumimoji="0" lang="ru-RU" altLang="ru-RU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kumimoji="0" lang="ru-RU" altLang="ru-RU" sz="1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baseSpd</a:t>
            </a:r>
            <a:r>
              <a:rPr kumimoji="0" lang="ru-RU" altLang="ru-RU" sz="1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- U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Если робот съехал вправо — левый мотор крутится быстрее, возвращая его на линию. И наоборот.</a:t>
            </a:r>
            <a:endParaRPr kumimoji="0" lang="ru-RU" altLang="ru-RU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6"/>
              <a:tabLst/>
            </a:pPr>
            <a:r>
              <a:rPr kumimoji="0" lang="ru-RU" alt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Сохранение ошибки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— текущее значение </a:t>
            </a:r>
            <a:r>
              <a:rPr kumimoji="0" lang="ru-RU" altLang="ru-RU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err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запоминается в </a:t>
            </a:r>
            <a:r>
              <a:rPr kumimoji="0" lang="ru-RU" altLang="ru-RU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errOld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для следующего цикла.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7"/>
              <a:tabLst/>
            </a:pPr>
            <a:r>
              <a:rPr kumimoji="0" lang="ru-RU" altLang="ru-RU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Пауза 20 мс</a:t>
            </a: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— небольшая задержка перед следующим расчётом.</a:t>
            </a:r>
            <a:endParaRPr kumimoji="0" lang="ru-RU" altLang="ru-RU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F6FB20-F6F7-40ED-634C-A3972994E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79" y="798183"/>
            <a:ext cx="1327279" cy="72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407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5E6FF74-DF4D-43DA-BEB7-35A6E2BC31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7185FD-28B4-4A1A-9049-EDFA776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94" y="273762"/>
            <a:ext cx="6602100" cy="459000"/>
          </a:xfrm>
        </p:spPr>
        <p:txBody>
          <a:bodyPr anchor="ctr"/>
          <a:lstStyle/>
          <a:p>
            <a:r>
              <a:rPr lang="ru-MD" sz="2000" dirty="0"/>
              <a:t>Движение робота с распознаванием </a:t>
            </a:r>
            <a:endParaRPr lang="ru-RU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971494-EB05-3736-14E1-E97554E7FA54}"/>
              </a:ext>
            </a:extLst>
          </p:cNvPr>
          <p:cNvSpPr txBox="1"/>
          <p:nvPr/>
        </p:nvSpPr>
        <p:spPr>
          <a:xfrm>
            <a:off x="1813461" y="858282"/>
            <a:ext cx="43289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ru-RU" dirty="0">
                <a:latin typeface="-apple-system"/>
              </a:rPr>
              <a:t>Р</a:t>
            </a:r>
            <a:r>
              <a:rPr lang="ru-RU" b="0" i="0" dirty="0">
                <a:effectLst/>
                <a:latin typeface="-apple-system"/>
              </a:rPr>
              <a:t>обот смотрит на цветную метку, определяет её цвет и реагирует — на жёлтом тормозит до 30%, на зелёном ускоряется до 100%, на красном полностью останавливается.</a:t>
            </a:r>
            <a:endParaRPr lang="ru-RU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149167-6ABD-1986-BD40-F1BE04A839B1}"/>
              </a:ext>
            </a:extLst>
          </p:cNvPr>
          <p:cNvSpPr txBox="1"/>
          <p:nvPr/>
        </p:nvSpPr>
        <p:spPr>
          <a:xfrm>
            <a:off x="6351037" y="836664"/>
            <a:ext cx="2508299" cy="4168140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l" fontAlgn="base"/>
            <a:r>
              <a:rPr lang="ru-RU" sz="10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Как работает по шагам:</a:t>
            </a:r>
            <a:endParaRPr lang="ru-RU" sz="10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>
              <a:buFont typeface="+mj-lt"/>
              <a:buAutoNum type="arabicPeriod"/>
            </a:pPr>
            <a:r>
              <a:rPr lang="ru-RU" sz="10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Считывание цвета</a:t>
            </a: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— из датчика цвета берутся три значения: r (красный), g (зелёный), b (синий).</a:t>
            </a:r>
          </a:p>
          <a:p>
            <a:pPr algn="l" fontAlgn="base">
              <a:buFont typeface="+mj-lt"/>
              <a:buAutoNum type="arabicPeriod" startAt="2"/>
            </a:pPr>
            <a:r>
              <a:rPr lang="ru-RU" sz="10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Проверка условий</a:t>
            </a: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— код последовательно проверяет, какой это цвет:</a:t>
            </a:r>
          </a:p>
          <a:p>
            <a:pPr marL="36000" lvl="1" indent="-285750" algn="l" fontAlgn="base">
              <a:buFont typeface="Wingdings" panose="05000000000000000000" pitchFamily="2" charset="2"/>
              <a:buChar char="Ø"/>
            </a:pPr>
            <a:r>
              <a:rPr lang="ru-RU" sz="10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Жёлтый</a:t>
            </a: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(r &gt; 150, g &gt; 150, b &lt; 100):</a:t>
            </a:r>
          </a:p>
          <a:p>
            <a:pPr marL="180000" lvl="2" indent="228600" algn="l" fontAlgn="base">
              <a:buFont typeface="Arial" panose="020B0604020202020204" pitchFamily="34" charset="0"/>
              <a:buChar char="•"/>
            </a:pP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Выводит "</a:t>
            </a:r>
            <a:r>
              <a:rPr lang="ru-RU" sz="1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yellow</a:t>
            </a: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  <a:p>
            <a:pPr marL="180000" lvl="2" indent="228600" algn="l" fontAlgn="base">
              <a:buFont typeface="Arial" panose="020B0604020202020204" pitchFamily="34" charset="0"/>
              <a:buChar char="•"/>
            </a:pP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Устанавливает скорость 30% (</a:t>
            </a:r>
            <a:r>
              <a:rPr lang="ru-RU" sz="1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baseSpd</a:t>
            </a: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=30)</a:t>
            </a:r>
          </a:p>
          <a:p>
            <a:pPr marL="36000" lvl="1" indent="-285750" algn="l" fontAlgn="base">
              <a:buFont typeface="Wingdings" panose="05000000000000000000" pitchFamily="2" charset="2"/>
              <a:buChar char="Ø"/>
            </a:pPr>
            <a:r>
              <a:rPr lang="ru-RU" sz="10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Красный</a:t>
            </a: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(r &gt; g и r &gt; b):</a:t>
            </a:r>
          </a:p>
          <a:p>
            <a:pPr marL="180000" lvl="2" indent="228600" algn="l" fontAlgn="base">
              <a:buFont typeface="Arial" panose="020B0604020202020204" pitchFamily="34" charset="0"/>
              <a:buChar char="•"/>
            </a:pP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Выводит "</a:t>
            </a:r>
            <a:r>
              <a:rPr lang="ru-RU" sz="1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red</a:t>
            </a: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  <a:p>
            <a:pPr marL="180000" lvl="2" indent="228600" algn="l" fontAlgn="base">
              <a:buFont typeface="Arial" panose="020B0604020202020204" pitchFamily="34" charset="0"/>
              <a:buChar char="•"/>
            </a:pP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Останавливает робота (</a:t>
            </a:r>
            <a:r>
              <a:rPr lang="ru-RU" sz="1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baseSpd</a:t>
            </a: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=0, </a:t>
            </a:r>
            <a:r>
              <a:rPr lang="ru-RU" sz="1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line</a:t>
            </a: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=0)</a:t>
            </a:r>
          </a:p>
          <a:p>
            <a:pPr marL="36000" lvl="1" indent="-285750" algn="l" fontAlgn="base">
              <a:buFont typeface="Wingdings" panose="05000000000000000000" pitchFamily="2" charset="2"/>
              <a:buChar char="Ø"/>
            </a:pPr>
            <a:r>
              <a:rPr lang="ru-RU" sz="10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Зелёный</a:t>
            </a: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(g &gt; r и g &gt; b):</a:t>
            </a:r>
          </a:p>
          <a:p>
            <a:pPr marL="180000" lvl="2" indent="228600" algn="l" fontAlgn="base">
              <a:buFont typeface="Arial" panose="020B0604020202020204" pitchFamily="34" charset="0"/>
              <a:buChar char="•"/>
            </a:pP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Выводит "</a:t>
            </a:r>
            <a:r>
              <a:rPr lang="ru-RU" sz="1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green</a:t>
            </a: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  <a:p>
            <a:pPr marL="180000" lvl="2" indent="228600" algn="l" fontAlgn="base">
              <a:buFont typeface="Arial" panose="020B0604020202020204" pitchFamily="34" charset="0"/>
              <a:buChar char="•"/>
            </a:pP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Устанавливает скорость 100% (</a:t>
            </a:r>
            <a:r>
              <a:rPr lang="ru-RU" sz="1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baseSpd</a:t>
            </a: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=100)</a:t>
            </a:r>
          </a:p>
          <a:p>
            <a:pPr marL="36000" lvl="1" indent="-285750" algn="l" fontAlgn="base">
              <a:buFont typeface="Wingdings" panose="05000000000000000000" pitchFamily="2" charset="2"/>
              <a:buChar char="Ø"/>
            </a:pPr>
            <a:r>
              <a:rPr lang="ru-RU" sz="10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Белый</a:t>
            </a: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(если ничего не подошло):</a:t>
            </a:r>
          </a:p>
          <a:p>
            <a:pPr marL="180000" lvl="2" indent="228600" algn="l" fontAlgn="base">
              <a:buFont typeface="Arial" panose="020B0604020202020204" pitchFamily="34" charset="0"/>
              <a:buChar char="•"/>
            </a:pP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Выводит "</a:t>
            </a:r>
            <a:r>
              <a:rPr lang="ru-RU" sz="1000" b="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white</a:t>
            </a: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</a:p>
          <a:p>
            <a:pPr algn="l" fontAlgn="base">
              <a:buFont typeface="+mj-lt"/>
              <a:buAutoNum type="arabicPeriod" startAt="2"/>
            </a:pPr>
            <a:r>
              <a:rPr lang="ru-RU" sz="10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Пауза</a:t>
            </a:r>
            <a:r>
              <a:rPr lang="ru-RU" sz="1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— после каждой проверки ждёт 200 мс, чтобы не спамить.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1D9691C-27B6-EA70-B23A-9683F1EB13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97"/>
          <a:stretch/>
        </p:blipFill>
        <p:spPr>
          <a:xfrm>
            <a:off x="83820" y="1859169"/>
            <a:ext cx="6267217" cy="290809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D9EBA4B-D052-7F8B-5E1F-1FE88403F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64" y="858282"/>
            <a:ext cx="1320147" cy="71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83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5E6FF74-DF4D-43DA-BEB7-35A6E2BC31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7185FD-28B4-4A1A-9049-EDFA776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94" y="273762"/>
            <a:ext cx="6602100" cy="459000"/>
          </a:xfrm>
        </p:spPr>
        <p:txBody>
          <a:bodyPr anchor="ctr"/>
          <a:lstStyle/>
          <a:p>
            <a:r>
              <a:rPr lang="ru-MD" sz="1800" dirty="0"/>
              <a:t>Движение робота с распознаванием – решение </a:t>
            </a:r>
            <a:endParaRPr lang="ru-RU" sz="1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971494-EB05-3736-14E1-E97554E7FA54}"/>
              </a:ext>
            </a:extLst>
          </p:cNvPr>
          <p:cNvSpPr txBox="1"/>
          <p:nvPr/>
        </p:nvSpPr>
        <p:spPr>
          <a:xfrm>
            <a:off x="466696" y="1006669"/>
            <a:ext cx="82106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32000" algn="ctr" fontAlgn="base"/>
            <a:r>
              <a:rPr lang="ru-RU" sz="1800" dirty="0">
                <a:latin typeface="inherit"/>
              </a:rPr>
              <a:t>Р</a:t>
            </a:r>
            <a:r>
              <a:rPr lang="ru-RU" sz="1800" b="0" i="0" dirty="0">
                <a:effectLst/>
                <a:latin typeface="inherit"/>
              </a:rPr>
              <a:t>обот едет по линии, камера постоянно смотрит цвета и корректирует скорость. Когда метка «Красная» — останавливается и пишет «STOP» на экран робота в течении 3 секунд.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11DC0C-06CD-32F3-DB1F-5299605AC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91" y="2141220"/>
            <a:ext cx="8767217" cy="228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16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ru"/>
              <a:t>15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IKtheme2019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7540</TotalTime>
  <Words>1084</Words>
  <Application>Microsoft Office PowerPoint</Application>
  <PresentationFormat>Экран (16:9)</PresentationFormat>
  <Paragraphs>118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-apple-system</vt:lpstr>
      <vt:lpstr>Arial</vt:lpstr>
      <vt:lpstr>Calibri</vt:lpstr>
      <vt:lpstr>inherit</vt:lpstr>
      <vt:lpstr>Montserrat</vt:lpstr>
      <vt:lpstr>Roboto</vt:lpstr>
      <vt:lpstr>Verdana</vt:lpstr>
      <vt:lpstr>Wingdings</vt:lpstr>
      <vt:lpstr>TRIKtheme2019</vt:lpstr>
      <vt:lpstr>Работа с видеомодулем</vt:lpstr>
      <vt:lpstr>Подключение</vt:lpstr>
      <vt:lpstr>Блоки работы с видеомодулем</vt:lpstr>
      <vt:lpstr>Видеотрансляция</vt:lpstr>
      <vt:lpstr>Режимы работы модуля</vt:lpstr>
      <vt:lpstr>Переключение режимов</vt:lpstr>
      <vt:lpstr>Переключение режимов</vt:lpstr>
      <vt:lpstr>Переключение режимов – решение</vt:lpstr>
      <vt:lpstr>Движение робота с распознаванием </vt:lpstr>
      <vt:lpstr>Движение робота с распознаванием </vt:lpstr>
      <vt:lpstr>Движение робота с распознаванием </vt:lpstr>
      <vt:lpstr>Движение робота с распознаванием </vt:lpstr>
      <vt:lpstr>Движение робота с распознаванием </vt:lpstr>
      <vt:lpstr>Движение робота с распознаванием – решение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Удаленное управление</dc:title>
  <dc:creator>Пользователь</dc:creator>
  <cp:lastModifiedBy>Дмитрий Чернов</cp:lastModifiedBy>
  <cp:revision>25</cp:revision>
  <dcterms:modified xsi:type="dcterms:W3CDTF">2026-09-20T22:02:15Z</dcterms:modified>
</cp:coreProperties>
</file>