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28"/>
  </p:notesMasterIdLst>
  <p:sldIdLst>
    <p:sldId id="256" r:id="rId2"/>
    <p:sldId id="264" r:id="rId3"/>
    <p:sldId id="291" r:id="rId4"/>
    <p:sldId id="293" r:id="rId5"/>
    <p:sldId id="294" r:id="rId6"/>
    <p:sldId id="267" r:id="rId7"/>
    <p:sldId id="295" r:id="rId8"/>
    <p:sldId id="269" r:id="rId9"/>
    <p:sldId id="268" r:id="rId10"/>
    <p:sldId id="270" r:id="rId11"/>
    <p:sldId id="272" r:id="rId12"/>
    <p:sldId id="271" r:id="rId13"/>
    <p:sldId id="273" r:id="rId14"/>
    <p:sldId id="276" r:id="rId15"/>
    <p:sldId id="275" r:id="rId16"/>
    <p:sldId id="278" r:id="rId17"/>
    <p:sldId id="279" r:id="rId18"/>
    <p:sldId id="280" r:id="rId19"/>
    <p:sldId id="286" r:id="rId20"/>
    <p:sldId id="263" r:id="rId21"/>
    <p:sldId id="297" r:id="rId22"/>
    <p:sldId id="299" r:id="rId23"/>
    <p:sldId id="300" r:id="rId24"/>
    <p:sldId id="302" r:id="rId25"/>
    <p:sldId id="296" r:id="rId26"/>
    <p:sldId id="290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09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10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44b84b0fe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1344b84b0f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44b84b0fe_0_4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1344b84b0fe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344b84b0fe_0_4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344b84b0fe_0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9760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1344b84b0fe_0_4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g1344b84b0fe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8393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44b84b0fe_0_4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g1344b84b0fe_0_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33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344b84b0fe_0_4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g1344b84b0fe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44b84b0fe_0_4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1344b84b0fe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983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344b84b0fe_0_4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g1344b84b0fe_0_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1344b84b0fe_0_4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g1344b84b0fe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344b84b0fe_0_4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1344b84b0fe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344b84b0fe_0_4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g1344b84b0fe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344b84b0fe_0_4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1344b84b0fe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344b84b0fe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1344b84b0fe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344b84b0fe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344b84b0fe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344b84b0fe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344b84b0fe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344b84b0fe_0_5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g1344b84b0fe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344b84b0fe_0_5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g1344b84b0fe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344b84b0fe_0_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344b84b0fe_0_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344b84b0fe_0_5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1344b84b0fe_0_5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359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020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2431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51478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344b84b0fe_0_3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344b84b0fe_0_3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9425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44b84b0fe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g1344b84b0fe_0_6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5" name="Google Shape;445;g1344b84b0fe_0_6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trikset.com/" TargetMode="External"/><Relationship Id="rId2" Type="http://schemas.openxmlformats.org/officeDocument/2006/relationships/hyperlink" Target="mailto:support@trikset.com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hyperlink" Target="https://trikset.com/" TargetMode="Externa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к">
  <p:cSld name="2_Титульный слайд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1478756" y="1234998"/>
            <a:ext cx="6199500" cy="1296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ctrTitle"/>
          </p:nvPr>
        </p:nvSpPr>
        <p:spPr>
          <a:xfrm>
            <a:off x="1472544" y="115481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  <a:defRPr sz="36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2">
            <a:alphaModFix/>
          </a:blip>
          <a:srcRect l="3014" t="11565" r="3071" b="11226"/>
          <a:stretch/>
        </p:blipFill>
        <p:spPr>
          <a:xfrm>
            <a:off x="628650" y="360671"/>
            <a:ext cx="2195579" cy="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0425" y="2368586"/>
            <a:ext cx="2343149" cy="2343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2" name="Google Shape;92;p19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  <a:defRPr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8" name="Google Shape;98;p20"/>
          <p:cNvSpPr txBox="1"/>
          <p:nvPr/>
        </p:nvSpPr>
        <p:spPr>
          <a:xfrm>
            <a:off x="3057525" y="1210692"/>
            <a:ext cx="56007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Поддержка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Справочный центр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help.trikset.com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0"/>
          <p:cNvSpPr txBox="1"/>
          <p:nvPr/>
        </p:nvSpPr>
        <p:spPr>
          <a:xfrm flipH="1">
            <a:off x="628669" y="241984"/>
            <a:ext cx="6602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rPr>
              <a:t>Информация и контакты</a:t>
            </a:r>
            <a:endParaRPr sz="2700" b="1" i="0" u="none" strike="noStrike" cap="none">
              <a:solidFill>
                <a:srgbClr val="99CC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480" y="1660938"/>
            <a:ext cx="2694590" cy="2694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5089224" y="2122394"/>
            <a:ext cx="7542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trikset</a:t>
            </a: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0"/>
          <p:cNvSpPr txBox="1"/>
          <p:nvPr/>
        </p:nvSpPr>
        <p:spPr>
          <a:xfrm>
            <a:off x="724260" y="1185728"/>
            <a:ext cx="1923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trikset.com</a:t>
            </a:r>
            <a:endParaRPr sz="2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7585AE-0A92-4037-93D0-7596B448EBA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558403" y="2151179"/>
            <a:ext cx="537748" cy="30248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3.0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5">
            <a:alphaModFix/>
          </a:blip>
          <a:srcRect l="6973" t="36957" r="7350" b="36952"/>
          <a:stretch/>
        </p:blipFill>
        <p:spPr>
          <a:xfrm>
            <a:off x="7458959" y="297000"/>
            <a:ext cx="1336500" cy="4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1185863" y="4735970"/>
            <a:ext cx="1821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Распространяется по лицензии </a:t>
            </a:r>
            <a:r>
              <a:rPr lang="ru" sz="900" b="0" i="0" u="sng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BY-NC-SA</a:t>
            </a:r>
            <a:endParaRPr sz="9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3121819" y="4735970"/>
            <a:ext cx="2936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ООО «КиберТех»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Санкт-Петербург, 202</a:t>
            </a:r>
            <a:r>
              <a:rPr lang="ru-MD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9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1506" y="4825594"/>
            <a:ext cx="554713" cy="19408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izly.club/vektor/6021-strelka-izognutaja-vektor-50-foto.htm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trikset.com/education/models/robofootbal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izly.club/vektor/6021-strelka-izognutaja-vektor-50-foto.htm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3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hyperlink" Target="http://192.168.77.1:8080/?action=strea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ctrTitle"/>
          </p:nvPr>
        </p:nvSpPr>
        <p:spPr>
          <a:xfrm>
            <a:off x="1472234" y="127466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</a:pPr>
            <a:r>
              <a:rPr lang="ru" sz="3200" dirty="0">
                <a:latin typeface="Verdana"/>
                <a:ea typeface="Verdana"/>
                <a:cs typeface="Verdana"/>
                <a:sym typeface="Verdana"/>
              </a:rPr>
              <a:t>Удаленное управление </a:t>
            </a:r>
            <a:br>
              <a:rPr lang="en-US" sz="32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3200" dirty="0">
                <a:latin typeface="Verdana"/>
                <a:ea typeface="Verdana"/>
                <a:cs typeface="Verdana"/>
                <a:sym typeface="Verdana"/>
              </a:rPr>
              <a:t>TRIK Gamepad v2</a:t>
            </a:r>
            <a:endParaRPr sz="2000" dirty="0"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EEAEA0-A51B-B25D-760D-30E3650B2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300" y="2712041"/>
            <a:ext cx="542129" cy="5421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2</a:t>
            </a:fld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400" dirty="0"/>
              <a:t>TRIK Gamepad</a:t>
            </a:r>
            <a:r>
              <a:rPr lang="en-US" sz="2400" dirty="0"/>
              <a:t> v2</a:t>
            </a:r>
            <a:endParaRPr sz="2400" dirty="0"/>
          </a:p>
        </p:txBody>
      </p:sp>
      <p:sp>
        <p:nvSpPr>
          <p:cNvPr id="210" name="Google Shape;210;p34"/>
          <p:cNvSpPr txBox="1">
            <a:spLocks noGrp="1"/>
          </p:cNvSpPr>
          <p:nvPr>
            <p:ph type="body" idx="1"/>
          </p:nvPr>
        </p:nvSpPr>
        <p:spPr>
          <a:xfrm>
            <a:off x="563913" y="849726"/>
            <a:ext cx="7665687" cy="690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288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2000" b="1" dirty="0">
                <a:solidFill>
                  <a:srgbClr val="000000"/>
                </a:solidFill>
              </a:rPr>
              <a:t>Роботом ТРИК</a:t>
            </a:r>
            <a:r>
              <a:rPr lang="ru" sz="2000" dirty="0">
                <a:solidFill>
                  <a:srgbClr val="000000"/>
                </a:solidFill>
              </a:rPr>
              <a:t> можно управлять со смартфона из специального </a:t>
            </a:r>
            <a:r>
              <a:rPr lang="ru" sz="2000" b="1" dirty="0">
                <a:solidFill>
                  <a:srgbClr val="000000"/>
                </a:solidFill>
              </a:rPr>
              <a:t>приложения TRIK Gamepad</a:t>
            </a:r>
            <a:r>
              <a:rPr lang="en-US" sz="2000" b="1" dirty="0">
                <a:solidFill>
                  <a:srgbClr val="000000"/>
                </a:solidFill>
              </a:rPr>
              <a:t> v2</a:t>
            </a:r>
            <a:r>
              <a:rPr lang="ru" sz="2000" b="1" dirty="0">
                <a:solidFill>
                  <a:srgbClr val="000000"/>
                </a:solidFill>
              </a:rPr>
              <a:t>. </a:t>
            </a:r>
            <a:endParaRPr sz="2000" b="1" dirty="0"/>
          </a:p>
        </p:txBody>
      </p:sp>
      <p:sp>
        <p:nvSpPr>
          <p:cNvPr id="213" name="Google Shape;213;p34"/>
          <p:cNvSpPr txBox="1">
            <a:spLocks noGrp="1"/>
          </p:cNvSpPr>
          <p:nvPr>
            <p:ph type="body" idx="1"/>
          </p:nvPr>
        </p:nvSpPr>
        <p:spPr>
          <a:xfrm>
            <a:off x="563913" y="1852085"/>
            <a:ext cx="3477670" cy="1935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288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000000"/>
                </a:solidFill>
              </a:rPr>
              <a:t>В приложении </a:t>
            </a:r>
            <a:r>
              <a:rPr lang="ru-MD" sz="1800" dirty="0">
                <a:solidFill>
                  <a:srgbClr val="000000"/>
                </a:solidFill>
              </a:rPr>
              <a:t>по умолчанию </a:t>
            </a:r>
            <a:r>
              <a:rPr lang="ru" sz="1800" dirty="0">
                <a:solidFill>
                  <a:srgbClr val="000000"/>
                </a:solidFill>
              </a:rPr>
              <a:t>имеется </a:t>
            </a:r>
            <a:r>
              <a:rPr lang="ru" sz="1800" b="1" dirty="0">
                <a:solidFill>
                  <a:srgbClr val="000000"/>
                </a:solidFill>
              </a:rPr>
              <a:t>3 кнопки</a:t>
            </a:r>
            <a:r>
              <a:rPr lang="ru-MD" sz="1800" b="1" dirty="0">
                <a:solidFill>
                  <a:srgbClr val="000000"/>
                </a:solidFill>
              </a:rPr>
              <a:t>,</a:t>
            </a:r>
            <a:r>
              <a:rPr lang="ru" sz="1800" b="1" dirty="0">
                <a:solidFill>
                  <a:srgbClr val="000000"/>
                </a:solidFill>
              </a:rPr>
              <a:t> два геймпада</a:t>
            </a:r>
            <a:r>
              <a:rPr lang="ru" sz="1800" dirty="0">
                <a:solidFill>
                  <a:srgbClr val="000000"/>
                </a:solidFill>
              </a:rPr>
              <a:t>, при помощи которого можно удаленно управлять роботом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ru-MD" sz="1800" dirty="0">
                <a:solidFill>
                  <a:srgbClr val="000000"/>
                </a:solidFill>
              </a:rPr>
              <a:t>и отображается </a:t>
            </a:r>
            <a:r>
              <a:rPr lang="ru-MD" sz="1800" b="1" dirty="0">
                <a:solidFill>
                  <a:srgbClr val="000000"/>
                </a:solidFill>
              </a:rPr>
              <a:t>видеотрансляция</a:t>
            </a:r>
            <a:r>
              <a:rPr lang="ru-MD" sz="1800" dirty="0">
                <a:solidFill>
                  <a:srgbClr val="000000"/>
                </a:solidFill>
              </a:rPr>
              <a:t> с </a:t>
            </a:r>
            <a:r>
              <a:rPr lang="ru-MD" sz="1800" dirty="0" err="1">
                <a:solidFill>
                  <a:srgbClr val="000000"/>
                </a:solidFill>
              </a:rPr>
              <a:t>видеомодуля</a:t>
            </a:r>
            <a:r>
              <a:rPr lang="ru-MD" sz="1800" dirty="0">
                <a:solidFill>
                  <a:srgbClr val="000000"/>
                </a:solidFill>
              </a:rPr>
              <a:t> подключенного к порту </a:t>
            </a:r>
            <a:r>
              <a:rPr lang="en-US" sz="1800" b="1" dirty="0">
                <a:solidFill>
                  <a:srgbClr val="000000"/>
                </a:solidFill>
              </a:rPr>
              <a:t>video1</a:t>
            </a:r>
            <a:r>
              <a:rPr lang="ru-MD" sz="1800" b="1" dirty="0">
                <a:solidFill>
                  <a:srgbClr val="000000"/>
                </a:solidFill>
              </a:rPr>
              <a:t>.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2B0257E-B7FC-ED21-DCDE-7A1DDDF33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784" y="1735777"/>
            <a:ext cx="4680000" cy="21681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>
            <a:spLocks noGrp="1"/>
          </p:cNvSpPr>
          <p:nvPr>
            <p:ph type="sldNum" idx="12"/>
          </p:nvPr>
        </p:nvSpPr>
        <p:spPr>
          <a:xfrm>
            <a:off x="7345773" y="4794647"/>
            <a:ext cx="1543200" cy="2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ru"/>
              <a:t>3</a:t>
            </a:fld>
            <a:endParaRPr dirty="0"/>
          </a:p>
        </p:txBody>
      </p:sp>
      <p:sp>
        <p:nvSpPr>
          <p:cNvPr id="219" name="Google Shape;219;p35"/>
          <p:cNvSpPr txBox="1">
            <a:spLocks noGrp="1"/>
          </p:cNvSpPr>
          <p:nvPr>
            <p:ph type="title"/>
          </p:nvPr>
        </p:nvSpPr>
        <p:spPr>
          <a:xfrm>
            <a:off x="628601" y="279400"/>
            <a:ext cx="6537300" cy="4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400" dirty="0"/>
              <a:t>TRIK Gamepad </a:t>
            </a:r>
            <a:r>
              <a:rPr lang="en-US" sz="2400" dirty="0"/>
              <a:t>v2</a:t>
            </a:r>
            <a:endParaRPr sz="2400" dirty="0"/>
          </a:p>
        </p:txBody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661428" y="853065"/>
            <a:ext cx="7118688" cy="85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88900" lvl="0" indent="432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r>
              <a:rPr lang="ru" sz="2100" dirty="0">
                <a:latin typeface="Calibri"/>
                <a:ea typeface="Calibri"/>
                <a:cs typeface="Calibri"/>
                <a:sym typeface="Calibri"/>
              </a:rPr>
              <a:t>Вы можете бесплатно скачать и установить мобильное приложение </a:t>
            </a:r>
            <a:r>
              <a:rPr lang="ru" sz="2100" b="1" dirty="0"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ru" sz="2100" b="1" i="1" dirty="0">
                <a:latin typeface="Calibri"/>
                <a:ea typeface="Calibri"/>
                <a:cs typeface="Calibri"/>
                <a:sym typeface="Calibri"/>
              </a:rPr>
              <a:t>TRIK Gamepad</a:t>
            </a:r>
            <a:r>
              <a:rPr lang="ru" sz="2100" b="1" dirty="0">
                <a:latin typeface="Calibri"/>
                <a:ea typeface="Calibri"/>
                <a:cs typeface="Calibri"/>
                <a:sym typeface="Calibri"/>
              </a:rPr>
              <a:t>»:</a:t>
            </a:r>
            <a:r>
              <a:rPr lang="ru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" sz="2100" b="1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ru" b="1" dirty="0">
                <a:latin typeface="Calibri"/>
                <a:ea typeface="Calibri"/>
                <a:cs typeface="Calibri"/>
                <a:sym typeface="Calibri"/>
              </a:rPr>
              <a:t>	</a:t>
            </a: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FB9BA8-68B7-E3FE-6089-E0F227EDB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11" y="853065"/>
            <a:ext cx="1116201" cy="11162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435C2-292E-C668-BC6F-848F2BDF7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072" y="1605706"/>
            <a:ext cx="3137856" cy="313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4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4"/>
          <p:cNvSpPr txBox="1">
            <a:spLocks noGrp="1"/>
          </p:cNvSpPr>
          <p:nvPr>
            <p:ph type="sldNum" idx="12"/>
          </p:nvPr>
        </p:nvSpPr>
        <p:spPr>
          <a:xfrm>
            <a:off x="648310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4</a:t>
            </a:fld>
            <a:endParaRPr/>
          </a:p>
        </p:txBody>
      </p:sp>
      <p:sp>
        <p:nvSpPr>
          <p:cNvPr id="310" name="Google Shape;310;p44"/>
          <p:cNvSpPr txBox="1">
            <a:spLocks noGrp="1"/>
          </p:cNvSpPr>
          <p:nvPr>
            <p:ph type="title"/>
          </p:nvPr>
        </p:nvSpPr>
        <p:spPr>
          <a:xfrm>
            <a:off x="656518" y="287216"/>
            <a:ext cx="6689400" cy="423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-RU" sz="2400" b="1" kern="1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Подключение к роботу ТРИК</a:t>
            </a:r>
            <a:endParaRPr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1" name="Google Shape;311;p44"/>
          <p:cNvSpPr txBox="1">
            <a:spLocks noGrp="1"/>
          </p:cNvSpPr>
          <p:nvPr>
            <p:ph type="body" idx="1"/>
          </p:nvPr>
        </p:nvSpPr>
        <p:spPr>
          <a:xfrm>
            <a:off x="422475" y="839701"/>
            <a:ext cx="8293354" cy="618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400" dirty="0"/>
              <a:t>Для управления роботом </a:t>
            </a:r>
            <a:r>
              <a:rPr lang="ru-RU" sz="1400" b="1" dirty="0"/>
              <a:t>ТРИК</a:t>
            </a:r>
            <a:r>
              <a:rPr lang="ru-RU" sz="1400" dirty="0"/>
              <a:t> с телефона через </a:t>
            </a:r>
            <a:r>
              <a:rPr lang="ru-RU" sz="1400" dirty="0" err="1"/>
              <a:t>Wi</a:t>
            </a:r>
            <a:r>
              <a:rPr lang="ru-RU" sz="1400" dirty="0"/>
              <a:t>-Fi удобнее всего перевести контроллер ТРИК в режим </a:t>
            </a:r>
            <a:r>
              <a:rPr lang="ru-RU" sz="1400" b="1" dirty="0"/>
              <a:t>точки доступа. </a:t>
            </a:r>
            <a:r>
              <a:rPr lang="ru-RU" sz="1400" dirty="0"/>
              <a:t>В этом режиме робот сам раздает </a:t>
            </a:r>
            <a:r>
              <a:rPr lang="ru-RU" sz="1400" dirty="0" err="1"/>
              <a:t>Wi</a:t>
            </a:r>
            <a:r>
              <a:rPr lang="ru-RU" sz="1400" dirty="0"/>
              <a:t>-Fi, и сторонний роутер не требуется.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9915411-2856-A249-0954-7978C1771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64" y="1458687"/>
            <a:ext cx="1920817" cy="25610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43B06E-9569-6EB3-B99E-14CEA4336C11}"/>
              </a:ext>
            </a:extLst>
          </p:cNvPr>
          <p:cNvSpPr txBox="1"/>
          <p:nvPr/>
        </p:nvSpPr>
        <p:spPr>
          <a:xfrm>
            <a:off x="88796" y="1458687"/>
            <a:ext cx="479562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Включите режим точки доступа на ТРИК: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контроллере ТРИК </a:t>
            </a:r>
            <a:r>
              <a:rPr lang="ru-MD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выберите пункт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Сеть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Выберите режим работы 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Точка доступа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Запомните имя </a:t>
            </a:r>
            <a:r>
              <a:rPr lang="ru-RU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-Fi сети (по умолчанию обычно </a:t>
            </a:r>
            <a:b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trik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-...) и IP-адрес робота (по умолчанию 192.168.</a:t>
            </a:r>
            <a:r>
              <a:rPr 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77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.1).</a:t>
            </a:r>
          </a:p>
          <a:p>
            <a:pPr indent="450215" algn="just"/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Подключите смартфон к сети робота:</a:t>
            </a:r>
            <a:endParaRPr lang="en-US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телефоне откройте настройки </a:t>
            </a:r>
            <a:r>
              <a:rPr lang="ru-RU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-Fi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Найдите сеть вашей точки доступа ТРИК и подключитесь к ней </a:t>
            </a:r>
            <a:r>
              <a:rPr lang="ru-MD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используя </a:t>
            </a:r>
            <a:r>
              <a:rPr lang="en-US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MD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код </a:t>
            </a:r>
            <a:r>
              <a:rPr lang="ru-MD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экране контроллера 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(если требуется пароль, он отображается на экране контроллера).</a:t>
            </a:r>
          </a:p>
          <a:p>
            <a:pPr marL="342900" lvl="0" indent="342900" algn="just"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Если телефон предупредит, что «Сеть не имеет доступа к Интернету», подтвердите сохранность подключения и нажмите 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 отключаться</a:t>
            </a: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958831-54E9-7AA2-6214-BB5073A54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924" y="2207663"/>
            <a:ext cx="1919700" cy="25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46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5</a:t>
            </a:fld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400" dirty="0"/>
              <a:t>TRIK Gamepad</a:t>
            </a:r>
            <a:r>
              <a:rPr lang="en-US" sz="2400" dirty="0"/>
              <a:t> v2</a:t>
            </a:r>
            <a:endParaRPr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7B33E-4679-4856-0C80-81EAAF555EB3}"/>
              </a:ext>
            </a:extLst>
          </p:cNvPr>
          <p:cNvSpPr txBox="1"/>
          <p:nvPr/>
        </p:nvSpPr>
        <p:spPr>
          <a:xfrm>
            <a:off x="5926206" y="995109"/>
            <a:ext cx="2858421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Откройте приложение 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TRIK Gamepad</a:t>
            </a:r>
            <a:r>
              <a:rPr lang="ru-RU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342900" algn="just"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MD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Проверьте </a:t>
            </a:r>
            <a:r>
              <a:rPr lang="en-US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IP-</a:t>
            </a:r>
            <a:r>
              <a:rPr lang="ru-MD" b="1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адрес </a:t>
            </a:r>
            <a:r>
              <a:rPr lang="ru-MD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подключения робота в верхнем левом углу приложения.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342900" algn="just"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Нажмите кнопку подключения в центре экрана </a:t>
            </a:r>
          </a:p>
          <a:p>
            <a:pPr marL="342900" lvl="0" indent="342900" algn="just"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MD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Дождитесь подключения. 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342900" algn="just"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MD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После подключения, компоненты приложения изменят цвет на </a:t>
            </a:r>
            <a:r>
              <a:rPr lang="ru-MD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«Зеленый».</a:t>
            </a:r>
          </a:p>
          <a:p>
            <a:pPr marL="342900" lvl="0" indent="342900" algn="just">
              <a:buClr>
                <a:srgbClr val="00B050"/>
              </a:buClr>
              <a:buSzPct val="1250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MD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контроллере ТРИК появится значок подключения пульта.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8967CA8-D61E-9497-AA10-395B3945B964}"/>
              </a:ext>
            </a:extLst>
          </p:cNvPr>
          <p:cNvGrpSpPr/>
          <p:nvPr/>
        </p:nvGrpSpPr>
        <p:grpSpPr>
          <a:xfrm>
            <a:off x="85663" y="888757"/>
            <a:ext cx="4288184" cy="3693203"/>
            <a:chOff x="114103" y="827367"/>
            <a:chExt cx="4288184" cy="369320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6C52366-BC33-1111-7CD7-CC88F59ED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310" y="827367"/>
              <a:ext cx="3960000" cy="1834593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E229136-2E7F-7181-8440-9DA28E80B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2287" y="2685977"/>
              <a:ext cx="3960000" cy="1834593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B867DDB-CEC9-6CC8-B8D9-E82AA7AD7535}"/>
                </a:ext>
              </a:extLst>
            </p:cNvPr>
            <p:cNvSpPr/>
            <p:nvPr/>
          </p:nvSpPr>
          <p:spPr>
            <a:xfrm>
              <a:off x="332147" y="827367"/>
              <a:ext cx="761998" cy="21270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9CC2008B-2317-F89D-775B-31F6AD395FD9}"/>
                </a:ext>
              </a:extLst>
            </p:cNvPr>
            <p:cNvSpPr/>
            <p:nvPr/>
          </p:nvSpPr>
          <p:spPr>
            <a:xfrm>
              <a:off x="1937767" y="1574120"/>
              <a:ext cx="341086" cy="34108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497C4B3E-DF6A-346A-2FA8-7E394D8FB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5994286" flipH="1">
              <a:off x="95280" y="2502198"/>
              <a:ext cx="766370" cy="728724"/>
            </a:xfrm>
            <a:prstGeom prst="rect">
              <a:avLst/>
            </a:prstGeom>
          </p:spPr>
        </p:pic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77A6E4E-B4CF-1EA5-A7A9-DFB78F185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038" y="827367"/>
            <a:ext cx="1440000" cy="19200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78F858A-CF96-C041-AAAC-B546B0B504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0155" y="2622934"/>
            <a:ext cx="1440000" cy="1920000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E9287CA1-F16C-F837-EF2E-E6F1F06C5FE7}"/>
              </a:ext>
            </a:extLst>
          </p:cNvPr>
          <p:cNvSpPr/>
          <p:nvPr/>
        </p:nvSpPr>
        <p:spPr>
          <a:xfrm>
            <a:off x="5765926" y="2582329"/>
            <a:ext cx="217859" cy="2178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FABF29B-97CC-D982-51C0-9586FC70F32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2732713">
            <a:off x="5504310" y="1423004"/>
            <a:ext cx="766370" cy="72872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1A134FD-2F67-825F-1BE8-454AAE3ED23D}"/>
              </a:ext>
            </a:extLst>
          </p:cNvPr>
          <p:cNvSpPr/>
          <p:nvPr/>
        </p:nvSpPr>
        <p:spPr>
          <a:xfrm>
            <a:off x="4283628" y="1122856"/>
            <a:ext cx="679962" cy="1549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24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6</a:t>
            </a:fld>
            <a:endParaRPr/>
          </a:p>
        </p:txBody>
      </p:sp>
      <p:sp>
        <p:nvSpPr>
          <p:cNvPr id="240" name="Google Shape;240;p37"/>
          <p:cNvSpPr txBox="1">
            <a:spLocks noGrp="1"/>
          </p:cNvSpPr>
          <p:nvPr>
            <p:ph type="title"/>
          </p:nvPr>
        </p:nvSpPr>
        <p:spPr>
          <a:xfrm>
            <a:off x="640915" y="252345"/>
            <a:ext cx="66894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200" dirty="0"/>
              <a:t>Удаленное управления</a:t>
            </a:r>
            <a:endParaRPr sz="2200" dirty="0"/>
          </a:p>
        </p:txBody>
      </p:sp>
      <p:sp>
        <p:nvSpPr>
          <p:cNvPr id="241" name="Google Shape;241;p37"/>
          <p:cNvSpPr txBox="1">
            <a:spLocks noGrp="1"/>
          </p:cNvSpPr>
          <p:nvPr>
            <p:ph type="body" idx="1"/>
          </p:nvPr>
        </p:nvSpPr>
        <p:spPr>
          <a:xfrm>
            <a:off x="5194757" y="1251686"/>
            <a:ext cx="3646920" cy="2367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000000"/>
                </a:solidFill>
              </a:rPr>
              <a:t>Сам по себе </a:t>
            </a:r>
            <a:r>
              <a:rPr lang="ru" sz="1800" b="1" dirty="0">
                <a:solidFill>
                  <a:srgbClr val="000000"/>
                </a:solidFill>
              </a:rPr>
              <a:t>пульт в TRIK Gamepad не может управлять роботом</a:t>
            </a:r>
            <a:r>
              <a:rPr lang="ru" sz="1800" dirty="0">
                <a:solidFill>
                  <a:srgbClr val="000000"/>
                </a:solidFill>
              </a:rPr>
              <a:t>, а только </a:t>
            </a:r>
            <a:r>
              <a:rPr lang="ru" sz="1800" b="1" dirty="0">
                <a:solidFill>
                  <a:srgbClr val="000000"/>
                </a:solidFill>
              </a:rPr>
              <a:t>передает на него информацию о нажатых кнопках пульта при помощи сенсорных переменных.</a:t>
            </a:r>
            <a:endParaRPr sz="1800" b="1" dirty="0">
              <a:solidFill>
                <a:srgbClr val="000000"/>
              </a:solidFill>
            </a:endParaRPr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b="1" dirty="0">
                <a:solidFill>
                  <a:srgbClr val="000000"/>
                </a:solidFill>
              </a:rPr>
              <a:t>Научимся их использовать!</a:t>
            </a:r>
            <a:endParaRPr sz="1800" dirty="0">
              <a:solidFill>
                <a:srgbClr val="000000"/>
              </a:solidFill>
            </a:endParaRPr>
          </a:p>
        </p:txBody>
      </p:sp>
      <p:pic>
        <p:nvPicPr>
          <p:cNvPr id="242" name="Google Shape;242;p37" descr="C:\Users\colion\Downloads\DSC0206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713" y="1171858"/>
            <a:ext cx="4555616" cy="3111896"/>
          </a:xfrm>
          <a:prstGeom prst="rect">
            <a:avLst/>
          </a:prstGeom>
          <a:noFill/>
          <a:ln w="5715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7</a:t>
            </a:fld>
            <a:endParaRPr/>
          </a:p>
        </p:txBody>
      </p:sp>
      <p:sp>
        <p:nvSpPr>
          <p:cNvPr id="265" name="Google Shape;265;p40"/>
          <p:cNvSpPr txBox="1">
            <a:spLocks noGrp="1"/>
          </p:cNvSpPr>
          <p:nvPr>
            <p:ph type="title"/>
          </p:nvPr>
        </p:nvSpPr>
        <p:spPr>
          <a:xfrm>
            <a:off x="631850" y="275275"/>
            <a:ext cx="66894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ru" sz="2200" dirty="0"/>
              <a:t>Сенсорные переменные</a:t>
            </a:r>
            <a:endParaRPr sz="2200" dirty="0"/>
          </a:p>
        </p:txBody>
      </p:sp>
      <p:sp>
        <p:nvSpPr>
          <p:cNvPr id="266" name="Google Shape;266;p40"/>
          <p:cNvSpPr txBox="1">
            <a:spLocks noGrp="1"/>
          </p:cNvSpPr>
          <p:nvPr>
            <p:ph type="body" idx="1"/>
          </p:nvPr>
        </p:nvSpPr>
        <p:spPr>
          <a:xfrm>
            <a:off x="414135" y="829168"/>
            <a:ext cx="8417807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1800" dirty="0">
                <a:solidFill>
                  <a:srgbClr val="000000"/>
                </a:solidFill>
              </a:rPr>
              <a:t>Каждый компонент расположенный на экране обладает собственной </a:t>
            </a:r>
            <a:r>
              <a:rPr lang="ru" sz="1800" b="1" dirty="0">
                <a:solidFill>
                  <a:srgbClr val="000000"/>
                </a:solidFill>
              </a:rPr>
              <a:t>переменной</a:t>
            </a:r>
            <a:r>
              <a:rPr lang="ru" sz="1800" dirty="0">
                <a:solidFill>
                  <a:srgbClr val="000000"/>
                </a:solidFill>
              </a:rPr>
              <a:t>. </a:t>
            </a:r>
          </a:p>
          <a:p>
            <a:pPr marL="0" lvl="0" indent="0" algn="ctr">
              <a:lnSpc>
                <a:spcPct val="115000"/>
              </a:lnSpc>
              <a:spcBef>
                <a:spcPts val="0"/>
              </a:spcBef>
              <a:buNone/>
            </a:pPr>
            <a:r>
              <a:rPr lang="ru" sz="1800" dirty="0">
                <a:solidFill>
                  <a:srgbClr val="000000"/>
                </a:solidFill>
              </a:rPr>
              <a:t>Научимся их использовать.</a:t>
            </a:r>
            <a:endParaRPr sz="1800" b="1" i="1" dirty="0"/>
          </a:p>
        </p:txBody>
      </p:sp>
      <p:grpSp>
        <p:nvGrpSpPr>
          <p:cNvPr id="262" name="Группа 261">
            <a:extLst>
              <a:ext uri="{FF2B5EF4-FFF2-40B4-BE49-F238E27FC236}">
                <a16:creationId xmlns:a16="http://schemas.microsoft.com/office/drawing/2014/main" id="{94007367-21B5-F8B6-C08E-657C268343A2}"/>
              </a:ext>
            </a:extLst>
          </p:cNvPr>
          <p:cNvGrpSpPr/>
          <p:nvPr/>
        </p:nvGrpSpPr>
        <p:grpSpPr>
          <a:xfrm>
            <a:off x="521908" y="1611661"/>
            <a:ext cx="8202259" cy="3117535"/>
            <a:chOff x="171534" y="1664322"/>
            <a:chExt cx="8202259" cy="311753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51390D0-77C4-CBCA-8635-B647CFA1D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31534" y="1664322"/>
              <a:ext cx="5682259" cy="2631783"/>
            </a:xfrm>
            <a:prstGeom prst="rect">
              <a:avLst/>
            </a:prstGeom>
          </p:spPr>
        </p:pic>
        <p:sp>
          <p:nvSpPr>
            <p:cNvPr id="6" name="Google Shape;269;p40">
              <a:extLst>
                <a:ext uri="{FF2B5EF4-FFF2-40B4-BE49-F238E27FC236}">
                  <a16:creationId xmlns:a16="http://schemas.microsoft.com/office/drawing/2014/main" id="{626E899F-3C6F-6901-C9F8-4B25103DE837}"/>
                </a:ext>
              </a:extLst>
            </p:cNvPr>
            <p:cNvSpPr txBox="1"/>
            <p:nvPr/>
          </p:nvSpPr>
          <p:spPr>
            <a:xfrm>
              <a:off x="1431534" y="4278222"/>
              <a:ext cx="155533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gamepadButton1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270;p40">
              <a:extLst>
                <a:ext uri="{FF2B5EF4-FFF2-40B4-BE49-F238E27FC236}">
                  <a16:creationId xmlns:a16="http://schemas.microsoft.com/office/drawing/2014/main" id="{765EA8FC-5031-5D07-427D-86597380FE91}"/>
                </a:ext>
              </a:extLst>
            </p:cNvPr>
            <p:cNvSpPr txBox="1"/>
            <p:nvPr/>
          </p:nvSpPr>
          <p:spPr>
            <a:xfrm>
              <a:off x="3430931" y="4381657"/>
              <a:ext cx="1553612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gamepadButton2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71;p40">
              <a:extLst>
                <a:ext uri="{FF2B5EF4-FFF2-40B4-BE49-F238E27FC236}">
                  <a16:creationId xmlns:a16="http://schemas.microsoft.com/office/drawing/2014/main" id="{0B8D16EF-D542-5393-C4CA-15B8741870BF}"/>
                </a:ext>
              </a:extLst>
            </p:cNvPr>
            <p:cNvSpPr txBox="1"/>
            <p:nvPr/>
          </p:nvSpPr>
          <p:spPr>
            <a:xfrm>
              <a:off x="5559323" y="4278222"/>
              <a:ext cx="155447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gamepadButton3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" name="Google Shape;275;p40">
              <a:extLst>
                <a:ext uri="{FF2B5EF4-FFF2-40B4-BE49-F238E27FC236}">
                  <a16:creationId xmlns:a16="http://schemas.microsoft.com/office/drawing/2014/main" id="{219C2FB2-180B-3B6D-6045-E34CE8A3D646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2986864" y="4186092"/>
              <a:ext cx="741688" cy="292230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3" name="Google Shape;276;p40">
              <a:extLst>
                <a:ext uri="{FF2B5EF4-FFF2-40B4-BE49-F238E27FC236}">
                  <a16:creationId xmlns:a16="http://schemas.microsoft.com/office/drawing/2014/main" id="{D025FC54-DA0F-1803-60F9-118DBC2AC9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2663" y="4206930"/>
              <a:ext cx="0" cy="276196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8" name="Google Shape;269;p40">
              <a:extLst>
                <a:ext uri="{FF2B5EF4-FFF2-40B4-BE49-F238E27FC236}">
                  <a16:creationId xmlns:a16="http://schemas.microsoft.com/office/drawing/2014/main" id="{71E73944-8E7A-C7D5-7318-F3B7FFDACE3B}"/>
                </a:ext>
              </a:extLst>
            </p:cNvPr>
            <p:cNvSpPr txBox="1"/>
            <p:nvPr/>
          </p:nvSpPr>
          <p:spPr>
            <a:xfrm>
              <a:off x="171534" y="1669028"/>
              <a:ext cx="126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gamepadPad1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" name="Google Shape;275;p40">
              <a:extLst>
                <a:ext uri="{FF2B5EF4-FFF2-40B4-BE49-F238E27FC236}">
                  <a16:creationId xmlns:a16="http://schemas.microsoft.com/office/drawing/2014/main" id="{4849EBF8-C2DD-91F6-4080-F5A4A0A4E2FD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4816775" y="4186092"/>
              <a:ext cx="742548" cy="292230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33" name="Google Shape;275;p40">
              <a:extLst>
                <a:ext uri="{FF2B5EF4-FFF2-40B4-BE49-F238E27FC236}">
                  <a16:creationId xmlns:a16="http://schemas.microsoft.com/office/drawing/2014/main" id="{F4196142-D83E-B141-D4B0-EF0568854397}"/>
                </a:ext>
              </a:extLst>
            </p:cNvPr>
            <p:cNvCxnSpPr>
              <a:cxnSpLocks/>
            </p:cNvCxnSpPr>
            <p:nvPr/>
          </p:nvCxnSpPr>
          <p:spPr>
            <a:xfrm>
              <a:off x="804649" y="2069228"/>
              <a:ext cx="1404550" cy="295601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50" name="Google Shape;269;p40">
              <a:extLst>
                <a:ext uri="{FF2B5EF4-FFF2-40B4-BE49-F238E27FC236}">
                  <a16:creationId xmlns:a16="http://schemas.microsoft.com/office/drawing/2014/main" id="{0228E339-277C-891E-2FE9-EB52518F9ED4}"/>
                </a:ext>
              </a:extLst>
            </p:cNvPr>
            <p:cNvSpPr txBox="1"/>
            <p:nvPr/>
          </p:nvSpPr>
          <p:spPr>
            <a:xfrm>
              <a:off x="7113793" y="1669028"/>
              <a:ext cx="126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gamepadPad</a:t>
              </a:r>
              <a:r>
                <a:rPr lang="ru-MD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1" name="Google Shape;275;p40">
              <a:extLst>
                <a:ext uri="{FF2B5EF4-FFF2-40B4-BE49-F238E27FC236}">
                  <a16:creationId xmlns:a16="http://schemas.microsoft.com/office/drawing/2014/main" id="{40DDB52B-32A0-6223-5D71-DA0D77B937FB}"/>
                </a:ext>
              </a:extLst>
            </p:cNvPr>
            <p:cNvCxnSpPr>
              <a:cxnSpLocks/>
              <a:stCxn id="50" idx="2"/>
            </p:cNvCxnSpPr>
            <p:nvPr/>
          </p:nvCxnSpPr>
          <p:spPr>
            <a:xfrm flipH="1">
              <a:off x="6483793" y="2069228"/>
              <a:ext cx="1260000" cy="340188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493366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8</a:t>
            </a:fld>
            <a:endParaRPr/>
          </a:p>
        </p:txBody>
      </p:sp>
      <p:sp>
        <p:nvSpPr>
          <p:cNvPr id="258" name="Google Shape;258;p39"/>
          <p:cNvSpPr txBox="1"/>
          <p:nvPr/>
        </p:nvSpPr>
        <p:spPr>
          <a:xfrm>
            <a:off x="734757" y="1535513"/>
            <a:ext cx="8521909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Способ 1: 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Использовать блоки: 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br>
              <a:rPr lang="en-US" sz="1800" dirty="0">
                <a:latin typeface="Calibri"/>
                <a:ea typeface="Calibri"/>
                <a:cs typeface="Calibri"/>
                <a:sym typeface="Calibri"/>
              </a:rPr>
            </a:br>
            <a:r>
              <a:rPr lang="ru" sz="1800" b="1" i="1" dirty="0">
                <a:latin typeface="Calibri"/>
                <a:ea typeface="Calibri"/>
                <a:cs typeface="Calibri"/>
                <a:sym typeface="Calibri"/>
              </a:rPr>
              <a:t>“Ждать подключения пульта”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и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ru" sz="1800" b="1" i="1" dirty="0">
                <a:latin typeface="Calibri"/>
                <a:ea typeface="Calibri"/>
                <a:cs typeface="Calibri"/>
                <a:sym typeface="Calibri"/>
              </a:rPr>
              <a:t>“Ждать отключения пульта”</a:t>
            </a: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8485F8-1BA3-132F-C49D-795C69C3C8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71" t="4846" r="49842" b="10051"/>
          <a:stretch>
            <a:fillRect/>
          </a:stretch>
        </p:blipFill>
        <p:spPr>
          <a:xfrm>
            <a:off x="734757" y="2917890"/>
            <a:ext cx="3384030" cy="167889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B45E70-F454-1EFB-624B-014EFA93B4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159" t="4846" r="5271" b="10051"/>
          <a:stretch>
            <a:fillRect/>
          </a:stretch>
        </p:blipFill>
        <p:spPr>
          <a:xfrm>
            <a:off x="5231804" y="2917890"/>
            <a:ext cx="3162925" cy="1678898"/>
          </a:xfrm>
          <a:prstGeom prst="rect">
            <a:avLst/>
          </a:prstGeom>
        </p:spPr>
      </p:pic>
      <p:sp>
        <p:nvSpPr>
          <p:cNvPr id="4" name="Google Shape;249;p38">
            <a:extLst>
              <a:ext uri="{FF2B5EF4-FFF2-40B4-BE49-F238E27FC236}">
                <a16:creationId xmlns:a16="http://schemas.microsoft.com/office/drawing/2014/main" id="{031F0031-764A-CEC9-F21F-5EEABCA635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5675" y="903029"/>
            <a:ext cx="8046900" cy="638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000000"/>
                </a:solidFill>
              </a:rPr>
              <a:t>В программе с удаленным управлением прежде всего необходимо </a:t>
            </a:r>
            <a:r>
              <a:rPr lang="ru" sz="1800" b="1" dirty="0">
                <a:solidFill>
                  <a:srgbClr val="000000"/>
                </a:solidFill>
              </a:rPr>
              <a:t>дождаться подключения пульта.</a:t>
            </a:r>
            <a:r>
              <a:rPr lang="ru" sz="1800" dirty="0">
                <a:solidFill>
                  <a:srgbClr val="000000"/>
                </a:solidFill>
              </a:rPr>
              <a:t> Сделать это можно двумя способами:</a:t>
            </a:r>
            <a:endParaRPr sz="1800" dirty="0">
              <a:solidFill>
                <a:srgbClr val="000000"/>
              </a:solidFill>
            </a:endParaRPr>
          </a:p>
        </p:txBody>
      </p:sp>
      <p:sp>
        <p:nvSpPr>
          <p:cNvPr id="9" name="Google Shape;248;p38">
            <a:extLst>
              <a:ext uri="{FF2B5EF4-FFF2-40B4-BE49-F238E27FC236}">
                <a16:creationId xmlns:a16="http://schemas.microsoft.com/office/drawing/2014/main" id="{B4CBE8BE-FA72-B2B8-98B8-E48FFED4F7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4840" y="267585"/>
            <a:ext cx="6728335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200" dirty="0"/>
              <a:t>Сенсорные переменные: </a:t>
            </a:r>
            <a:r>
              <a:rPr lang="en-US" sz="2200" dirty="0"/>
              <a:t>Connected</a:t>
            </a:r>
            <a:endParaRPr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9</a:t>
            </a:fld>
            <a:endParaRPr/>
          </a:p>
        </p:txBody>
      </p:sp>
      <p:sp>
        <p:nvSpPr>
          <p:cNvPr id="248" name="Google Shape;248;p38"/>
          <p:cNvSpPr txBox="1">
            <a:spLocks noGrp="1"/>
          </p:cNvSpPr>
          <p:nvPr>
            <p:ph type="title"/>
          </p:nvPr>
        </p:nvSpPr>
        <p:spPr>
          <a:xfrm>
            <a:off x="624840" y="267585"/>
            <a:ext cx="6728335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</a:pPr>
            <a:r>
              <a:rPr lang="ru" sz="2200" dirty="0"/>
              <a:t>Сенсорные переменные: </a:t>
            </a:r>
            <a:r>
              <a:rPr lang="en-US" sz="2200" dirty="0"/>
              <a:t>Connected</a:t>
            </a:r>
            <a:endParaRPr sz="2200" dirty="0"/>
          </a:p>
        </p:txBody>
      </p:sp>
      <p:sp>
        <p:nvSpPr>
          <p:cNvPr id="250" name="Google Shape;250;p38"/>
          <p:cNvSpPr txBox="1"/>
          <p:nvPr/>
        </p:nvSpPr>
        <p:spPr>
          <a:xfrm>
            <a:off x="258364" y="1280785"/>
            <a:ext cx="5834305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Способ 2: 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Через сенсорную переменную </a:t>
            </a: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gamepadConnected.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gamepadConnected == 1	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– пульт подключен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gamepadConnected == 0	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пульт отключен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Ее проверку можно организовать через </a:t>
            </a:r>
            <a:br>
              <a:rPr lang="en-US" sz="1800" dirty="0">
                <a:latin typeface="Calibri"/>
                <a:ea typeface="Calibri"/>
                <a:cs typeface="Calibri"/>
                <a:sym typeface="Calibri"/>
              </a:rPr>
            </a:b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условный оператор IF.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4516" y="1462087"/>
            <a:ext cx="2895600" cy="221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10</a:t>
            </a:fld>
            <a:endParaRPr/>
          </a:p>
        </p:txBody>
      </p:sp>
      <p:sp>
        <p:nvSpPr>
          <p:cNvPr id="265" name="Google Shape;265;p40"/>
          <p:cNvSpPr txBox="1">
            <a:spLocks noGrp="1"/>
          </p:cNvSpPr>
          <p:nvPr>
            <p:ph type="title"/>
          </p:nvPr>
        </p:nvSpPr>
        <p:spPr>
          <a:xfrm>
            <a:off x="631849" y="275275"/>
            <a:ext cx="6683737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ru" sz="2200" dirty="0"/>
              <a:t>Сенсорные переменные: </a:t>
            </a:r>
            <a:r>
              <a:rPr lang="ru" sz="2400" dirty="0"/>
              <a:t>Button</a:t>
            </a:r>
            <a:endParaRPr sz="2200" dirty="0"/>
          </a:p>
        </p:txBody>
      </p:sp>
      <p:sp>
        <p:nvSpPr>
          <p:cNvPr id="266" name="Google Shape;266;p40"/>
          <p:cNvSpPr txBox="1">
            <a:spLocks noGrp="1"/>
          </p:cNvSpPr>
          <p:nvPr>
            <p:ph type="body" idx="1"/>
          </p:nvPr>
        </p:nvSpPr>
        <p:spPr>
          <a:xfrm>
            <a:off x="631850" y="734275"/>
            <a:ext cx="76074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" sz="1800" dirty="0">
                <a:solidFill>
                  <a:srgbClr val="000000"/>
                </a:solidFill>
              </a:rPr>
              <a:t>Состояние каждой кнопок</a:t>
            </a:r>
            <a:r>
              <a:rPr lang="ru-MD" sz="1800" dirty="0">
                <a:solidFill>
                  <a:srgbClr val="000000"/>
                </a:solidFill>
              </a:rPr>
              <a:t>и</a:t>
            </a:r>
            <a:r>
              <a:rPr lang="ru" sz="1800" dirty="0">
                <a:solidFill>
                  <a:srgbClr val="000000"/>
                </a:solidFill>
              </a:rPr>
              <a:t> расположенной в нижней части пульта передается </a:t>
            </a:r>
            <a:r>
              <a:rPr lang="ru" sz="1800" b="1" dirty="0">
                <a:solidFill>
                  <a:srgbClr val="000000"/>
                </a:solidFill>
              </a:rPr>
              <a:t>в сенсорную переменную: </a:t>
            </a:r>
            <a:r>
              <a:rPr lang="ru" sz="1800" i="1" dirty="0"/>
              <a:t>gamepadButton</a:t>
            </a:r>
            <a:endParaRPr sz="1800" b="1" i="1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456FB640-FE43-B700-2F03-708512404790}"/>
              </a:ext>
            </a:extLst>
          </p:cNvPr>
          <p:cNvGrpSpPr/>
          <p:nvPr/>
        </p:nvGrpSpPr>
        <p:grpSpPr>
          <a:xfrm>
            <a:off x="416115" y="1589480"/>
            <a:ext cx="5341257" cy="2848422"/>
            <a:chOff x="1854153" y="1979892"/>
            <a:chExt cx="4969406" cy="2629433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D0B5652-1133-0ACF-3E7F-E3261A448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20850" y="1979892"/>
              <a:ext cx="4276053" cy="1980488"/>
            </a:xfrm>
            <a:prstGeom prst="rect">
              <a:avLst/>
            </a:prstGeom>
          </p:spPr>
        </p:pic>
        <p:sp>
          <p:nvSpPr>
            <p:cNvPr id="15" name="Google Shape;269;p40">
              <a:extLst>
                <a:ext uri="{FF2B5EF4-FFF2-40B4-BE49-F238E27FC236}">
                  <a16:creationId xmlns:a16="http://schemas.microsoft.com/office/drawing/2014/main" id="{541111ED-46D3-AAA0-4483-C4EFCA386C43}"/>
                </a:ext>
              </a:extLst>
            </p:cNvPr>
            <p:cNvSpPr txBox="1"/>
            <p:nvPr/>
          </p:nvSpPr>
          <p:spPr>
            <a:xfrm>
              <a:off x="1854153" y="3949756"/>
              <a:ext cx="1606876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gamepadButton1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270;p40">
              <a:extLst>
                <a:ext uri="{FF2B5EF4-FFF2-40B4-BE49-F238E27FC236}">
                  <a16:creationId xmlns:a16="http://schemas.microsoft.com/office/drawing/2014/main" id="{82BDA77C-7F03-FC0B-7655-6FFF229118E7}"/>
                </a:ext>
              </a:extLst>
            </p:cNvPr>
            <p:cNvSpPr txBox="1"/>
            <p:nvPr/>
          </p:nvSpPr>
          <p:spPr>
            <a:xfrm>
              <a:off x="3622751" y="4209125"/>
              <a:ext cx="1472251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gamepadButton2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271;p40">
              <a:extLst>
                <a:ext uri="{FF2B5EF4-FFF2-40B4-BE49-F238E27FC236}">
                  <a16:creationId xmlns:a16="http://schemas.microsoft.com/office/drawing/2014/main" id="{B640B9DA-2A6E-A313-C5ED-09F855283123}"/>
                </a:ext>
              </a:extLst>
            </p:cNvPr>
            <p:cNvSpPr txBox="1"/>
            <p:nvPr/>
          </p:nvSpPr>
          <p:spPr>
            <a:xfrm>
              <a:off x="5340758" y="3960380"/>
              <a:ext cx="1482801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gamepadButton3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8" name="Google Shape;275;p40">
              <a:extLst>
                <a:ext uri="{FF2B5EF4-FFF2-40B4-BE49-F238E27FC236}">
                  <a16:creationId xmlns:a16="http://schemas.microsoft.com/office/drawing/2014/main" id="{85339C88-FDBF-178D-EBE2-64E6A543902B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3461029" y="3870847"/>
              <a:ext cx="461897" cy="279009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19" name="Google Shape;276;p40">
              <a:extLst>
                <a:ext uri="{FF2B5EF4-FFF2-40B4-BE49-F238E27FC236}">
                  <a16:creationId xmlns:a16="http://schemas.microsoft.com/office/drawing/2014/main" id="{D9EDD2C5-72CA-DFCC-4783-5C5ACDD0E6BD}"/>
                </a:ext>
              </a:extLst>
            </p:cNvPr>
            <p:cNvCxnSpPr>
              <a:cxnSpLocks/>
              <a:stCxn id="16" idx="0"/>
              <a:endCxn id="14" idx="2"/>
            </p:cNvCxnSpPr>
            <p:nvPr/>
          </p:nvCxnSpPr>
          <p:spPr>
            <a:xfrm flipV="1">
              <a:off x="4358877" y="3960380"/>
              <a:ext cx="0" cy="248745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20" name="Google Shape;275;p40">
              <a:extLst>
                <a:ext uri="{FF2B5EF4-FFF2-40B4-BE49-F238E27FC236}">
                  <a16:creationId xmlns:a16="http://schemas.microsoft.com/office/drawing/2014/main" id="{E687565A-73D9-1017-E41E-484000271354}"/>
                </a:ext>
              </a:extLst>
            </p:cNvPr>
            <p:cNvCxnSpPr>
              <a:cxnSpLocks/>
              <a:stCxn id="17" idx="1"/>
            </p:cNvCxnSpPr>
            <p:nvPr/>
          </p:nvCxnSpPr>
          <p:spPr>
            <a:xfrm flipH="1" flipV="1">
              <a:off x="4785124" y="3877062"/>
              <a:ext cx="555634" cy="283418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sp>
        <p:nvSpPr>
          <p:cNvPr id="28" name="Google Shape;266;p40">
            <a:extLst>
              <a:ext uri="{FF2B5EF4-FFF2-40B4-BE49-F238E27FC236}">
                <a16:creationId xmlns:a16="http://schemas.microsoft.com/office/drawing/2014/main" id="{C5515CE6-7F70-D4FF-EE7A-D29D03A99ABF}"/>
              </a:ext>
            </a:extLst>
          </p:cNvPr>
          <p:cNvSpPr txBox="1">
            <a:spLocks/>
          </p:cNvSpPr>
          <p:nvPr/>
        </p:nvSpPr>
        <p:spPr>
          <a:xfrm>
            <a:off x="6063786" y="3925787"/>
            <a:ext cx="2845728" cy="841476"/>
          </a:xfrm>
          <a:prstGeom prst="roundRect">
            <a:avLst/>
          </a:prstGeom>
          <a:noFill/>
          <a:ln w="19050">
            <a:solidFill>
              <a:srgbClr val="92D050"/>
            </a:solidFill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200" i="1" dirty="0">
                <a:solidFill>
                  <a:srgbClr val="000000"/>
                </a:solidFill>
              </a:rPr>
              <a:t>Количество, символы и размер кнопок можно изменить в </a:t>
            </a:r>
            <a:br>
              <a:rPr lang="en-US" sz="1200" i="1" dirty="0">
                <a:solidFill>
                  <a:srgbClr val="000000"/>
                </a:solidFill>
              </a:rPr>
            </a:br>
            <a:r>
              <a:rPr lang="ru-RU" sz="1200" i="1" dirty="0">
                <a:solidFill>
                  <a:srgbClr val="000000"/>
                </a:solidFill>
              </a:rPr>
              <a:t>«Дополнительных настройках» мобильного приложения </a:t>
            </a:r>
            <a:r>
              <a:rPr lang="en-US" sz="1200" i="1" dirty="0">
                <a:solidFill>
                  <a:srgbClr val="000000"/>
                </a:solidFill>
              </a:rPr>
              <a:t>TRIK Gamepad</a:t>
            </a:r>
            <a:r>
              <a:rPr lang="ru-RU" sz="1200" i="1" dirty="0">
                <a:solidFill>
                  <a:srgbClr val="000000"/>
                </a:solidFill>
              </a:rPr>
              <a:t> </a:t>
            </a:r>
            <a:endParaRPr lang="ru-RU" sz="1200" b="1" i="1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613F8D9-FA04-08A5-BFE9-50A71C4CC0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820" b="19886"/>
          <a:stretch/>
        </p:blipFill>
        <p:spPr>
          <a:xfrm>
            <a:off x="6389905" y="1193275"/>
            <a:ext cx="2294437" cy="26889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11</a:t>
            </a:fld>
            <a:endParaRPr/>
          </a:p>
        </p:txBody>
      </p:sp>
      <p:sp>
        <p:nvSpPr>
          <p:cNvPr id="294" name="Google Shape;294;p42"/>
          <p:cNvSpPr txBox="1"/>
          <p:nvPr/>
        </p:nvSpPr>
        <p:spPr>
          <a:xfrm>
            <a:off x="482897" y="1680768"/>
            <a:ext cx="4430189" cy="2677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880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Способ 1: 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Использовать блок </a:t>
            </a:r>
            <a:r>
              <a:rPr lang="ru" sz="1800" b="1" i="1" dirty="0">
                <a:latin typeface="Calibri"/>
                <a:ea typeface="Calibri"/>
                <a:cs typeface="Calibri"/>
                <a:sym typeface="Calibri"/>
              </a:rPr>
              <a:t>“Ждать кнопки на пульте”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В свойстве “</a:t>
            </a:r>
            <a:r>
              <a:rPr lang="ru" sz="1800" i="1" dirty="0">
                <a:latin typeface="Calibri"/>
                <a:ea typeface="Calibri"/>
                <a:cs typeface="Calibri"/>
                <a:sym typeface="Calibri"/>
              </a:rPr>
              <a:t>Кнопка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” этого блока нужно 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указать номер кнопки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, нажатия которой мы ожидаем. </a:t>
            </a: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Это можно сделать в самом  блоке или в </a:t>
            </a:r>
            <a:r>
              <a:rPr lang="ru" sz="1800" i="1" dirty="0">
                <a:latin typeface="Calibri"/>
                <a:ea typeface="Calibri"/>
                <a:cs typeface="Calibri"/>
                <a:sym typeface="Calibri"/>
              </a:rPr>
              <a:t>Редакторе свойств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b="1" i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6800" y="1316881"/>
            <a:ext cx="2769550" cy="170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01250" y="3111207"/>
            <a:ext cx="2705100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65;p40">
            <a:extLst>
              <a:ext uri="{FF2B5EF4-FFF2-40B4-BE49-F238E27FC236}">
                <a16:creationId xmlns:a16="http://schemas.microsoft.com/office/drawing/2014/main" id="{1CA76501-10CD-E29A-8AB4-DD1F0C35FB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1849" y="275275"/>
            <a:ext cx="6683737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ru" sz="2200" dirty="0"/>
              <a:t>Сенсорные переменные: </a:t>
            </a:r>
            <a:r>
              <a:rPr lang="ru" sz="2400" dirty="0"/>
              <a:t>Button</a:t>
            </a:r>
            <a:endParaRPr sz="2200" dirty="0"/>
          </a:p>
        </p:txBody>
      </p:sp>
      <p:sp>
        <p:nvSpPr>
          <p:cNvPr id="285" name="Google Shape;285;p41"/>
          <p:cNvSpPr txBox="1">
            <a:spLocks noGrp="1"/>
          </p:cNvSpPr>
          <p:nvPr>
            <p:ph type="body" idx="1"/>
          </p:nvPr>
        </p:nvSpPr>
        <p:spPr>
          <a:xfrm>
            <a:off x="631849" y="823212"/>
            <a:ext cx="7393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800" dirty="0">
                <a:solidFill>
                  <a:srgbClr val="000000"/>
                </a:solidFill>
              </a:rPr>
              <a:t>Проверить состояние кнопки </a:t>
            </a:r>
            <a:r>
              <a:rPr lang="ru" sz="1800" b="1" dirty="0">
                <a:solidFill>
                  <a:srgbClr val="000000"/>
                </a:solidFill>
              </a:rPr>
              <a:t>«1» </a:t>
            </a:r>
            <a:r>
              <a:rPr lang="ru" sz="1800" dirty="0">
                <a:solidFill>
                  <a:srgbClr val="000000"/>
                </a:solidFill>
              </a:rPr>
              <a:t>пульта также можно двумя способами:</a:t>
            </a: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12</a:t>
            </a:fld>
            <a:endParaRPr/>
          </a:p>
        </p:txBody>
      </p:sp>
      <p:sp>
        <p:nvSpPr>
          <p:cNvPr id="286" name="Google Shape;286;p41"/>
          <p:cNvSpPr txBox="1"/>
          <p:nvPr/>
        </p:nvSpPr>
        <p:spPr>
          <a:xfrm>
            <a:off x="322514" y="1576425"/>
            <a:ext cx="55377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Способ 2:</a:t>
            </a:r>
            <a:br>
              <a:rPr lang="ru" sz="1800" dirty="0">
                <a:latin typeface="Calibri"/>
                <a:ea typeface="Calibri"/>
                <a:cs typeface="Calibri"/>
                <a:sym typeface="Calibri"/>
              </a:rPr>
            </a:b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Через сенсорную переменную </a:t>
            </a: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gamepadButton1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latin typeface="Calibri"/>
                <a:ea typeface="Calibri"/>
                <a:cs typeface="Calibri"/>
                <a:sym typeface="Calibri"/>
              </a:rPr>
              <a:t>gamepadButton1 == 1</a:t>
            </a:r>
            <a:r>
              <a:rPr lang="ru" sz="1800" dirty="0">
                <a:latin typeface="Calibri"/>
                <a:ea typeface="Calibri"/>
                <a:cs typeface="Calibri"/>
                <a:sym typeface="Calibri"/>
              </a:rPr>
              <a:t> - кнопка 1 нажата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gamepadButton1 == 0</a:t>
            </a: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кнопка 1 не нажата </a:t>
            </a: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2880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Ее проверку можно организовать через </a:t>
            </a:r>
            <a:r>
              <a:rPr lang="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условный оператор IF.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0213" y="1748493"/>
            <a:ext cx="2935443" cy="224186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65;p40">
            <a:extLst>
              <a:ext uri="{FF2B5EF4-FFF2-40B4-BE49-F238E27FC236}">
                <a16:creationId xmlns:a16="http://schemas.microsoft.com/office/drawing/2014/main" id="{0A5397B9-C088-4B92-AC92-E657002A5B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31849" y="275275"/>
            <a:ext cx="6683737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lvl="0"/>
            <a:r>
              <a:rPr lang="ru" sz="2200" dirty="0"/>
              <a:t>Сенсорные переменные: </a:t>
            </a:r>
            <a:r>
              <a:rPr lang="ru" sz="2400" dirty="0"/>
              <a:t>Button</a:t>
            </a:r>
            <a:endParaRPr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3"/>
          <p:cNvSpPr txBox="1">
            <a:spLocks noGrp="1"/>
          </p:cNvSpPr>
          <p:nvPr>
            <p:ph type="body" idx="1"/>
          </p:nvPr>
        </p:nvSpPr>
        <p:spPr>
          <a:xfrm>
            <a:off x="680701" y="1953629"/>
            <a:ext cx="4418095" cy="1593346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/>
              <a:t>Напишем программу:</a:t>
            </a:r>
            <a:r>
              <a:rPr lang="ru" sz="1800" dirty="0"/>
              <a:t> при нажатии кнопки 1 пульта на дисплей контроллера выводится веселый смайлик на 3 секунды. Если кнопка не нажата, на дисплей выводится грустный смайлик.</a:t>
            </a:r>
            <a:endParaRPr sz="1800" dirty="0"/>
          </a:p>
        </p:txBody>
      </p:sp>
      <p:sp>
        <p:nvSpPr>
          <p:cNvPr id="302" name="Google Shape;302;p4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/>
              <a:t>Пример 1: Действие по кнопке</a:t>
            </a:r>
            <a:endParaRPr sz="2400" dirty="0"/>
          </a:p>
        </p:txBody>
      </p:sp>
      <p:pic>
        <p:nvPicPr>
          <p:cNvPr id="303" name="Google Shape;30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350" y="894227"/>
            <a:ext cx="2499275" cy="3712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4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6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/>
              <a:t>Пример 1: решение </a:t>
            </a:r>
            <a:endParaRPr sz="2400" dirty="0"/>
          </a:p>
        </p:txBody>
      </p:sp>
      <p:sp>
        <p:nvSpPr>
          <p:cNvPr id="328" name="Google Shape;328;p46"/>
          <p:cNvSpPr txBox="1">
            <a:spLocks noGrp="1"/>
          </p:cNvSpPr>
          <p:nvPr>
            <p:ph type="body" idx="1"/>
          </p:nvPr>
        </p:nvSpPr>
        <p:spPr>
          <a:xfrm>
            <a:off x="917777" y="790267"/>
            <a:ext cx="7308445" cy="3009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/>
              <a:t>Способ 1:</a:t>
            </a:r>
            <a:r>
              <a:rPr lang="ru" sz="1800" dirty="0"/>
              <a:t> </a:t>
            </a:r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В начале программы выводим грустный смайлик и ждем нажатия на кнопку 1. </a:t>
            </a:r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Когда кнопка будет нажата, на дисплей будет выведен веселый смайлик на три секунды.</a:t>
            </a:r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Затем выводится грустный смайлик и снова запускается ожидание нажатия кнопки 1.</a:t>
            </a:r>
            <a:endParaRPr sz="1800" dirty="0"/>
          </a:p>
        </p:txBody>
      </p:sp>
      <p:sp>
        <p:nvSpPr>
          <p:cNvPr id="329" name="Google Shape;329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14</a:t>
            </a:fld>
            <a:endParaRPr/>
          </a:p>
        </p:txBody>
      </p:sp>
      <p:pic>
        <p:nvPicPr>
          <p:cNvPr id="330" name="Google Shape;33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4176" y="2792709"/>
            <a:ext cx="5895648" cy="182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5"/>
          <p:cNvSpPr txBox="1">
            <a:spLocks noGrp="1"/>
          </p:cNvSpPr>
          <p:nvPr>
            <p:ph type="body" idx="1"/>
          </p:nvPr>
        </p:nvSpPr>
        <p:spPr>
          <a:xfrm>
            <a:off x="712497" y="1315810"/>
            <a:ext cx="2885142" cy="293615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/>
              <a:t>Способ 2:</a:t>
            </a:r>
            <a:r>
              <a:rPr lang="ru" sz="1800" dirty="0"/>
              <a:t> </a:t>
            </a:r>
            <a:endParaRPr lang="en-US" sz="1800" dirty="0"/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MD" sz="1800" dirty="0"/>
              <a:t>Ц</a:t>
            </a:r>
            <a:r>
              <a:rPr lang="ru" sz="1800" dirty="0"/>
              <a:t>иклически проверяем сенсорную переменную </a:t>
            </a:r>
            <a:r>
              <a:rPr lang="ru" sz="1800" b="1" dirty="0"/>
              <a:t>gamepadButton1</a:t>
            </a:r>
            <a:r>
              <a:rPr lang="ru" sz="1800" dirty="0"/>
              <a:t>, связанную с кнопкой 1, с помощью блока </a:t>
            </a:r>
            <a:r>
              <a:rPr lang="ru" sz="1800" b="1" dirty="0"/>
              <a:t>«Условие». </a:t>
            </a:r>
            <a:endParaRPr lang="en-US" sz="1800" b="1" dirty="0"/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Если кнопка нажата, выводим веселый смайлик на дисплей. </a:t>
            </a:r>
            <a:endParaRPr lang="en-US" sz="1800" dirty="0"/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Если кнопка не нажата, выводим грустный смайлик.</a:t>
            </a:r>
            <a:endParaRPr sz="1800" dirty="0"/>
          </a:p>
        </p:txBody>
      </p:sp>
      <p:sp>
        <p:nvSpPr>
          <p:cNvPr id="320" name="Google Shape;320;p45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/>
              <a:t>Пример 1: решение</a:t>
            </a:r>
            <a:endParaRPr sz="2400" dirty="0"/>
          </a:p>
        </p:txBody>
      </p:sp>
      <p:sp>
        <p:nvSpPr>
          <p:cNvPr id="321" name="Google Shape;321;p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15</a:t>
            </a:fld>
            <a:endParaRPr/>
          </a:p>
        </p:txBody>
      </p:sp>
      <p:pic>
        <p:nvPicPr>
          <p:cNvPr id="322" name="Google Shape;32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9644" y="1257122"/>
            <a:ext cx="4779176" cy="293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16</a:t>
            </a:fld>
            <a:endParaRPr/>
          </a:p>
        </p:txBody>
      </p:sp>
      <p:sp>
        <p:nvSpPr>
          <p:cNvPr id="348" name="Google Shape;348;p48"/>
          <p:cNvSpPr txBox="1">
            <a:spLocks noGrp="1"/>
          </p:cNvSpPr>
          <p:nvPr>
            <p:ph type="body" idx="1"/>
          </p:nvPr>
        </p:nvSpPr>
        <p:spPr>
          <a:xfrm>
            <a:off x="631849" y="770302"/>
            <a:ext cx="8069465" cy="251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" sz="1600" dirty="0">
                <a:solidFill>
                  <a:srgbClr val="000000"/>
                </a:solidFill>
              </a:rPr>
              <a:t>На пульте имеется два геймпада, при помощи которых можно управлять движениями робота. </a:t>
            </a:r>
            <a:endParaRPr sz="1600" dirty="0">
              <a:solidFill>
                <a:srgbClr val="000000"/>
              </a:solidFill>
            </a:endParaRPr>
          </a:p>
          <a:p>
            <a:pPr marL="0" lvl="0" indent="43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" sz="1600" b="1" dirty="0"/>
              <a:t>gamepadPad1Pressed</a:t>
            </a:r>
            <a:r>
              <a:rPr lang="ru" sz="1600" dirty="0"/>
              <a:t> — сенсорная переменная, для проверки наличия касания к геймпаду. </a:t>
            </a:r>
          </a:p>
          <a:p>
            <a:pPr marL="0" lvl="0" indent="43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" sz="1300" dirty="0"/>
          </a:p>
          <a:p>
            <a:pPr marL="0" indent="43200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" sz="1600" b="1" dirty="0"/>
              <a:t>gamepadPad1Pressed </a:t>
            </a:r>
            <a:r>
              <a:rPr lang="en-US" sz="1600" b="1" dirty="0"/>
              <a:t>= 1 </a:t>
            </a:r>
            <a:r>
              <a:rPr lang="ru" sz="1600" dirty="0"/>
              <a:t>—</a:t>
            </a:r>
            <a:r>
              <a:rPr lang="ru" sz="1600" b="1" dirty="0"/>
              <a:t> есть касания </a:t>
            </a:r>
            <a:r>
              <a:rPr lang="ru-MD" sz="1600" dirty="0"/>
              <a:t>по</a:t>
            </a:r>
            <a:r>
              <a:rPr lang="en-US" sz="1600" dirty="0"/>
              <a:t> </a:t>
            </a:r>
            <a:r>
              <a:rPr lang="ru" sz="1600" dirty="0"/>
              <a:t>геймаду </a:t>
            </a:r>
            <a:r>
              <a:rPr lang="ru" sz="1600" b="1" dirty="0"/>
              <a:t>Pad1.</a:t>
            </a:r>
          </a:p>
          <a:p>
            <a:pPr marL="0" indent="43200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ru" sz="1600" b="1" dirty="0"/>
              <a:t>gamepadPad1Pressed </a:t>
            </a:r>
            <a:r>
              <a:rPr lang="en-US" sz="1600" b="1" dirty="0"/>
              <a:t>= 0 </a:t>
            </a:r>
            <a:r>
              <a:rPr lang="ru" sz="1600" dirty="0"/>
              <a:t>— </a:t>
            </a:r>
            <a:r>
              <a:rPr lang="ru" sz="1600" b="1" dirty="0"/>
              <a:t>нет касания </a:t>
            </a:r>
            <a:r>
              <a:rPr lang="ru" sz="1600" dirty="0"/>
              <a:t>по геймаду</a:t>
            </a:r>
            <a:r>
              <a:rPr lang="ru" sz="1600" b="1" dirty="0"/>
              <a:t> Pad1</a:t>
            </a:r>
            <a:r>
              <a:rPr lang="ru" sz="1600" dirty="0"/>
              <a:t>. </a:t>
            </a:r>
            <a:endParaRPr sz="1600" b="1" dirty="0"/>
          </a:p>
        </p:txBody>
      </p:sp>
      <p:sp>
        <p:nvSpPr>
          <p:cNvPr id="3" name="Google Shape;265;p40">
            <a:extLst>
              <a:ext uri="{FF2B5EF4-FFF2-40B4-BE49-F238E27FC236}">
                <a16:creationId xmlns:a16="http://schemas.microsoft.com/office/drawing/2014/main" id="{364A6D52-D0E0-6CF8-69BB-3A3D86F0CAFE}"/>
              </a:ext>
            </a:extLst>
          </p:cNvPr>
          <p:cNvSpPr txBox="1">
            <a:spLocks/>
          </p:cNvSpPr>
          <p:nvPr/>
        </p:nvSpPr>
        <p:spPr>
          <a:xfrm>
            <a:off x="631849" y="275275"/>
            <a:ext cx="6683737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  <a:defRPr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200" dirty="0"/>
              <a:t>Сенсорные переменные: </a:t>
            </a:r>
            <a:r>
              <a:rPr lang="ru" sz="2400" b="1" dirty="0"/>
              <a:t>Pressed</a:t>
            </a:r>
            <a:endParaRPr lang="en-US" sz="2200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BA2B3EC-2509-6DEC-F1B1-9C61437B9160}"/>
              </a:ext>
            </a:extLst>
          </p:cNvPr>
          <p:cNvGrpSpPr/>
          <p:nvPr/>
        </p:nvGrpSpPr>
        <p:grpSpPr>
          <a:xfrm>
            <a:off x="1090646" y="2662063"/>
            <a:ext cx="6796053" cy="1980488"/>
            <a:chOff x="3059923" y="2429835"/>
            <a:chExt cx="6796053" cy="1980488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A7906D21-E6C9-7A8F-9BF2-0CAED502F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19923" y="2429835"/>
              <a:ext cx="4276053" cy="1980488"/>
            </a:xfrm>
            <a:prstGeom prst="rect">
              <a:avLst/>
            </a:prstGeom>
          </p:spPr>
        </p:pic>
        <p:sp>
          <p:nvSpPr>
            <p:cNvPr id="7" name="Google Shape;269;p40">
              <a:extLst>
                <a:ext uri="{FF2B5EF4-FFF2-40B4-BE49-F238E27FC236}">
                  <a16:creationId xmlns:a16="http://schemas.microsoft.com/office/drawing/2014/main" id="{89311E4E-5215-9CCF-988D-AA71E661F93E}"/>
                </a:ext>
              </a:extLst>
            </p:cNvPr>
            <p:cNvSpPr txBox="1"/>
            <p:nvPr/>
          </p:nvSpPr>
          <p:spPr>
            <a:xfrm>
              <a:off x="3059923" y="2434443"/>
              <a:ext cx="126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gamepadPad1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" name="Google Shape;275;p40">
              <a:extLst>
                <a:ext uri="{FF2B5EF4-FFF2-40B4-BE49-F238E27FC236}">
                  <a16:creationId xmlns:a16="http://schemas.microsoft.com/office/drawing/2014/main" id="{01DDB351-FE9E-847F-A197-A0E9441306E7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3689923" y="2834643"/>
              <a:ext cx="1218497" cy="149459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9" name="Google Shape;269;p40">
              <a:extLst>
                <a:ext uri="{FF2B5EF4-FFF2-40B4-BE49-F238E27FC236}">
                  <a16:creationId xmlns:a16="http://schemas.microsoft.com/office/drawing/2014/main" id="{A0440419-911A-2C68-AB35-C5743A6CEEE9}"/>
                </a:ext>
              </a:extLst>
            </p:cNvPr>
            <p:cNvSpPr txBox="1"/>
            <p:nvPr/>
          </p:nvSpPr>
          <p:spPr>
            <a:xfrm>
              <a:off x="8595976" y="2434443"/>
              <a:ext cx="126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1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gamepadPad</a:t>
              </a:r>
              <a:r>
                <a:rPr lang="ru-MD" i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i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" name="Google Shape;275;p40">
              <a:extLst>
                <a:ext uri="{FF2B5EF4-FFF2-40B4-BE49-F238E27FC236}">
                  <a16:creationId xmlns:a16="http://schemas.microsoft.com/office/drawing/2014/main" id="{181CCBFE-8EE2-08D1-2F72-AB7A4605DB7D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 flipH="1">
              <a:off x="8065277" y="2834643"/>
              <a:ext cx="1160699" cy="149459"/>
            </a:xfrm>
            <a:prstGeom prst="straightConnector1">
              <a:avLst/>
            </a:prstGeom>
            <a:noFill/>
            <a:ln w="38100" cap="flat" cmpd="sng">
              <a:solidFill>
                <a:srgbClr val="99CC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  <p:sp>
        <p:nvSpPr>
          <p:cNvPr id="360" name="Google Shape;360;p49"/>
          <p:cNvSpPr txBox="1">
            <a:spLocks noGrp="1"/>
          </p:cNvSpPr>
          <p:nvPr>
            <p:ph type="body" idx="1"/>
          </p:nvPr>
        </p:nvSpPr>
        <p:spPr>
          <a:xfrm>
            <a:off x="573297" y="887248"/>
            <a:ext cx="4793138" cy="4256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>
                <a:solidFill>
                  <a:srgbClr val="000000"/>
                </a:solidFill>
              </a:rPr>
              <a:t>Используя переменную </a:t>
            </a:r>
            <a:r>
              <a:rPr lang="ru-RU" sz="1800" b="1" dirty="0"/>
              <a:t>gamepadPad1</a:t>
            </a:r>
            <a:r>
              <a:rPr lang="ru-RU" sz="1800" dirty="0"/>
              <a:t> — </a:t>
            </a:r>
            <a:r>
              <a:rPr lang="ru-MD" sz="1800" dirty="0"/>
              <a:t>можем определить координаты</a:t>
            </a:r>
            <a:r>
              <a:rPr lang="ru-RU" sz="1800" dirty="0"/>
              <a:t> активной области на геймпаде</a:t>
            </a:r>
            <a:r>
              <a:rPr lang="ru-MD" sz="1800" dirty="0"/>
              <a:t> 1</a:t>
            </a:r>
            <a:r>
              <a:rPr lang="ru-RU" sz="1800" dirty="0"/>
              <a:t>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800" b="1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ru-RU" sz="1800" b="1" dirty="0"/>
              <a:t>gamepadPad1[0]</a:t>
            </a:r>
            <a:r>
              <a:rPr lang="ru-RU" sz="1800" dirty="0"/>
              <a:t> — возвращает </a:t>
            </a:r>
            <a:r>
              <a:rPr lang="ru-RU" sz="1800" b="1" dirty="0"/>
              <a:t>координату x</a:t>
            </a:r>
            <a:r>
              <a:rPr lang="ru-RU" sz="1800" dirty="0"/>
              <a:t> нажатия активных областей на </a:t>
            </a:r>
            <a:r>
              <a:rPr lang="ru-RU" sz="1800" b="1" dirty="0"/>
              <a:t>геймпаде</a:t>
            </a:r>
            <a:r>
              <a:rPr lang="en-US" sz="1800" b="1" dirty="0"/>
              <a:t> 1</a:t>
            </a:r>
            <a:r>
              <a:rPr lang="ru-RU" sz="1800" dirty="0"/>
              <a:t>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b="1" dirty="0"/>
              <a:t>gamepadPad1[1]</a:t>
            </a:r>
            <a:r>
              <a:rPr lang="ru-RU" sz="1800" dirty="0"/>
              <a:t> — возвращает </a:t>
            </a:r>
            <a:r>
              <a:rPr lang="ru-RU" sz="1800" b="1" dirty="0"/>
              <a:t>координату y</a:t>
            </a:r>
            <a:r>
              <a:rPr lang="ru-RU" sz="1800" dirty="0"/>
              <a:t> нажатия активных областей на </a:t>
            </a:r>
            <a:r>
              <a:rPr lang="ru-RU" sz="1800" b="1" dirty="0"/>
              <a:t>геймпаде</a:t>
            </a:r>
            <a:r>
              <a:rPr lang="en-US" sz="1800" b="1" dirty="0"/>
              <a:t> 1</a:t>
            </a:r>
            <a:r>
              <a:rPr lang="ru-RU" sz="1800" dirty="0"/>
              <a:t>.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lang="ru-RU" sz="1800" dirty="0"/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1800" dirty="0"/>
              <a:t>Аналогично можно получить координаты нажатия области</a:t>
            </a:r>
            <a:r>
              <a:rPr lang="ru-RU" sz="1800" b="1" dirty="0"/>
              <a:t> Pad2 </a:t>
            </a:r>
            <a:r>
              <a:rPr lang="ru-RU" sz="1800" dirty="0"/>
              <a:t>геймпада</a:t>
            </a:r>
            <a:r>
              <a:rPr lang="ru-RU" sz="1800" b="1" dirty="0"/>
              <a:t>.</a:t>
            </a:r>
          </a:p>
        </p:txBody>
      </p:sp>
      <p:sp>
        <p:nvSpPr>
          <p:cNvPr id="4" name="Google Shape;265;p40">
            <a:extLst>
              <a:ext uri="{FF2B5EF4-FFF2-40B4-BE49-F238E27FC236}">
                <a16:creationId xmlns:a16="http://schemas.microsoft.com/office/drawing/2014/main" id="{12CFB369-A905-B5AE-89A9-04749CE4F038}"/>
              </a:ext>
            </a:extLst>
          </p:cNvPr>
          <p:cNvSpPr txBox="1">
            <a:spLocks/>
          </p:cNvSpPr>
          <p:nvPr/>
        </p:nvSpPr>
        <p:spPr>
          <a:xfrm>
            <a:off x="631849" y="275275"/>
            <a:ext cx="6683737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  <a:defRPr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2200" dirty="0"/>
              <a:t>Сенсорные переменные: </a:t>
            </a:r>
            <a:r>
              <a:rPr lang="ru" sz="2400" dirty="0"/>
              <a:t>gamepadPad</a:t>
            </a:r>
            <a:endParaRPr lang="en-US" sz="2200" dirty="0"/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352BCE3-0F0E-6B96-3EB2-755097D6AE1C}"/>
              </a:ext>
            </a:extLst>
          </p:cNvPr>
          <p:cNvGrpSpPr/>
          <p:nvPr/>
        </p:nvGrpSpPr>
        <p:grpSpPr>
          <a:xfrm>
            <a:off x="5788295" y="1084757"/>
            <a:ext cx="3081760" cy="3024247"/>
            <a:chOff x="5788295" y="1084757"/>
            <a:chExt cx="3081760" cy="3024247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1D8EDC9B-E3E1-BDF2-2B38-EB54F7C07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301" t="8237" r="6967" b="15296"/>
            <a:stretch/>
          </p:blipFill>
          <p:spPr>
            <a:xfrm>
              <a:off x="5885886" y="1338431"/>
              <a:ext cx="2684817" cy="26611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F9B9CDE2-4DBA-728A-0751-90FDA143D434}"/>
                </a:ext>
              </a:extLst>
            </p:cNvPr>
            <p:cNvCxnSpPr>
              <a:cxnSpLocks/>
            </p:cNvCxnSpPr>
            <p:nvPr/>
          </p:nvCxnSpPr>
          <p:spPr>
            <a:xfrm>
              <a:off x="5788295" y="2669004"/>
              <a:ext cx="2880000" cy="0"/>
            </a:xfrm>
            <a:prstGeom prst="straightConnector1">
              <a:avLst/>
            </a:prstGeom>
            <a:ln w="38100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AD75C05F-E753-4989-A756-BF7A5881D8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28295" y="1229004"/>
              <a:ext cx="0" cy="2880000"/>
            </a:xfrm>
            <a:prstGeom prst="straightConnector1">
              <a:avLst/>
            </a:prstGeom>
            <a:ln w="38100">
              <a:solidFill>
                <a:srgbClr val="FF0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2EFFEAB-57E0-5877-093F-2640FA7EC80D}"/>
                </a:ext>
              </a:extLst>
            </p:cNvPr>
            <p:cNvSpPr txBox="1"/>
            <p:nvPr/>
          </p:nvSpPr>
          <p:spPr>
            <a:xfrm>
              <a:off x="6999356" y="1084757"/>
              <a:ext cx="3162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y</a:t>
              </a:r>
              <a:endParaRPr lang="ru-RU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E059AE-992E-8FAC-5520-6A7E29C00ACC}"/>
                </a:ext>
              </a:extLst>
            </p:cNvPr>
            <p:cNvSpPr txBox="1"/>
            <p:nvPr/>
          </p:nvSpPr>
          <p:spPr>
            <a:xfrm>
              <a:off x="8553825" y="2601632"/>
              <a:ext cx="3162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x</a:t>
              </a:r>
              <a:endParaRPr lang="ru-RU" i="1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C7A76B39-277A-E926-0F9D-B27B54FA6037}"/>
                </a:ext>
              </a:extLst>
            </p:cNvPr>
            <p:cNvCxnSpPr>
              <a:cxnSpLocks/>
            </p:cNvCxnSpPr>
            <p:nvPr/>
          </p:nvCxnSpPr>
          <p:spPr>
            <a:xfrm>
              <a:off x="7228294" y="2164080"/>
              <a:ext cx="580301" cy="0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BDE50082-F324-182E-2570-A09D682A1AB0}"/>
                </a:ext>
              </a:extLst>
            </p:cNvPr>
            <p:cNvCxnSpPr>
              <a:cxnSpLocks/>
            </p:cNvCxnSpPr>
            <p:nvPr/>
          </p:nvCxnSpPr>
          <p:spPr>
            <a:xfrm>
              <a:off x="7808595" y="2164080"/>
              <a:ext cx="0" cy="504924"/>
            </a:xfrm>
            <a:prstGeom prst="line">
              <a:avLst/>
            </a:pr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618A54-A139-5923-0120-22767DB515E4}"/>
                </a:ext>
              </a:extLst>
            </p:cNvPr>
            <p:cNvSpPr txBox="1"/>
            <p:nvPr/>
          </p:nvSpPr>
          <p:spPr>
            <a:xfrm>
              <a:off x="7654308" y="1950007"/>
              <a:ext cx="804363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i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Calibri" panose="020F0502020204030204" pitchFamily="34" charset="0"/>
                </a:rPr>
                <a:t>(x; y)</a:t>
              </a:r>
              <a:endParaRPr lang="ru-RU" sz="11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0"/>
          <p:cNvSpPr txBox="1">
            <a:spLocks noGrp="1"/>
          </p:cNvSpPr>
          <p:nvPr>
            <p:ph type="body" idx="1"/>
          </p:nvPr>
        </p:nvSpPr>
        <p:spPr>
          <a:xfrm>
            <a:off x="439075" y="1750750"/>
            <a:ext cx="3263100" cy="14052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None/>
            </a:pPr>
            <a:r>
              <a:rPr lang="ru" b="1" dirty="0"/>
              <a:t>Напишем программу</a:t>
            </a:r>
            <a:r>
              <a:rPr lang="ru" dirty="0"/>
              <a:t> для управления перемещением робота при помощи области </a:t>
            </a:r>
            <a:r>
              <a:rPr lang="ru" b="1" dirty="0"/>
              <a:t>Pad1</a:t>
            </a:r>
            <a:r>
              <a:rPr lang="ru" dirty="0"/>
              <a:t> геймпада. </a:t>
            </a:r>
            <a:endParaRPr dirty="0"/>
          </a:p>
        </p:txBody>
      </p:sp>
      <p:sp>
        <p:nvSpPr>
          <p:cNvPr id="367" name="Google Shape;367;p50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/>
              <a:t>Пример 2: Удаленное управление</a:t>
            </a:r>
            <a:endParaRPr sz="2400" dirty="0"/>
          </a:p>
        </p:txBody>
      </p:sp>
      <p:sp>
        <p:nvSpPr>
          <p:cNvPr id="369" name="Google Shape;369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18</a:t>
            </a:fld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CF1F26-D190-9895-702D-0C03A495F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4340" y="1211006"/>
            <a:ext cx="4116092" cy="308706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5B765D-FD57-152F-B483-1BE666CC7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56" y="1390741"/>
            <a:ext cx="8672285" cy="3009969"/>
          </a:xfrm>
          <a:prstGeom prst="rect">
            <a:avLst/>
          </a:prstGeom>
        </p:spPr>
      </p:pic>
      <p:sp>
        <p:nvSpPr>
          <p:cNvPr id="414" name="Google Shape;414;p56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Пример 2: решение</a:t>
            </a:r>
            <a:endParaRPr dirty="0"/>
          </a:p>
        </p:txBody>
      </p:sp>
      <p:sp>
        <p:nvSpPr>
          <p:cNvPr id="417" name="Google Shape;417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19</a:t>
            </a:fld>
            <a:endParaRPr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BFB5C5-52D1-61C8-64C8-2F7B1997EFA3}"/>
              </a:ext>
            </a:extLst>
          </p:cNvPr>
          <p:cNvSpPr/>
          <p:nvPr/>
        </p:nvSpPr>
        <p:spPr>
          <a:xfrm>
            <a:off x="4586513" y="2389521"/>
            <a:ext cx="1190171" cy="4544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Google Shape;434;p58">
            <a:extLst>
              <a:ext uri="{FF2B5EF4-FFF2-40B4-BE49-F238E27FC236}">
                <a16:creationId xmlns:a16="http://schemas.microsoft.com/office/drawing/2014/main" id="{237B83F6-F71E-84A0-C124-9B0DDBF1E93E}"/>
              </a:ext>
            </a:extLst>
          </p:cNvPr>
          <p:cNvSpPr txBox="1"/>
          <p:nvPr/>
        </p:nvSpPr>
        <p:spPr>
          <a:xfrm>
            <a:off x="2997486" y="1024188"/>
            <a:ext cx="2751466" cy="561822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MD" sz="1050" dirty="0">
                <a:latin typeface="Calibri"/>
                <a:ea typeface="Calibri"/>
                <a:cs typeface="Calibri"/>
                <a:sym typeface="Calibri"/>
              </a:rPr>
              <a:t>Записываем </a:t>
            </a: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координаты касания касания области </a:t>
            </a:r>
            <a:r>
              <a:rPr lang="ru" sz="1050" b="1" dirty="0">
                <a:latin typeface="Calibri"/>
                <a:ea typeface="Calibri"/>
                <a:cs typeface="Calibri"/>
                <a:sym typeface="Calibri"/>
              </a:rPr>
              <a:t>Pad1 </a:t>
            </a:r>
            <a:r>
              <a:rPr lang="ru-MD" sz="1050" dirty="0"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переменные </a:t>
            </a:r>
            <a:r>
              <a:rPr lang="ru" sz="1050" b="1" dirty="0"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 и </a:t>
            </a:r>
            <a:r>
              <a:rPr lang="ru" sz="1050" b="1" dirty="0"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1050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BA061CE5-1C98-3E77-EF32-8A518092E706}"/>
              </a:ext>
            </a:extLst>
          </p:cNvPr>
          <p:cNvCxnSpPr>
            <a:cxnSpLocks/>
            <a:stCxn id="4" idx="2"/>
            <a:endCxn id="2" idx="0"/>
          </p:cNvCxnSpPr>
          <p:nvPr/>
        </p:nvCxnSpPr>
        <p:spPr>
          <a:xfrm>
            <a:off x="4373219" y="1586010"/>
            <a:ext cx="808380" cy="80351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434;p58">
            <a:extLst>
              <a:ext uri="{FF2B5EF4-FFF2-40B4-BE49-F238E27FC236}">
                <a16:creationId xmlns:a16="http://schemas.microsoft.com/office/drawing/2014/main" id="{1F886974-9C2F-4F2E-AFCA-2CDF59271EB6}"/>
              </a:ext>
            </a:extLst>
          </p:cNvPr>
          <p:cNvSpPr txBox="1"/>
          <p:nvPr/>
        </p:nvSpPr>
        <p:spPr>
          <a:xfrm>
            <a:off x="433022" y="1796783"/>
            <a:ext cx="2178594" cy="740595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Проверяем есть ли нажатие на область </a:t>
            </a:r>
            <a:r>
              <a:rPr lang="ru" sz="1050" b="1" dirty="0">
                <a:latin typeface="Calibri"/>
                <a:ea typeface="Calibri"/>
                <a:cs typeface="Calibri"/>
                <a:sym typeface="Calibri"/>
              </a:rPr>
              <a:t>Pad1</a:t>
            </a: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: «gamepadPad1Pressed == 1».</a:t>
            </a:r>
            <a:endParaRPr lang="ru-RU" sz="105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718AA0C-C2B5-F1E9-C0A1-5638E86281F7}"/>
              </a:ext>
            </a:extLst>
          </p:cNvPr>
          <p:cNvSpPr/>
          <p:nvPr/>
        </p:nvSpPr>
        <p:spPr>
          <a:xfrm>
            <a:off x="3372829" y="3496994"/>
            <a:ext cx="1562028" cy="2600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45A04A8-398C-9E6B-987B-53400B2236E9}"/>
              </a:ext>
            </a:extLst>
          </p:cNvPr>
          <p:cNvCxnSpPr>
            <a:cxnSpLocks/>
            <a:stCxn id="9" idx="3"/>
            <a:endCxn id="14" idx="0"/>
          </p:cNvCxnSpPr>
          <p:nvPr/>
        </p:nvCxnSpPr>
        <p:spPr>
          <a:xfrm>
            <a:off x="2611616" y="2167081"/>
            <a:ext cx="1542227" cy="132991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E31271F-E60F-256F-4E9B-36044105C2A6}"/>
              </a:ext>
            </a:extLst>
          </p:cNvPr>
          <p:cNvSpPr/>
          <p:nvPr/>
        </p:nvSpPr>
        <p:spPr>
          <a:xfrm>
            <a:off x="6045200" y="2404127"/>
            <a:ext cx="2227943" cy="2665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Google Shape;434;p58">
            <a:extLst>
              <a:ext uri="{FF2B5EF4-FFF2-40B4-BE49-F238E27FC236}">
                <a16:creationId xmlns:a16="http://schemas.microsoft.com/office/drawing/2014/main" id="{1BF27DB4-594C-5B51-E1F3-721B3BBAEAE4}"/>
              </a:ext>
            </a:extLst>
          </p:cNvPr>
          <p:cNvSpPr txBox="1"/>
          <p:nvPr/>
        </p:nvSpPr>
        <p:spPr>
          <a:xfrm>
            <a:off x="5891319" y="1024188"/>
            <a:ext cx="2535706" cy="561822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 dirty="0">
                <a:latin typeface="Calibri"/>
                <a:ea typeface="Calibri"/>
                <a:cs typeface="Calibri"/>
                <a:sym typeface="Calibri"/>
              </a:rPr>
              <a:t>Сформируем скорости моторов в соответствии с координатами касания.</a:t>
            </a:r>
            <a:endParaRPr sz="1050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901B4B7B-DC7D-C7E9-FDEA-1E731ECA19F4}"/>
              </a:ext>
            </a:extLst>
          </p:cNvPr>
          <p:cNvCxnSpPr>
            <a:cxnSpLocks/>
            <a:stCxn id="31" idx="2"/>
            <a:endCxn id="30" idx="0"/>
          </p:cNvCxnSpPr>
          <p:nvPr/>
        </p:nvCxnSpPr>
        <p:spPr>
          <a:xfrm>
            <a:off x="7159172" y="1586010"/>
            <a:ext cx="0" cy="8181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A400ACD-B3B6-5110-4AA6-21BED778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336" y="2519157"/>
            <a:ext cx="2252263" cy="2252263"/>
          </a:xfrm>
          <a:prstGeom prst="rect">
            <a:avLst/>
          </a:prstGeom>
        </p:spPr>
      </p:pic>
      <p:sp>
        <p:nvSpPr>
          <p:cNvPr id="200" name="Google Shape;200;p33"/>
          <p:cNvSpPr txBox="1">
            <a:spLocks noGrp="1"/>
          </p:cNvSpPr>
          <p:nvPr>
            <p:ph type="body" idx="1"/>
          </p:nvPr>
        </p:nvSpPr>
        <p:spPr>
          <a:xfrm>
            <a:off x="628594" y="891969"/>
            <a:ext cx="3659100" cy="1837593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Из </a:t>
            </a:r>
            <a:r>
              <a:rPr lang="ru" sz="1800" b="1" dirty="0"/>
              <a:t>наборов ТРИК </a:t>
            </a:r>
            <a:r>
              <a:rPr lang="ru" sz="1800" dirty="0"/>
              <a:t>тоже можно собрать </a:t>
            </a:r>
            <a:r>
              <a:rPr lang="ru" sz="1800" b="1" dirty="0"/>
              <a:t>робота-футболиста</a:t>
            </a:r>
            <a:r>
              <a:rPr lang="ru" sz="1800" dirty="0"/>
              <a:t>!</a:t>
            </a:r>
            <a:endParaRPr sz="1800" dirty="0"/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Он будет перемещаться по полю на колесах под управлением оператора и забивать голы. </a:t>
            </a:r>
            <a:endParaRPr sz="1800" dirty="0"/>
          </a:p>
          <a:p>
            <a:pPr marL="0" lvl="0" indent="288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dirty="0"/>
              <a:t>Инструкцию можно найти </a:t>
            </a:r>
            <a:r>
              <a:rPr lang="ru" sz="1800" u="sng" dirty="0">
                <a:solidFill>
                  <a:schemeClr val="hlink"/>
                </a:solidFill>
                <a:hlinkClick r:id="rId4"/>
              </a:rPr>
              <a:t>здесь</a:t>
            </a:r>
            <a:r>
              <a:rPr lang="ru" sz="1800" dirty="0"/>
              <a:t>.</a:t>
            </a:r>
            <a:endParaRPr sz="1800" dirty="0"/>
          </a:p>
        </p:txBody>
      </p:sp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Робот-футболист ТРИК</a:t>
            </a:r>
            <a:endParaRPr dirty="0"/>
          </a:p>
        </p:txBody>
      </p:sp>
      <p:pic>
        <p:nvPicPr>
          <p:cNvPr id="202" name="Google Shape;202;p33"/>
          <p:cNvPicPr preferRelativeResize="0"/>
          <p:nvPr/>
        </p:nvPicPr>
        <p:blipFill rotWithShape="1">
          <a:blip r:embed="rId5">
            <a:alphaModFix/>
          </a:blip>
          <a:srcRect l="20284" r="28596"/>
          <a:stretch/>
        </p:blipFill>
        <p:spPr>
          <a:xfrm>
            <a:off x="5122400" y="891969"/>
            <a:ext cx="3119298" cy="38100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3"/>
          <p:cNvSpPr txBox="1"/>
          <p:nvPr/>
        </p:nvSpPr>
        <p:spPr>
          <a:xfrm>
            <a:off x="5888191" y="4342368"/>
            <a:ext cx="2429700" cy="3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i="1" dirty="0">
                <a:latin typeface="Calibri"/>
                <a:ea typeface="Calibri"/>
                <a:cs typeface="Calibri"/>
                <a:sym typeface="Calibri"/>
              </a:rPr>
              <a:t>Робот-футболист ТРИК</a:t>
            </a:r>
            <a:endParaRPr sz="1200" i="1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Настройки робота</a:t>
            </a:r>
            <a:endParaRPr sz="200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BB57BFC-6905-584B-ED7F-2380AA661AFA}"/>
              </a:ext>
            </a:extLst>
          </p:cNvPr>
          <p:cNvGrpSpPr/>
          <p:nvPr/>
        </p:nvGrpSpPr>
        <p:grpSpPr>
          <a:xfrm>
            <a:off x="3929644" y="1576348"/>
            <a:ext cx="4729257" cy="3117294"/>
            <a:chOff x="326571" y="1013103"/>
            <a:chExt cx="4729257" cy="3117294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84CD42E2-E557-A963-7BB9-1D17E817D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571" y="1013103"/>
              <a:ext cx="3960000" cy="1834594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016A6D53-BF03-0EB2-C984-B6194193F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5828" y="2295803"/>
              <a:ext cx="3960000" cy="1834594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40A4559D-4CDF-EF33-8360-F1B8398A8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6019849" flipH="1">
              <a:off x="453339" y="1430261"/>
              <a:ext cx="766370" cy="728724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AF226C59-19AF-5EA0-656F-50C8D850459D}"/>
                </a:ext>
              </a:extLst>
            </p:cNvPr>
            <p:cNvSpPr/>
            <p:nvPr/>
          </p:nvSpPr>
          <p:spPr>
            <a:xfrm>
              <a:off x="583735" y="1027770"/>
              <a:ext cx="679962" cy="1549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0BB6AB7-E8D0-9C68-107F-35FA778CD558}"/>
                </a:ext>
              </a:extLst>
            </p:cNvPr>
            <p:cNvSpPr/>
            <p:nvPr/>
          </p:nvSpPr>
          <p:spPr>
            <a:xfrm>
              <a:off x="1374764" y="2310317"/>
              <a:ext cx="679962" cy="15493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81D030C-C508-C420-5B46-2CDCE2F5B7A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1495"/>
          <a:stretch/>
        </p:blipFill>
        <p:spPr>
          <a:xfrm>
            <a:off x="562213" y="1705219"/>
            <a:ext cx="2100728" cy="2656352"/>
          </a:xfrm>
          <a:prstGeom prst="rect">
            <a:avLst/>
          </a:prstGeom>
        </p:spPr>
      </p:pic>
      <p:sp>
        <p:nvSpPr>
          <p:cNvPr id="15" name="Google Shape;266;p40">
            <a:extLst>
              <a:ext uri="{FF2B5EF4-FFF2-40B4-BE49-F238E27FC236}">
                <a16:creationId xmlns:a16="http://schemas.microsoft.com/office/drawing/2014/main" id="{1D380839-0B2E-A4E7-3CE9-B72FB1C6ED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8513" y="741818"/>
            <a:ext cx="8563429" cy="963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600" dirty="0">
                <a:solidFill>
                  <a:srgbClr val="000000"/>
                </a:solidFill>
              </a:rPr>
              <a:t>В настройках </a:t>
            </a:r>
            <a:r>
              <a:rPr lang="ru-MD" sz="1600" b="1" dirty="0">
                <a:solidFill>
                  <a:srgbClr val="000000"/>
                </a:solidFill>
              </a:rPr>
              <a:t>приложения </a:t>
            </a:r>
            <a:r>
              <a:rPr lang="en-US" sz="1600" b="1" dirty="0">
                <a:solidFill>
                  <a:srgbClr val="000000"/>
                </a:solidFill>
              </a:rPr>
              <a:t>TRIK Gamepad </a:t>
            </a:r>
            <a:r>
              <a:rPr lang="ru-MD" sz="1600" dirty="0">
                <a:solidFill>
                  <a:srgbClr val="000000"/>
                </a:solidFill>
              </a:rPr>
              <a:t>выбрав пункт </a:t>
            </a:r>
            <a:r>
              <a:rPr lang="ru-MD" sz="1600" b="1" dirty="0">
                <a:solidFill>
                  <a:srgbClr val="000000"/>
                </a:solidFill>
              </a:rPr>
              <a:t>«Настройки робота» </a:t>
            </a:r>
            <a:r>
              <a:rPr lang="ru-MD" sz="1600" dirty="0">
                <a:solidFill>
                  <a:srgbClr val="000000"/>
                </a:solidFill>
              </a:rPr>
              <a:t>можно осуществить смену </a:t>
            </a:r>
            <a:r>
              <a:rPr lang="en-US" sz="1600" b="1" dirty="0">
                <a:solidFill>
                  <a:srgbClr val="000000"/>
                </a:solidFill>
              </a:rPr>
              <a:t>IP</a:t>
            </a:r>
            <a:r>
              <a:rPr lang="ru-MD" sz="1600" b="1" dirty="0">
                <a:solidFill>
                  <a:srgbClr val="000000"/>
                </a:solidFill>
              </a:rPr>
              <a:t>-адреса </a:t>
            </a:r>
            <a:r>
              <a:rPr lang="ru-MD" sz="1600" dirty="0">
                <a:solidFill>
                  <a:srgbClr val="000000"/>
                </a:solidFill>
              </a:rPr>
              <a:t>подключенного робота и настроить </a:t>
            </a:r>
            <a:r>
              <a:rPr lang="en-US" sz="1600" b="1" dirty="0">
                <a:solidFill>
                  <a:srgbClr val="000000"/>
                </a:solidFill>
              </a:rPr>
              <a:t>URI </a:t>
            </a:r>
            <a:r>
              <a:rPr lang="ru-MD" sz="1600" b="1" dirty="0">
                <a:solidFill>
                  <a:srgbClr val="000000"/>
                </a:solidFill>
              </a:rPr>
              <a:t>видеопотока </a:t>
            </a:r>
            <a:r>
              <a:rPr lang="ru-MD" sz="1600" dirty="0">
                <a:solidFill>
                  <a:srgbClr val="000000"/>
                </a:solidFill>
              </a:rPr>
              <a:t>используя кнопки выбора порта подключения </a:t>
            </a:r>
            <a:r>
              <a:rPr lang="ru-MD" sz="1600" dirty="0" err="1">
                <a:solidFill>
                  <a:srgbClr val="000000"/>
                </a:solidFill>
              </a:rPr>
              <a:t>видеомодуля</a:t>
            </a:r>
            <a:r>
              <a:rPr lang="ru-MD" sz="1600" dirty="0">
                <a:solidFill>
                  <a:srgbClr val="000000"/>
                </a:solidFill>
              </a:rPr>
              <a:t>.</a:t>
            </a:r>
            <a:endParaRPr sz="1600" i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252D026-3004-3AA8-7D61-68A4A7524ECD}"/>
              </a:ext>
            </a:extLst>
          </p:cNvPr>
          <p:cNvSpPr/>
          <p:nvPr/>
        </p:nvSpPr>
        <p:spPr>
          <a:xfrm>
            <a:off x="939585" y="2506669"/>
            <a:ext cx="787615" cy="285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6E26A17-45A8-E527-1C07-1B3FA576150E}"/>
              </a:ext>
            </a:extLst>
          </p:cNvPr>
          <p:cNvSpPr/>
          <p:nvPr/>
        </p:nvSpPr>
        <p:spPr>
          <a:xfrm>
            <a:off x="824962" y="3900040"/>
            <a:ext cx="1562638" cy="4615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896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9096BE0-11E4-249A-4F4D-3319FA2435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9889"/>
          <a:stretch/>
        </p:blipFill>
        <p:spPr>
          <a:xfrm>
            <a:off x="547171" y="824930"/>
            <a:ext cx="2382887" cy="3091792"/>
          </a:xfrm>
          <a:prstGeom prst="rect">
            <a:avLst/>
          </a:prstGeom>
        </p:spPr>
      </p:pic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Настройки робота</a:t>
            </a:r>
            <a:endParaRPr sz="2000" dirty="0"/>
          </a:p>
        </p:txBody>
      </p:sp>
      <p:sp>
        <p:nvSpPr>
          <p:cNvPr id="15" name="Google Shape;266;p40">
            <a:extLst>
              <a:ext uri="{FF2B5EF4-FFF2-40B4-BE49-F238E27FC236}">
                <a16:creationId xmlns:a16="http://schemas.microsoft.com/office/drawing/2014/main" id="{1D380839-0B2E-A4E7-3CE9-B72FB1C6ED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392919" y="816879"/>
            <a:ext cx="5379457" cy="920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800" dirty="0">
                <a:solidFill>
                  <a:srgbClr val="000000"/>
                </a:solidFill>
              </a:rPr>
              <a:t>Подключим </a:t>
            </a:r>
            <a:r>
              <a:rPr lang="ru-MD" sz="1800" dirty="0" err="1">
                <a:solidFill>
                  <a:srgbClr val="000000"/>
                </a:solidFill>
              </a:rPr>
              <a:t>видеомодуль</a:t>
            </a:r>
            <a:r>
              <a:rPr lang="ru-MD" sz="1800" dirty="0">
                <a:solidFill>
                  <a:srgbClr val="000000"/>
                </a:solidFill>
              </a:rPr>
              <a:t> к порту </a:t>
            </a:r>
            <a:r>
              <a:rPr lang="en-US" sz="1800" b="1" dirty="0">
                <a:solidFill>
                  <a:srgbClr val="000000"/>
                </a:solidFill>
              </a:rPr>
              <a:t>video1</a:t>
            </a:r>
            <a:r>
              <a:rPr lang="ru-MD" sz="1800" dirty="0">
                <a:solidFill>
                  <a:srgbClr val="000000"/>
                </a:solidFill>
              </a:rPr>
              <a:t>.</a:t>
            </a:r>
          </a:p>
          <a:p>
            <a:pPr marL="0" lvl="0" indent="43200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800" dirty="0">
                <a:solidFill>
                  <a:srgbClr val="000000"/>
                </a:solidFill>
              </a:rPr>
              <a:t>Для запуска видеотрансляции используем блок </a:t>
            </a:r>
            <a:r>
              <a:rPr lang="ru-MD" sz="1800" b="1" dirty="0">
                <a:solidFill>
                  <a:srgbClr val="000000"/>
                </a:solidFill>
              </a:rPr>
              <a:t>«Запустить видеотрансляцию»</a:t>
            </a:r>
            <a:endParaRPr sz="1800" b="1" i="1" dirty="0"/>
          </a:p>
        </p:txBody>
      </p:sp>
      <p:sp>
        <p:nvSpPr>
          <p:cNvPr id="5" name="Google Shape;434;p58">
            <a:extLst>
              <a:ext uri="{FF2B5EF4-FFF2-40B4-BE49-F238E27FC236}">
                <a16:creationId xmlns:a16="http://schemas.microsoft.com/office/drawing/2014/main" id="{82B44F27-709F-0958-78B4-94F02BB966E7}"/>
              </a:ext>
            </a:extLst>
          </p:cNvPr>
          <p:cNvSpPr txBox="1"/>
          <p:nvPr/>
        </p:nvSpPr>
        <p:spPr>
          <a:xfrm>
            <a:off x="4644684" y="3351352"/>
            <a:ext cx="2875929" cy="681004"/>
          </a:xfrm>
          <a:prstGeom prst="roundRect">
            <a:avLst/>
          </a:prstGeom>
          <a:solidFill>
            <a:schemeClr val="bg1"/>
          </a:solidFill>
          <a:ln w="1905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" dirty="0">
                <a:latin typeface="Calibri"/>
                <a:cs typeface="Calibri"/>
                <a:sym typeface="Calibri"/>
              </a:rPr>
              <a:t>Кнопки выбора порта к которому подключен видеомодуль</a:t>
            </a:r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519BEBE-D79D-E0FC-BCF5-0DCC38927CBD}"/>
              </a:ext>
            </a:extLst>
          </p:cNvPr>
          <p:cNvSpPr/>
          <p:nvPr/>
        </p:nvSpPr>
        <p:spPr>
          <a:xfrm>
            <a:off x="918243" y="3351352"/>
            <a:ext cx="1660723" cy="4242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4319E0F-F4A9-FEF6-24DB-D34CF4BB9A42}"/>
              </a:ext>
            </a:extLst>
          </p:cNvPr>
          <p:cNvCxnSpPr>
            <a:cxnSpLocks/>
            <a:stCxn id="5" idx="1"/>
            <a:endCxn id="11" idx="3"/>
          </p:cNvCxnSpPr>
          <p:nvPr/>
        </p:nvCxnSpPr>
        <p:spPr>
          <a:xfrm flipH="1" flipV="1">
            <a:off x="2578966" y="3563474"/>
            <a:ext cx="2065718" cy="1283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52DF0A4-BF94-D261-264A-4BF34680E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967" y="1875687"/>
            <a:ext cx="4641367" cy="1421737"/>
          </a:xfrm>
          <a:prstGeom prst="rect">
            <a:avLst/>
          </a:prstGeom>
        </p:spPr>
      </p:pic>
      <p:sp>
        <p:nvSpPr>
          <p:cNvPr id="35" name="Google Shape;269;p40">
            <a:extLst>
              <a:ext uri="{FF2B5EF4-FFF2-40B4-BE49-F238E27FC236}">
                <a16:creationId xmlns:a16="http://schemas.microsoft.com/office/drawing/2014/main" id="{90D3FB04-30EB-8505-6842-2610970772E6}"/>
              </a:ext>
            </a:extLst>
          </p:cNvPr>
          <p:cNvSpPr txBox="1"/>
          <p:nvPr/>
        </p:nvSpPr>
        <p:spPr>
          <a:xfrm>
            <a:off x="780762" y="3987717"/>
            <a:ext cx="74189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video1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" name="Google Shape;275;p40">
            <a:extLst>
              <a:ext uri="{FF2B5EF4-FFF2-40B4-BE49-F238E27FC236}">
                <a16:creationId xmlns:a16="http://schemas.microsoft.com/office/drawing/2014/main" id="{8E46CD27-AE06-12B1-8340-C267BC7397D5}"/>
              </a:ext>
            </a:extLst>
          </p:cNvPr>
          <p:cNvCxnSpPr>
            <a:cxnSpLocks/>
          </p:cNvCxnSpPr>
          <p:nvPr/>
        </p:nvCxnSpPr>
        <p:spPr>
          <a:xfrm flipV="1">
            <a:off x="1151709" y="3717412"/>
            <a:ext cx="0" cy="322441"/>
          </a:xfrm>
          <a:prstGeom prst="straightConnector1">
            <a:avLst/>
          </a:prstGeom>
          <a:noFill/>
          <a:ln w="38100" cap="flat" cmpd="sng">
            <a:solidFill>
              <a:srgbClr val="99C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" name="Google Shape;269;p40">
            <a:extLst>
              <a:ext uri="{FF2B5EF4-FFF2-40B4-BE49-F238E27FC236}">
                <a16:creationId xmlns:a16="http://schemas.microsoft.com/office/drawing/2014/main" id="{B1080204-383D-B0F4-AA23-7E9A7C75E355}"/>
              </a:ext>
            </a:extLst>
          </p:cNvPr>
          <p:cNvSpPr txBox="1"/>
          <p:nvPr/>
        </p:nvSpPr>
        <p:spPr>
          <a:xfrm>
            <a:off x="1151709" y="4181843"/>
            <a:ext cx="74189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video2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" name="Google Shape;275;p40">
            <a:extLst>
              <a:ext uri="{FF2B5EF4-FFF2-40B4-BE49-F238E27FC236}">
                <a16:creationId xmlns:a16="http://schemas.microsoft.com/office/drawing/2014/main" id="{8AFB17CA-06EA-D3B7-EB44-4862D4D000F5}"/>
              </a:ext>
            </a:extLst>
          </p:cNvPr>
          <p:cNvCxnSpPr>
            <a:cxnSpLocks/>
          </p:cNvCxnSpPr>
          <p:nvPr/>
        </p:nvCxnSpPr>
        <p:spPr>
          <a:xfrm flipV="1">
            <a:off x="1522656" y="3717412"/>
            <a:ext cx="0" cy="516567"/>
          </a:xfrm>
          <a:prstGeom prst="straightConnector1">
            <a:avLst/>
          </a:prstGeom>
          <a:noFill/>
          <a:ln w="38100" cap="flat" cmpd="sng">
            <a:solidFill>
              <a:srgbClr val="99C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" name="Google Shape;269;p40">
            <a:extLst>
              <a:ext uri="{FF2B5EF4-FFF2-40B4-BE49-F238E27FC236}">
                <a16:creationId xmlns:a16="http://schemas.microsoft.com/office/drawing/2014/main" id="{C3BF9ADB-3F5C-885D-DDC0-B317CD183A45}"/>
              </a:ext>
            </a:extLst>
          </p:cNvPr>
          <p:cNvSpPr txBox="1"/>
          <p:nvPr/>
        </p:nvSpPr>
        <p:spPr>
          <a:xfrm>
            <a:off x="1443770" y="3987717"/>
            <a:ext cx="1161605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USB-camera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8" name="Google Shape;275;p40">
            <a:extLst>
              <a:ext uri="{FF2B5EF4-FFF2-40B4-BE49-F238E27FC236}">
                <a16:creationId xmlns:a16="http://schemas.microsoft.com/office/drawing/2014/main" id="{CD36CC41-5E64-40B2-C572-87A65E387D1F}"/>
              </a:ext>
            </a:extLst>
          </p:cNvPr>
          <p:cNvCxnSpPr>
            <a:cxnSpLocks/>
          </p:cNvCxnSpPr>
          <p:nvPr/>
        </p:nvCxnSpPr>
        <p:spPr>
          <a:xfrm flipV="1">
            <a:off x="1970830" y="3723394"/>
            <a:ext cx="0" cy="322441"/>
          </a:xfrm>
          <a:prstGeom prst="straightConnector1">
            <a:avLst/>
          </a:prstGeom>
          <a:noFill/>
          <a:ln w="38100" cap="flat" cmpd="sng">
            <a:solidFill>
              <a:srgbClr val="99CC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" name="Google Shape;269;p40">
            <a:extLst>
              <a:ext uri="{FF2B5EF4-FFF2-40B4-BE49-F238E27FC236}">
                <a16:creationId xmlns:a16="http://schemas.microsoft.com/office/drawing/2014/main" id="{AA853A05-FE0D-4A9F-3C2E-C5C46D3C2295}"/>
              </a:ext>
            </a:extLst>
          </p:cNvPr>
          <p:cNvSpPr txBox="1"/>
          <p:nvPr/>
        </p:nvSpPr>
        <p:spPr>
          <a:xfrm>
            <a:off x="2605375" y="3969462"/>
            <a:ext cx="275173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MD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Отключить отображение видеотрансляции</a:t>
            </a:r>
            <a:endParaRPr i="1" dirty="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" name="Google Shape;275;p40">
            <a:extLst>
              <a:ext uri="{FF2B5EF4-FFF2-40B4-BE49-F238E27FC236}">
                <a16:creationId xmlns:a16="http://schemas.microsoft.com/office/drawing/2014/main" id="{39DD4E32-F31A-3300-0A48-7503E827E417}"/>
              </a:ext>
            </a:extLst>
          </p:cNvPr>
          <p:cNvCxnSpPr>
            <a:cxnSpLocks/>
          </p:cNvCxnSpPr>
          <p:nvPr/>
        </p:nvCxnSpPr>
        <p:spPr>
          <a:xfrm flipH="1" flipV="1">
            <a:off x="2463800" y="3717412"/>
            <a:ext cx="412908" cy="464431"/>
          </a:xfrm>
          <a:prstGeom prst="straightConnector1">
            <a:avLst/>
          </a:prstGeom>
          <a:noFill/>
          <a:ln w="38100" cap="flat" cmpd="sng">
            <a:solidFill>
              <a:srgbClr val="99CC00"/>
            </a:solidFill>
            <a:prstDash val="solid"/>
            <a:round/>
            <a:headEnd type="none" w="med" len="med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515277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MD" sz="2000" dirty="0"/>
              <a:t>Робот путешественник</a:t>
            </a:r>
            <a:endParaRPr sz="2000" dirty="0"/>
          </a:p>
        </p:txBody>
      </p:sp>
      <p:sp>
        <p:nvSpPr>
          <p:cNvPr id="10" name="Google Shape;266;p40">
            <a:extLst>
              <a:ext uri="{FF2B5EF4-FFF2-40B4-BE49-F238E27FC236}">
                <a16:creationId xmlns:a16="http://schemas.microsoft.com/office/drawing/2014/main" id="{829867B0-0BDD-FADB-C13A-748CAFD81F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594" y="849475"/>
            <a:ext cx="7607400" cy="6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800" dirty="0">
                <a:solidFill>
                  <a:srgbClr val="000000"/>
                </a:solidFill>
              </a:rPr>
              <a:t>Загрузим доработанную программу для удаленного управления, получим дистанционно управляемого робота с видеотрансляцией в мобильном приложении </a:t>
            </a:r>
            <a:r>
              <a:rPr lang="en-US" sz="1800" dirty="0">
                <a:solidFill>
                  <a:srgbClr val="000000"/>
                </a:solidFill>
              </a:rPr>
              <a:t>TRIK Gamepad</a:t>
            </a:r>
            <a:r>
              <a:rPr lang="ru-MD" sz="1800" dirty="0">
                <a:solidFill>
                  <a:srgbClr val="000000"/>
                </a:solidFill>
              </a:rPr>
              <a:t>. </a:t>
            </a:r>
            <a:endParaRPr sz="1800" b="1" i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5D02625-826B-C004-1D30-FBD5E3722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07" y="2459118"/>
            <a:ext cx="5698016" cy="1959336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02DAC99F-E065-00EB-EF31-9C115F9CD5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0" r="17657"/>
          <a:stretch/>
        </p:blipFill>
        <p:spPr bwMode="auto">
          <a:xfrm>
            <a:off x="5593354" y="1184710"/>
            <a:ext cx="3411839" cy="367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3801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MD" sz="2000" dirty="0"/>
              <a:t>Настройка видеотрансляции</a:t>
            </a:r>
            <a:endParaRPr sz="2000" dirty="0"/>
          </a:p>
        </p:txBody>
      </p:sp>
      <p:sp>
        <p:nvSpPr>
          <p:cNvPr id="10" name="Google Shape;266;p40">
            <a:extLst>
              <a:ext uri="{FF2B5EF4-FFF2-40B4-BE49-F238E27FC236}">
                <a16:creationId xmlns:a16="http://schemas.microsoft.com/office/drawing/2014/main" id="{829867B0-0BDD-FADB-C13A-748CAFD81F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594" y="802818"/>
            <a:ext cx="7607400" cy="60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600" dirty="0">
                <a:solidFill>
                  <a:srgbClr val="000000"/>
                </a:solidFill>
              </a:rPr>
              <a:t>Отключив видеопоток в мобильном приложении </a:t>
            </a:r>
            <a:r>
              <a:rPr lang="ru-RU" sz="1600" dirty="0">
                <a:solidFill>
                  <a:srgbClr val="000000"/>
                </a:solidFill>
              </a:rPr>
              <a:t>можно запустить видеотрансляцию с подключенного </a:t>
            </a:r>
            <a:r>
              <a:rPr lang="ru-RU" sz="1600" dirty="0" err="1">
                <a:solidFill>
                  <a:srgbClr val="000000"/>
                </a:solidFill>
              </a:rPr>
              <a:t>видеомодуля</a:t>
            </a:r>
            <a:r>
              <a:rPr lang="ru-RU" sz="1600" dirty="0">
                <a:solidFill>
                  <a:srgbClr val="000000"/>
                </a:solidFill>
              </a:rPr>
              <a:t> или USB-камеры прямо в браузер.</a:t>
            </a:r>
            <a:r>
              <a:rPr lang="ru-MD" sz="1600" dirty="0">
                <a:solidFill>
                  <a:srgbClr val="000000"/>
                </a:solidFill>
              </a:rPr>
              <a:t> </a:t>
            </a:r>
            <a:endParaRPr sz="1600" b="1" i="1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854BA1-45EB-04FE-EAF5-7E2CCD197C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495"/>
          <a:stretch/>
        </p:blipFill>
        <p:spPr>
          <a:xfrm>
            <a:off x="183089" y="1681110"/>
            <a:ext cx="2045705" cy="2586775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BA0485F4-CFEC-940E-B642-1F4514F3D827}"/>
              </a:ext>
            </a:extLst>
          </p:cNvPr>
          <p:cNvSpPr/>
          <p:nvPr/>
        </p:nvSpPr>
        <p:spPr>
          <a:xfrm>
            <a:off x="1591056" y="3864514"/>
            <a:ext cx="316992" cy="3216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Google Shape;266;p40">
            <a:extLst>
              <a:ext uri="{FF2B5EF4-FFF2-40B4-BE49-F238E27FC236}">
                <a16:creationId xmlns:a16="http://schemas.microsoft.com/office/drawing/2014/main" id="{226E653E-202B-555A-BCFE-B11E3D395579}"/>
              </a:ext>
            </a:extLst>
          </p:cNvPr>
          <p:cNvSpPr txBox="1">
            <a:spLocks/>
          </p:cNvSpPr>
          <p:nvPr/>
        </p:nvSpPr>
        <p:spPr>
          <a:xfrm>
            <a:off x="2228794" y="1411812"/>
            <a:ext cx="4427220" cy="3259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400" b="1" dirty="0">
                <a:solidFill>
                  <a:srgbClr val="000000"/>
                </a:solidFill>
              </a:rPr>
              <a:t>Отключение видеопотока в мобильном приложении:</a:t>
            </a:r>
          </a:p>
          <a:p>
            <a:pPr marL="800100" lvl="1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0000"/>
                </a:solidFill>
              </a:rPr>
              <a:t>Настойки </a:t>
            </a:r>
            <a:r>
              <a:rPr lang="ru-MD" sz="1100" dirty="0">
                <a:solidFill>
                  <a:srgbClr val="000000"/>
                </a:solidFill>
              </a:rPr>
              <a:t>→ Настройки робота → Видео → Нажать на кнопку «Отключить видеопоток»</a:t>
            </a:r>
            <a:endParaRPr lang="ru-RU" sz="1100" b="1" dirty="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1400" b="1" dirty="0">
                <a:solidFill>
                  <a:srgbClr val="000000"/>
                </a:solidFill>
              </a:rPr>
              <a:t>Подключить ноутбук к контроллеру ТРИК как точке доступа </a:t>
            </a:r>
            <a:r>
              <a:rPr lang="en-US" sz="1400" b="1" dirty="0">
                <a:solidFill>
                  <a:srgbClr val="000000"/>
                </a:solidFill>
              </a:rPr>
              <a:t>Wi-Fi</a:t>
            </a:r>
            <a:endParaRPr lang="ru-MD" sz="1400" b="1" dirty="0">
              <a:solidFill>
                <a:srgbClr val="000000"/>
              </a:solidFill>
            </a:endParaRPr>
          </a:p>
          <a:p>
            <a:pPr marL="800100" lvl="1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RU" sz="1100" dirty="0">
                <a:solidFill>
                  <a:srgbClr val="000000"/>
                </a:solidFill>
              </a:rPr>
              <a:t>Настойки </a:t>
            </a:r>
            <a:r>
              <a:rPr lang="ru-MD" sz="1100" dirty="0">
                <a:solidFill>
                  <a:srgbClr val="000000"/>
                </a:solidFill>
              </a:rPr>
              <a:t>→ Настройки робота → Видео → Нажать на кнопку «Отключить видеопоток»</a:t>
            </a:r>
            <a:endParaRPr lang="en-US" sz="1400" b="1" dirty="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MD" sz="1400" b="1" dirty="0">
                <a:solidFill>
                  <a:srgbClr val="000000"/>
                </a:solidFill>
              </a:rPr>
              <a:t>Загрузить программу дистанционного управления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ru-RU" sz="1400" b="1" dirty="0">
                <a:solidFill>
                  <a:srgbClr val="000000"/>
                </a:solidFill>
              </a:rPr>
              <a:t>Открыть браузер:</a:t>
            </a:r>
          </a:p>
          <a:p>
            <a:pPr marL="800100" lvl="1" indent="-34290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ru-MD" sz="1200" dirty="0">
                <a:solidFill>
                  <a:srgbClr val="000000"/>
                </a:solidFill>
              </a:rPr>
              <a:t>В адресной строке прописать: </a:t>
            </a:r>
            <a:r>
              <a:rPr lang="en-US" sz="1200" dirty="0">
                <a:solidFill>
                  <a:srgbClr val="000000"/>
                </a:solidFill>
                <a:hlinkClick r:id="rId4"/>
              </a:rPr>
              <a:t>http://192.168.77.1:8080/?action=stream</a:t>
            </a:r>
            <a:endParaRPr lang="ru-MD" sz="1200" dirty="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ru-RU" sz="1400" b="1" dirty="0">
                <a:solidFill>
                  <a:srgbClr val="000000"/>
                </a:solidFill>
              </a:rPr>
              <a:t>Подключить пульт </a:t>
            </a:r>
            <a:r>
              <a:rPr lang="en-US" sz="1400" b="1" dirty="0">
                <a:solidFill>
                  <a:srgbClr val="000000"/>
                </a:solidFill>
              </a:rPr>
              <a:t>TRIK Gamepad</a:t>
            </a:r>
            <a:r>
              <a:rPr lang="ru-RU" sz="1400" b="1" dirty="0">
                <a:solidFill>
                  <a:srgbClr val="000000"/>
                </a:solidFill>
              </a:rPr>
              <a:t> к контроллеру ТРИК как точке доступа </a:t>
            </a:r>
            <a:r>
              <a:rPr lang="en-US" sz="1400" b="1" dirty="0">
                <a:solidFill>
                  <a:srgbClr val="000000"/>
                </a:solidFill>
              </a:rPr>
              <a:t>Wi-Fi</a:t>
            </a:r>
            <a:endParaRPr lang="ru-MD" sz="1400" b="1" dirty="0">
              <a:solidFill>
                <a:srgbClr val="000000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ru-MD" sz="1400" b="1" dirty="0">
                <a:solidFill>
                  <a:srgbClr val="000000"/>
                </a:solidFill>
              </a:rPr>
              <a:t>Наблюдать видеотрансляцию в браузере </a:t>
            </a:r>
            <a:r>
              <a:rPr lang="ru-RU" sz="1400" dirty="0">
                <a:solidFill>
                  <a:srgbClr val="000000"/>
                </a:solidFill>
              </a:rPr>
              <a:t>	 </a:t>
            </a:r>
            <a:endParaRPr lang="ru-RU" sz="1400" b="1" i="1" dirty="0"/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ru-RU" sz="1400" b="1" dirty="0">
              <a:solidFill>
                <a:srgbClr val="000000"/>
              </a:solidFill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400" b="1" dirty="0">
              <a:solidFill>
                <a:srgbClr val="000000"/>
              </a:solidFill>
            </a:endParaRPr>
          </a:p>
          <a:p>
            <a:pPr marL="0" indent="432000" algn="just">
              <a:lnSpc>
                <a:spcPct val="100000"/>
              </a:lnSpc>
              <a:spcBef>
                <a:spcPts val="0"/>
              </a:spcBef>
              <a:buFont typeface="Arial"/>
              <a:buNone/>
            </a:pPr>
            <a:r>
              <a:rPr lang="ru-RU" sz="1400" dirty="0">
                <a:solidFill>
                  <a:srgbClr val="000000"/>
                </a:solidFill>
              </a:rPr>
              <a:t>	 </a:t>
            </a:r>
            <a:endParaRPr lang="ru-RU" sz="1400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D76813-7D12-6AB7-811F-213C8F3BA7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206" y="1456944"/>
            <a:ext cx="1889130" cy="3070359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38BFAD3-E56F-19B3-6D77-B4C36D465CE9}"/>
              </a:ext>
            </a:extLst>
          </p:cNvPr>
          <p:cNvSpPr/>
          <p:nvPr/>
        </p:nvSpPr>
        <p:spPr>
          <a:xfrm>
            <a:off x="6872930" y="1467004"/>
            <a:ext cx="1931406" cy="7885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A4B147-321D-92F4-1EB9-1C39D0ECA999}"/>
              </a:ext>
            </a:extLst>
          </p:cNvPr>
          <p:cNvSpPr txBox="1"/>
          <p:nvPr/>
        </p:nvSpPr>
        <p:spPr>
          <a:xfrm>
            <a:off x="1774134" y="3641064"/>
            <a:ext cx="23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MD" b="1" dirty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29F2FF-1EFF-0686-789D-94AEBC863073}"/>
              </a:ext>
            </a:extLst>
          </p:cNvPr>
          <p:cNvSpPr txBox="1"/>
          <p:nvPr/>
        </p:nvSpPr>
        <p:spPr>
          <a:xfrm>
            <a:off x="6872930" y="1961041"/>
            <a:ext cx="237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MD" b="1" dirty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492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3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dirty="0"/>
              <a:t>Дополнительны</a:t>
            </a:r>
            <a:r>
              <a:rPr lang="ru-MD" sz="2000" dirty="0"/>
              <a:t>е</a:t>
            </a:r>
            <a:r>
              <a:rPr lang="ru" sz="2000" dirty="0"/>
              <a:t> настройки приложения</a:t>
            </a:r>
            <a:endParaRPr sz="2000" dirty="0"/>
          </a:p>
        </p:txBody>
      </p:sp>
      <p:sp>
        <p:nvSpPr>
          <p:cNvPr id="10" name="Google Shape;266;p40">
            <a:extLst>
              <a:ext uri="{FF2B5EF4-FFF2-40B4-BE49-F238E27FC236}">
                <a16:creationId xmlns:a16="http://schemas.microsoft.com/office/drawing/2014/main" id="{829867B0-0BDD-FADB-C13A-748CAFD81F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989031" y="1768890"/>
            <a:ext cx="5692140" cy="160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800" dirty="0">
                <a:solidFill>
                  <a:srgbClr val="000000"/>
                </a:solidFill>
              </a:rPr>
              <a:t>В </a:t>
            </a:r>
            <a:r>
              <a:rPr lang="ru-MD" sz="1800" b="1" dirty="0">
                <a:solidFill>
                  <a:srgbClr val="000000"/>
                </a:solidFill>
              </a:rPr>
              <a:t>дополнительных настройках </a:t>
            </a:r>
            <a:r>
              <a:rPr lang="ru-MD" sz="1800" dirty="0">
                <a:solidFill>
                  <a:srgbClr val="000000"/>
                </a:solidFill>
              </a:rPr>
              <a:t>приложения можно быстро сообщить о проблеме или неправильной работе приложения нажав на кнопку </a:t>
            </a:r>
            <a:r>
              <a:rPr lang="ru-MD" sz="1800" b="1" dirty="0">
                <a:solidFill>
                  <a:srgbClr val="000000"/>
                </a:solidFill>
              </a:rPr>
              <a:t>«Сообщить о проблеме».</a:t>
            </a:r>
          </a:p>
          <a:p>
            <a:pPr marL="0" lvl="0" indent="432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MD" sz="1800" dirty="0">
                <a:solidFill>
                  <a:srgbClr val="000000"/>
                </a:solidFill>
              </a:rPr>
              <a:t>Автоматически создается файл с расширением </a:t>
            </a:r>
            <a:r>
              <a:rPr lang="en-US" sz="1800" b="1" dirty="0">
                <a:solidFill>
                  <a:srgbClr val="000000"/>
                </a:solidFill>
              </a:rPr>
              <a:t>.md</a:t>
            </a:r>
            <a:r>
              <a:rPr lang="ru-MD" sz="1800" b="1" dirty="0">
                <a:solidFill>
                  <a:srgbClr val="000000"/>
                </a:solidFill>
              </a:rPr>
              <a:t> </a:t>
            </a:r>
            <a:r>
              <a:rPr lang="ru-MD" sz="1800" dirty="0">
                <a:solidFill>
                  <a:srgbClr val="000000"/>
                </a:solidFill>
              </a:rPr>
              <a:t>который вы можете отправить в поддержку ТРИК.</a:t>
            </a:r>
            <a:endParaRPr sz="1800" b="1" i="1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408DA15-D0AD-C0B1-FB68-90DB7CE28C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23"/>
          <a:stretch/>
        </p:blipFill>
        <p:spPr>
          <a:xfrm>
            <a:off x="628594" y="815707"/>
            <a:ext cx="2070000" cy="3823715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9BC7DF2-C1FC-D5C0-E4D4-09125BABDC24}"/>
              </a:ext>
            </a:extLst>
          </p:cNvPr>
          <p:cNvSpPr/>
          <p:nvPr/>
        </p:nvSpPr>
        <p:spPr>
          <a:xfrm>
            <a:off x="919031" y="2648105"/>
            <a:ext cx="1779563" cy="5218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115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ru"/>
              <a:t>26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Ktheme2019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6029</TotalTime>
  <Words>1092</Words>
  <Application>Microsoft Office PowerPoint</Application>
  <PresentationFormat>Экран (16:9)</PresentationFormat>
  <Paragraphs>159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Verdana</vt:lpstr>
      <vt:lpstr>Wingdings</vt:lpstr>
      <vt:lpstr>TRIKtheme2019</vt:lpstr>
      <vt:lpstr>Удаленное управление  TRIK Gamepad v2</vt:lpstr>
      <vt:lpstr>TRIK Gamepad v2</vt:lpstr>
      <vt:lpstr>TRIK Gamepad v2</vt:lpstr>
      <vt:lpstr>Подключение к роботу ТРИК</vt:lpstr>
      <vt:lpstr>TRIK Gamepad v2</vt:lpstr>
      <vt:lpstr>Удаленное управления</vt:lpstr>
      <vt:lpstr>Сенсорные переменные</vt:lpstr>
      <vt:lpstr>Сенсорные переменные: Connected</vt:lpstr>
      <vt:lpstr>Сенсорные переменные: Connected</vt:lpstr>
      <vt:lpstr>Сенсорные переменные: Button</vt:lpstr>
      <vt:lpstr>Сенсорные переменные: Button</vt:lpstr>
      <vt:lpstr>Сенсорные переменные: Button</vt:lpstr>
      <vt:lpstr>Пример 1: Действие по кнопке</vt:lpstr>
      <vt:lpstr>Пример 1: решение </vt:lpstr>
      <vt:lpstr>Пример 1: решение</vt:lpstr>
      <vt:lpstr>Презентация PowerPoint</vt:lpstr>
      <vt:lpstr>Презентация PowerPoint</vt:lpstr>
      <vt:lpstr>Пример 2: Удаленное управление</vt:lpstr>
      <vt:lpstr>Пример 2: решение</vt:lpstr>
      <vt:lpstr>Робот-футболист ТРИК</vt:lpstr>
      <vt:lpstr>Настройки робота</vt:lpstr>
      <vt:lpstr>Настройки робота</vt:lpstr>
      <vt:lpstr>Робот путешественник</vt:lpstr>
      <vt:lpstr>Настройка видеотрансляции</vt:lpstr>
      <vt:lpstr>Дополнительные настройки приложения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Удаленное управление</dc:title>
  <dc:creator>Пользователь</dc:creator>
  <cp:lastModifiedBy>Антон</cp:lastModifiedBy>
  <cp:revision>28</cp:revision>
  <dcterms:modified xsi:type="dcterms:W3CDTF">2026-09-20T17:24:42Z</dcterms:modified>
</cp:coreProperties>
</file>